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902" r:id="rId3"/>
    <p:sldId id="984" r:id="rId4"/>
    <p:sldId id="985" r:id="rId5"/>
    <p:sldId id="986" r:id="rId6"/>
    <p:sldId id="987" r:id="rId7"/>
    <p:sldId id="993" r:id="rId8"/>
    <p:sldId id="990" r:id="rId9"/>
    <p:sldId id="991" r:id="rId10"/>
    <p:sldId id="994" r:id="rId11"/>
    <p:sldId id="996" r:id="rId12"/>
    <p:sldId id="995" r:id="rId13"/>
    <p:sldId id="992" r:id="rId14"/>
    <p:sldId id="989" r:id="rId15"/>
    <p:sldId id="988" r:id="rId16"/>
    <p:sldId id="900" r:id="rId17"/>
  </p:sldIdLst>
  <p:sldSz cx="12192000" cy="6858000"/>
  <p:notesSz cx="7010400" cy="92964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619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orient="horz" pos="2772" userDrawn="1">
          <p15:clr>
            <a:srgbClr val="A4A3A4"/>
          </p15:clr>
        </p15:guide>
        <p15:guide id="10" pos="6698" userDrawn="1">
          <p15:clr>
            <a:srgbClr val="A4A3A4"/>
          </p15:clr>
        </p15:guide>
        <p15:guide id="11" orient="horz" pos="323" userDrawn="1">
          <p15:clr>
            <a:srgbClr val="A4A3A4"/>
          </p15:clr>
        </p15:guide>
        <p15:guide id="12" pos="5700" userDrawn="1">
          <p15:clr>
            <a:srgbClr val="A4A3A4"/>
          </p15:clr>
        </p15:guide>
        <p15:guide id="13" pos="6992" userDrawn="1">
          <p15:clr>
            <a:srgbClr val="A4A3A4"/>
          </p15:clr>
        </p15:guide>
        <p15:guide id="14" orient="horz" pos="1480" userDrawn="1">
          <p15:clr>
            <a:srgbClr val="A4A3A4"/>
          </p15:clr>
        </p15:guide>
        <p15:guide id="15" orient="horz" pos="1139" userDrawn="1">
          <p15:clr>
            <a:srgbClr val="A4A3A4"/>
          </p15:clr>
        </p15:guide>
        <p15:guide id="16" pos="4248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73737"/>
    <a:srgbClr val="0B4581"/>
    <a:srgbClr val="376B69"/>
    <a:srgbClr val="FBE3D6"/>
    <a:srgbClr val="EEEFF0"/>
    <a:srgbClr val="D0CECE"/>
    <a:srgbClr val="C1E5F5"/>
    <a:srgbClr val="196B24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5084" autoAdjust="0"/>
  </p:normalViewPr>
  <p:slideViewPr>
    <p:cSldViewPr snapToGrid="0" showGuides="1">
      <p:cViewPr varScale="1">
        <p:scale>
          <a:sx n="105" d="100"/>
          <a:sy n="105" d="100"/>
        </p:scale>
        <p:origin x="870" y="108"/>
      </p:cViewPr>
      <p:guideLst>
        <p:guide pos="3840"/>
        <p:guide orient="horz" pos="867"/>
        <p:guide pos="257"/>
        <p:guide pos="7401"/>
        <p:guide pos="619"/>
        <p:guide pos="438"/>
        <p:guide orient="horz" pos="2772"/>
        <p:guide pos="6698"/>
        <p:guide orient="horz" pos="323"/>
        <p:guide pos="5700"/>
        <p:guide pos="6992"/>
        <p:guide orient="horz" pos="1480"/>
        <p:guide orient="horz" pos="1139"/>
        <p:guide pos="4248"/>
        <p:guide orient="horz" pos="5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C216CF-0CD5-428E-B06F-EFAECDEA99E2}" type="datetimeFigureOut">
              <a:rPr lang="es-CL"/>
              <a:t>27-03-2026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BA6BA-95D3-4924-966C-3551CB7AE9F6}" type="slidenum">
              <a:rPr lang="es-CL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244A1-7F83-46FD-88A8-F1923BE73394}" type="datetimeFigureOut">
              <a:rPr lang="es-CL" smtClean="0"/>
              <a:t>27-03-2026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9D7601-E78E-42CF-A6B5-BE9F41FFE2D3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</a:t>
            </a:fld>
            <a:endParaRPr lang="es-C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8A90-AD42-B231-2366-1C18C47E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DB2785-0D14-2EE3-8FA4-7D4A548C1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A61CB6-CEF4-A8B8-DB64-90073913B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B2FB7A-CEFF-E8AD-59D6-D104246FE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742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DFF18-1356-9A4A-CC08-B0BA3FE9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48DC7F-F78D-2619-D327-0B79818B6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EDB613-919A-101E-443A-89030D539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11A15B-9C0A-B602-1C2D-211639003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593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26971-BB1B-7D39-A90E-C58DB8AA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4E1D068-67A6-4396-FB59-4504D90E0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AD6A04-3664-6A43-8040-C8F00ED03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D230E9-32B8-52CC-B396-A27FF9612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13</a:t>
            </a:fld>
            <a:endParaRPr lang="es-C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14</a:t>
            </a:fld>
            <a:endParaRPr lang="es-C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15</a:t>
            </a:fld>
            <a:endParaRPr lang="es-C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16</a:t>
            </a:fld>
            <a:endParaRPr lang="es-C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2</a:t>
            </a:fld>
            <a:endParaRPr lang="es-C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3</a:t>
            </a:fld>
            <a:endParaRPr lang="es-C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4</a:t>
            </a:fld>
            <a:endParaRPr lang="es-C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5</a:t>
            </a:fld>
            <a:endParaRPr lang="es-C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6</a:t>
            </a:fld>
            <a:endParaRPr lang="es-C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675D-22F9-618B-DFF3-C7B4293D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F2A694-2474-D357-2264-CF567A638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536096-8D61-4F7C-5EF6-B51C21C8E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6004E0-DFE3-46CA-1689-08BC7F928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62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8</a:t>
            </a:fld>
            <a:endParaRPr lang="es-C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7601-E78E-42CF-A6B5-BE9F41FFE2D3}" type="slidenum">
              <a:rPr lang="es-CL" smtClean="0"/>
              <a:t>9</a:t>
            </a:fld>
            <a:endParaRPr 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endParaRPr lang="es-CL" dirty="0"/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MX" altLang="es-CL"/>
              <a:t>Haz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MX" altLang="es-CL"/>
              <a:t>Haga clic para modificar los estilos de texto del patrón</a:t>
            </a:r>
          </a:p>
          <a:p>
            <a:pPr lvl="1"/>
            <a:r>
              <a:rPr lang="es-MX" altLang="es-CL"/>
              <a:t>Segundo nivel</a:t>
            </a:r>
          </a:p>
          <a:p>
            <a:pPr lvl="2"/>
            <a:r>
              <a:rPr lang="es-MX" altLang="es-CL"/>
              <a:t>Tercer nivel</a:t>
            </a:r>
          </a:p>
          <a:p>
            <a:pPr lvl="3"/>
            <a:r>
              <a:rPr lang="es-MX" altLang="es-CL"/>
              <a:t>Cuarto nivel</a:t>
            </a:r>
          </a:p>
          <a:p>
            <a:pPr lvl="4"/>
            <a:r>
              <a:rPr lang="es-MX" altLang="es-CL"/>
              <a:t>Quinto nivel</a:t>
            </a:r>
            <a:endParaRPr lang="es-CL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F2DB6-C572-42A2-84AE-91936A0A0C82}" type="datetimeFigureOut">
              <a:rPr lang="es-CL"/>
              <a:t>27-03-2026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B8858-A60E-457F-9EA1-B3CA5A831CD5}" type="slidenum">
              <a:rPr lang="es-CL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upo 156"/>
          <p:cNvGrpSpPr/>
          <p:nvPr/>
        </p:nvGrpSpPr>
        <p:grpSpPr>
          <a:xfrm>
            <a:off x="282946" y="123938"/>
            <a:ext cx="11617864" cy="6664348"/>
            <a:chOff x="282946" y="246489"/>
            <a:chExt cx="11617864" cy="6664348"/>
          </a:xfrm>
        </p:grpSpPr>
        <p:grpSp>
          <p:nvGrpSpPr>
            <p:cNvPr id="135" name="Grupo 134"/>
            <p:cNvGrpSpPr/>
            <p:nvPr/>
          </p:nvGrpSpPr>
          <p:grpSpPr>
            <a:xfrm>
              <a:off x="282946" y="246489"/>
              <a:ext cx="11617864" cy="754005"/>
              <a:chOff x="282946" y="246489"/>
              <a:chExt cx="11617864" cy="754005"/>
            </a:xfrm>
          </p:grpSpPr>
          <p:sp>
            <p:nvSpPr>
              <p:cNvPr id="7" name="Elipse 6"/>
              <p:cNvSpPr>
                <a:spLocks noChangeAspect="1"/>
              </p:cNvSpPr>
              <p:nvPr/>
            </p:nvSpPr>
            <p:spPr>
              <a:xfrm>
                <a:off x="28294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Elipse 18"/>
              <p:cNvSpPr>
                <a:spLocks noChangeAspect="1"/>
              </p:cNvSpPr>
              <p:nvPr/>
            </p:nvSpPr>
            <p:spPr>
              <a:xfrm>
                <a:off x="1118628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7" name="Elipse 26"/>
              <p:cNvSpPr>
                <a:spLocks noChangeAspect="1"/>
              </p:cNvSpPr>
              <p:nvPr/>
            </p:nvSpPr>
            <p:spPr>
              <a:xfrm>
                <a:off x="1954310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6" name="Elipse 45"/>
              <p:cNvSpPr>
                <a:spLocks noChangeAspect="1"/>
              </p:cNvSpPr>
              <p:nvPr/>
            </p:nvSpPr>
            <p:spPr>
              <a:xfrm>
                <a:off x="2789992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Elipse 53"/>
              <p:cNvSpPr>
                <a:spLocks noChangeAspect="1"/>
              </p:cNvSpPr>
              <p:nvPr/>
            </p:nvSpPr>
            <p:spPr>
              <a:xfrm>
                <a:off x="3625674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Elipse 61"/>
              <p:cNvSpPr>
                <a:spLocks noChangeAspect="1"/>
              </p:cNvSpPr>
              <p:nvPr/>
            </p:nvSpPr>
            <p:spPr>
              <a:xfrm>
                <a:off x="446135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0" name="Elipse 69"/>
              <p:cNvSpPr>
                <a:spLocks noChangeAspect="1"/>
              </p:cNvSpPr>
              <p:nvPr/>
            </p:nvSpPr>
            <p:spPr>
              <a:xfrm>
                <a:off x="529703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8" name="Elipse 77"/>
              <p:cNvSpPr>
                <a:spLocks noChangeAspect="1"/>
              </p:cNvSpPr>
              <p:nvPr/>
            </p:nvSpPr>
            <p:spPr>
              <a:xfrm>
                <a:off x="613272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6" name="Elipse 85"/>
              <p:cNvSpPr>
                <a:spLocks noChangeAspect="1"/>
              </p:cNvSpPr>
              <p:nvPr/>
            </p:nvSpPr>
            <p:spPr>
              <a:xfrm>
                <a:off x="6968403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4" name="Elipse 93"/>
              <p:cNvSpPr>
                <a:spLocks noChangeAspect="1"/>
              </p:cNvSpPr>
              <p:nvPr/>
            </p:nvSpPr>
            <p:spPr>
              <a:xfrm>
                <a:off x="780408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Elipse 101"/>
              <p:cNvSpPr>
                <a:spLocks noChangeAspect="1"/>
              </p:cNvSpPr>
              <p:nvPr/>
            </p:nvSpPr>
            <p:spPr>
              <a:xfrm>
                <a:off x="8639767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Elipse 109"/>
              <p:cNvSpPr>
                <a:spLocks noChangeAspect="1"/>
              </p:cNvSpPr>
              <p:nvPr/>
            </p:nvSpPr>
            <p:spPr>
              <a:xfrm>
                <a:off x="947544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8" name="Elipse 117"/>
              <p:cNvSpPr>
                <a:spLocks noChangeAspect="1"/>
              </p:cNvSpPr>
              <p:nvPr/>
            </p:nvSpPr>
            <p:spPr>
              <a:xfrm>
                <a:off x="1031113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6" name="Elipse 125"/>
              <p:cNvSpPr>
                <a:spLocks noChangeAspect="1"/>
              </p:cNvSpPr>
              <p:nvPr/>
            </p:nvSpPr>
            <p:spPr>
              <a:xfrm>
                <a:off x="1114680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1" name="Grupo 140"/>
            <p:cNvGrpSpPr/>
            <p:nvPr/>
          </p:nvGrpSpPr>
          <p:grpSpPr>
            <a:xfrm>
              <a:off x="282946" y="5312499"/>
              <a:ext cx="11617864" cy="754005"/>
              <a:chOff x="282946" y="5335709"/>
              <a:chExt cx="11617864" cy="754005"/>
            </a:xfrm>
          </p:grpSpPr>
          <p:sp>
            <p:nvSpPr>
              <p:cNvPr id="8" name="Elipse 7"/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Elipse 19"/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Elipse 27"/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Elipse 46"/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5" name="Elipse 54"/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1" name="Elipse 70"/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Elipse 78"/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7" name="Elipse 86"/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Elipse 94"/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Elipse 102"/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Elipse 110"/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9" name="Elipse 118"/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7" name="Elipse 126"/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0" name="Grupo 139"/>
            <p:cNvGrpSpPr/>
            <p:nvPr/>
          </p:nvGrpSpPr>
          <p:grpSpPr>
            <a:xfrm>
              <a:off x="282946" y="4468164"/>
              <a:ext cx="11617864" cy="754005"/>
              <a:chOff x="282946" y="4487503"/>
              <a:chExt cx="11617864" cy="754005"/>
            </a:xfrm>
          </p:grpSpPr>
          <p:sp>
            <p:nvSpPr>
              <p:cNvPr id="9" name="Elipse 8"/>
              <p:cNvSpPr>
                <a:spLocks noChangeAspect="1"/>
              </p:cNvSpPr>
              <p:nvPr/>
            </p:nvSpPr>
            <p:spPr>
              <a:xfrm>
                <a:off x="28294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Elipse 20"/>
              <p:cNvSpPr>
                <a:spLocks noChangeAspect="1"/>
              </p:cNvSpPr>
              <p:nvPr/>
            </p:nvSpPr>
            <p:spPr>
              <a:xfrm>
                <a:off x="1118628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Elipse 28"/>
              <p:cNvSpPr>
                <a:spLocks noChangeAspect="1"/>
              </p:cNvSpPr>
              <p:nvPr/>
            </p:nvSpPr>
            <p:spPr>
              <a:xfrm>
                <a:off x="1954310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Elipse 47"/>
              <p:cNvSpPr>
                <a:spLocks noChangeAspect="1"/>
              </p:cNvSpPr>
              <p:nvPr/>
            </p:nvSpPr>
            <p:spPr>
              <a:xfrm>
                <a:off x="2789992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Elipse 55"/>
              <p:cNvSpPr>
                <a:spLocks noChangeAspect="1"/>
              </p:cNvSpPr>
              <p:nvPr/>
            </p:nvSpPr>
            <p:spPr>
              <a:xfrm>
                <a:off x="3625674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4" name="Elipse 63"/>
              <p:cNvSpPr>
                <a:spLocks noChangeAspect="1"/>
              </p:cNvSpPr>
              <p:nvPr/>
            </p:nvSpPr>
            <p:spPr>
              <a:xfrm>
                <a:off x="446135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2" name="Elipse 71"/>
              <p:cNvSpPr>
                <a:spLocks noChangeAspect="1"/>
              </p:cNvSpPr>
              <p:nvPr/>
            </p:nvSpPr>
            <p:spPr>
              <a:xfrm>
                <a:off x="529703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0" name="Elipse 79"/>
              <p:cNvSpPr>
                <a:spLocks noChangeAspect="1"/>
              </p:cNvSpPr>
              <p:nvPr/>
            </p:nvSpPr>
            <p:spPr>
              <a:xfrm>
                <a:off x="613272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Elipse 87"/>
              <p:cNvSpPr>
                <a:spLocks noChangeAspect="1"/>
              </p:cNvSpPr>
              <p:nvPr/>
            </p:nvSpPr>
            <p:spPr>
              <a:xfrm>
                <a:off x="6968403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Elipse 95"/>
              <p:cNvSpPr>
                <a:spLocks noChangeAspect="1"/>
              </p:cNvSpPr>
              <p:nvPr/>
            </p:nvSpPr>
            <p:spPr>
              <a:xfrm>
                <a:off x="780408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Elipse 103"/>
              <p:cNvSpPr>
                <a:spLocks noChangeAspect="1"/>
              </p:cNvSpPr>
              <p:nvPr/>
            </p:nvSpPr>
            <p:spPr>
              <a:xfrm>
                <a:off x="8639767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2" name="Elipse 111"/>
              <p:cNvSpPr>
                <a:spLocks noChangeAspect="1"/>
              </p:cNvSpPr>
              <p:nvPr/>
            </p:nvSpPr>
            <p:spPr>
              <a:xfrm>
                <a:off x="947544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0" name="Elipse 119"/>
              <p:cNvSpPr>
                <a:spLocks noChangeAspect="1"/>
              </p:cNvSpPr>
              <p:nvPr/>
            </p:nvSpPr>
            <p:spPr>
              <a:xfrm>
                <a:off x="1031113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8" name="Elipse 127"/>
              <p:cNvSpPr>
                <a:spLocks noChangeAspect="1"/>
              </p:cNvSpPr>
              <p:nvPr/>
            </p:nvSpPr>
            <p:spPr>
              <a:xfrm>
                <a:off x="1114680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9" name="Grupo 138"/>
            <p:cNvGrpSpPr/>
            <p:nvPr/>
          </p:nvGrpSpPr>
          <p:grpSpPr>
            <a:xfrm>
              <a:off x="282946" y="3623829"/>
              <a:ext cx="11617864" cy="754005"/>
              <a:chOff x="282946" y="3639301"/>
              <a:chExt cx="11617864" cy="754005"/>
            </a:xfrm>
          </p:grpSpPr>
          <p:sp>
            <p:nvSpPr>
              <p:cNvPr id="11" name="Elipse 10"/>
              <p:cNvSpPr>
                <a:spLocks noChangeAspect="1"/>
              </p:cNvSpPr>
              <p:nvPr/>
            </p:nvSpPr>
            <p:spPr>
              <a:xfrm>
                <a:off x="28294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Elipse 21"/>
              <p:cNvSpPr>
                <a:spLocks noChangeAspect="1"/>
              </p:cNvSpPr>
              <p:nvPr/>
            </p:nvSpPr>
            <p:spPr>
              <a:xfrm>
                <a:off x="1118628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Elipse 29"/>
              <p:cNvSpPr>
                <a:spLocks noChangeAspect="1"/>
              </p:cNvSpPr>
              <p:nvPr/>
            </p:nvSpPr>
            <p:spPr>
              <a:xfrm>
                <a:off x="1954310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Elipse 48"/>
              <p:cNvSpPr>
                <a:spLocks noChangeAspect="1"/>
              </p:cNvSpPr>
              <p:nvPr/>
            </p:nvSpPr>
            <p:spPr>
              <a:xfrm>
                <a:off x="2789992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Elipse 56"/>
              <p:cNvSpPr>
                <a:spLocks noChangeAspect="1"/>
              </p:cNvSpPr>
              <p:nvPr/>
            </p:nvSpPr>
            <p:spPr>
              <a:xfrm>
                <a:off x="3625674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5" name="Elipse 64"/>
              <p:cNvSpPr>
                <a:spLocks noChangeAspect="1"/>
              </p:cNvSpPr>
              <p:nvPr/>
            </p:nvSpPr>
            <p:spPr>
              <a:xfrm>
                <a:off x="446135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3" name="Elipse 72"/>
              <p:cNvSpPr>
                <a:spLocks noChangeAspect="1"/>
              </p:cNvSpPr>
              <p:nvPr/>
            </p:nvSpPr>
            <p:spPr>
              <a:xfrm>
                <a:off x="529703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Elipse 80"/>
              <p:cNvSpPr>
                <a:spLocks noChangeAspect="1"/>
              </p:cNvSpPr>
              <p:nvPr/>
            </p:nvSpPr>
            <p:spPr>
              <a:xfrm>
                <a:off x="613272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9" name="Elipse 88"/>
              <p:cNvSpPr>
                <a:spLocks noChangeAspect="1"/>
              </p:cNvSpPr>
              <p:nvPr/>
            </p:nvSpPr>
            <p:spPr>
              <a:xfrm>
                <a:off x="6968403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7" name="Elipse 96"/>
              <p:cNvSpPr>
                <a:spLocks noChangeAspect="1"/>
              </p:cNvSpPr>
              <p:nvPr/>
            </p:nvSpPr>
            <p:spPr>
              <a:xfrm>
                <a:off x="780408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5" name="Elipse 104"/>
              <p:cNvSpPr>
                <a:spLocks noChangeAspect="1"/>
              </p:cNvSpPr>
              <p:nvPr/>
            </p:nvSpPr>
            <p:spPr>
              <a:xfrm>
                <a:off x="8639767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3" name="Elipse 112"/>
              <p:cNvSpPr>
                <a:spLocks noChangeAspect="1"/>
              </p:cNvSpPr>
              <p:nvPr/>
            </p:nvSpPr>
            <p:spPr>
              <a:xfrm>
                <a:off x="947544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1" name="Elipse 120"/>
              <p:cNvSpPr>
                <a:spLocks noChangeAspect="1"/>
              </p:cNvSpPr>
              <p:nvPr/>
            </p:nvSpPr>
            <p:spPr>
              <a:xfrm>
                <a:off x="1031113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9" name="Elipse 128"/>
              <p:cNvSpPr>
                <a:spLocks noChangeAspect="1"/>
              </p:cNvSpPr>
              <p:nvPr/>
            </p:nvSpPr>
            <p:spPr>
              <a:xfrm>
                <a:off x="1114680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8" name="Grupo 137"/>
            <p:cNvGrpSpPr/>
            <p:nvPr/>
          </p:nvGrpSpPr>
          <p:grpSpPr>
            <a:xfrm>
              <a:off x="282946" y="2779494"/>
              <a:ext cx="11617864" cy="1001411"/>
              <a:chOff x="282946" y="2791098"/>
              <a:chExt cx="11617864" cy="1001411"/>
            </a:xfrm>
          </p:grpSpPr>
          <p:sp>
            <p:nvSpPr>
              <p:cNvPr id="14" name="Elipse 13"/>
              <p:cNvSpPr>
                <a:spLocks noChangeAspect="1"/>
              </p:cNvSpPr>
              <p:nvPr/>
            </p:nvSpPr>
            <p:spPr>
              <a:xfrm>
                <a:off x="28294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Elipse 22"/>
              <p:cNvSpPr>
                <a:spLocks noChangeAspect="1"/>
              </p:cNvSpPr>
              <p:nvPr/>
            </p:nvSpPr>
            <p:spPr>
              <a:xfrm>
                <a:off x="1118628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Elipse 30"/>
              <p:cNvSpPr>
                <a:spLocks noChangeAspect="1"/>
              </p:cNvSpPr>
              <p:nvPr/>
            </p:nvSpPr>
            <p:spPr>
              <a:xfrm>
                <a:off x="1954310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Elipse 49"/>
              <p:cNvSpPr>
                <a:spLocks noChangeAspect="1"/>
              </p:cNvSpPr>
              <p:nvPr/>
            </p:nvSpPr>
            <p:spPr>
              <a:xfrm>
                <a:off x="2789992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Elipse 57"/>
              <p:cNvSpPr>
                <a:spLocks noChangeAspect="1"/>
              </p:cNvSpPr>
              <p:nvPr/>
            </p:nvSpPr>
            <p:spPr>
              <a:xfrm>
                <a:off x="3625674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6" name="Elipse 65"/>
              <p:cNvSpPr>
                <a:spLocks noChangeAspect="1"/>
              </p:cNvSpPr>
              <p:nvPr/>
            </p:nvSpPr>
            <p:spPr>
              <a:xfrm>
                <a:off x="446135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4" name="Elipse 73"/>
              <p:cNvSpPr>
                <a:spLocks noChangeAspect="1"/>
              </p:cNvSpPr>
              <p:nvPr/>
            </p:nvSpPr>
            <p:spPr>
              <a:xfrm>
                <a:off x="5341995" y="3038504"/>
                <a:ext cx="1826901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2" name="Elipse 81"/>
              <p:cNvSpPr>
                <a:spLocks noChangeAspect="1"/>
              </p:cNvSpPr>
              <p:nvPr/>
            </p:nvSpPr>
            <p:spPr>
              <a:xfrm>
                <a:off x="613272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Elipse 89"/>
              <p:cNvSpPr>
                <a:spLocks noChangeAspect="1"/>
              </p:cNvSpPr>
              <p:nvPr/>
            </p:nvSpPr>
            <p:spPr>
              <a:xfrm>
                <a:off x="6968403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8" name="Elipse 97"/>
              <p:cNvSpPr>
                <a:spLocks noChangeAspect="1"/>
              </p:cNvSpPr>
              <p:nvPr/>
            </p:nvSpPr>
            <p:spPr>
              <a:xfrm>
                <a:off x="780408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6" name="Elipse 105"/>
              <p:cNvSpPr>
                <a:spLocks noChangeAspect="1"/>
              </p:cNvSpPr>
              <p:nvPr/>
            </p:nvSpPr>
            <p:spPr>
              <a:xfrm>
                <a:off x="8639767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4" name="Elipse 113"/>
              <p:cNvSpPr>
                <a:spLocks noChangeAspect="1"/>
              </p:cNvSpPr>
              <p:nvPr/>
            </p:nvSpPr>
            <p:spPr>
              <a:xfrm>
                <a:off x="947544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2" name="Elipse 121"/>
              <p:cNvSpPr>
                <a:spLocks noChangeAspect="1"/>
              </p:cNvSpPr>
              <p:nvPr/>
            </p:nvSpPr>
            <p:spPr>
              <a:xfrm>
                <a:off x="1031113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0" name="Elipse 129"/>
              <p:cNvSpPr>
                <a:spLocks noChangeAspect="1"/>
              </p:cNvSpPr>
              <p:nvPr/>
            </p:nvSpPr>
            <p:spPr>
              <a:xfrm>
                <a:off x="1114680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7" name="Grupo 136"/>
            <p:cNvGrpSpPr/>
            <p:nvPr/>
          </p:nvGrpSpPr>
          <p:grpSpPr>
            <a:xfrm>
              <a:off x="282946" y="1935159"/>
              <a:ext cx="11617864" cy="754005"/>
              <a:chOff x="282946" y="1942895"/>
              <a:chExt cx="11617864" cy="754005"/>
            </a:xfrm>
          </p:grpSpPr>
          <p:sp>
            <p:nvSpPr>
              <p:cNvPr id="16" name="Elipse 15"/>
              <p:cNvSpPr>
                <a:spLocks noChangeAspect="1"/>
              </p:cNvSpPr>
              <p:nvPr/>
            </p:nvSpPr>
            <p:spPr>
              <a:xfrm>
                <a:off x="28294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Elipse 23"/>
              <p:cNvSpPr>
                <a:spLocks noChangeAspect="1"/>
              </p:cNvSpPr>
              <p:nvPr/>
            </p:nvSpPr>
            <p:spPr>
              <a:xfrm>
                <a:off x="1118628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Elipse 31"/>
              <p:cNvSpPr>
                <a:spLocks noChangeAspect="1"/>
              </p:cNvSpPr>
              <p:nvPr/>
            </p:nvSpPr>
            <p:spPr>
              <a:xfrm>
                <a:off x="1954310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Elipse 50"/>
              <p:cNvSpPr>
                <a:spLocks noChangeAspect="1"/>
              </p:cNvSpPr>
              <p:nvPr/>
            </p:nvSpPr>
            <p:spPr>
              <a:xfrm>
                <a:off x="2789992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Elipse 58"/>
              <p:cNvSpPr>
                <a:spLocks noChangeAspect="1"/>
              </p:cNvSpPr>
              <p:nvPr/>
            </p:nvSpPr>
            <p:spPr>
              <a:xfrm>
                <a:off x="3625674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7" name="Elipse 66"/>
              <p:cNvSpPr>
                <a:spLocks noChangeAspect="1"/>
              </p:cNvSpPr>
              <p:nvPr/>
            </p:nvSpPr>
            <p:spPr>
              <a:xfrm>
                <a:off x="446135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5" name="Elipse 74"/>
              <p:cNvSpPr>
                <a:spLocks noChangeAspect="1"/>
              </p:cNvSpPr>
              <p:nvPr/>
            </p:nvSpPr>
            <p:spPr>
              <a:xfrm>
                <a:off x="529703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>
              <a:xfrm>
                <a:off x="613272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1" name="Elipse 90"/>
              <p:cNvSpPr>
                <a:spLocks noChangeAspect="1"/>
              </p:cNvSpPr>
              <p:nvPr/>
            </p:nvSpPr>
            <p:spPr>
              <a:xfrm>
                <a:off x="6968403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9" name="Elipse 98"/>
              <p:cNvSpPr>
                <a:spLocks noChangeAspect="1"/>
              </p:cNvSpPr>
              <p:nvPr/>
            </p:nvSpPr>
            <p:spPr>
              <a:xfrm>
                <a:off x="780408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Elipse 106"/>
              <p:cNvSpPr>
                <a:spLocks noChangeAspect="1"/>
              </p:cNvSpPr>
              <p:nvPr/>
            </p:nvSpPr>
            <p:spPr>
              <a:xfrm>
                <a:off x="8639767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5" name="Elipse 114"/>
              <p:cNvSpPr>
                <a:spLocks noChangeAspect="1"/>
              </p:cNvSpPr>
              <p:nvPr/>
            </p:nvSpPr>
            <p:spPr>
              <a:xfrm>
                <a:off x="947544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3" name="Elipse 122"/>
              <p:cNvSpPr>
                <a:spLocks noChangeAspect="1"/>
              </p:cNvSpPr>
              <p:nvPr/>
            </p:nvSpPr>
            <p:spPr>
              <a:xfrm>
                <a:off x="1031113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1" name="Elipse 130"/>
              <p:cNvSpPr>
                <a:spLocks noChangeAspect="1"/>
              </p:cNvSpPr>
              <p:nvPr/>
            </p:nvSpPr>
            <p:spPr>
              <a:xfrm>
                <a:off x="1114680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36" name="Grupo 135"/>
            <p:cNvGrpSpPr/>
            <p:nvPr/>
          </p:nvGrpSpPr>
          <p:grpSpPr>
            <a:xfrm>
              <a:off x="282946" y="1090824"/>
              <a:ext cx="11617864" cy="754005"/>
              <a:chOff x="282946" y="1094692"/>
              <a:chExt cx="11617864" cy="754005"/>
            </a:xfrm>
          </p:grpSpPr>
          <p:sp>
            <p:nvSpPr>
              <p:cNvPr id="17" name="Elipse 16"/>
              <p:cNvSpPr>
                <a:spLocks noChangeAspect="1"/>
              </p:cNvSpPr>
              <p:nvPr/>
            </p:nvSpPr>
            <p:spPr>
              <a:xfrm>
                <a:off x="28294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5" name="Elipse 24"/>
              <p:cNvSpPr>
                <a:spLocks noChangeAspect="1"/>
              </p:cNvSpPr>
              <p:nvPr/>
            </p:nvSpPr>
            <p:spPr>
              <a:xfrm>
                <a:off x="1118628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Elipse 43"/>
              <p:cNvSpPr>
                <a:spLocks noChangeAspect="1"/>
              </p:cNvSpPr>
              <p:nvPr/>
            </p:nvSpPr>
            <p:spPr>
              <a:xfrm>
                <a:off x="1954310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Elipse 51"/>
              <p:cNvSpPr>
                <a:spLocks noChangeAspect="1"/>
              </p:cNvSpPr>
              <p:nvPr/>
            </p:nvSpPr>
            <p:spPr>
              <a:xfrm>
                <a:off x="2789992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Elipse 59"/>
              <p:cNvSpPr>
                <a:spLocks noChangeAspect="1"/>
              </p:cNvSpPr>
              <p:nvPr/>
            </p:nvSpPr>
            <p:spPr>
              <a:xfrm>
                <a:off x="3625674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8" name="Elipse 67"/>
              <p:cNvSpPr>
                <a:spLocks noChangeAspect="1"/>
              </p:cNvSpPr>
              <p:nvPr/>
            </p:nvSpPr>
            <p:spPr>
              <a:xfrm>
                <a:off x="446135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6" name="Elipse 75"/>
              <p:cNvSpPr>
                <a:spLocks noChangeAspect="1"/>
              </p:cNvSpPr>
              <p:nvPr/>
            </p:nvSpPr>
            <p:spPr>
              <a:xfrm>
                <a:off x="529703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4" name="Elipse 83"/>
              <p:cNvSpPr>
                <a:spLocks noChangeAspect="1"/>
              </p:cNvSpPr>
              <p:nvPr/>
            </p:nvSpPr>
            <p:spPr>
              <a:xfrm>
                <a:off x="613272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2" name="Elipse 91"/>
              <p:cNvSpPr>
                <a:spLocks noChangeAspect="1"/>
              </p:cNvSpPr>
              <p:nvPr/>
            </p:nvSpPr>
            <p:spPr>
              <a:xfrm>
                <a:off x="6968403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0" name="Elipse 99"/>
              <p:cNvSpPr>
                <a:spLocks noChangeAspect="1"/>
              </p:cNvSpPr>
              <p:nvPr/>
            </p:nvSpPr>
            <p:spPr>
              <a:xfrm>
                <a:off x="780408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8" name="Elipse 107"/>
              <p:cNvSpPr>
                <a:spLocks noChangeAspect="1"/>
              </p:cNvSpPr>
              <p:nvPr/>
            </p:nvSpPr>
            <p:spPr>
              <a:xfrm>
                <a:off x="8639767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6" name="Elipse 115"/>
              <p:cNvSpPr>
                <a:spLocks noChangeAspect="1"/>
              </p:cNvSpPr>
              <p:nvPr/>
            </p:nvSpPr>
            <p:spPr>
              <a:xfrm>
                <a:off x="947544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4" name="Elipse 123"/>
              <p:cNvSpPr>
                <a:spLocks noChangeAspect="1"/>
              </p:cNvSpPr>
              <p:nvPr/>
            </p:nvSpPr>
            <p:spPr>
              <a:xfrm>
                <a:off x="1031113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2" name="Elipse 131"/>
              <p:cNvSpPr>
                <a:spLocks noChangeAspect="1"/>
              </p:cNvSpPr>
              <p:nvPr/>
            </p:nvSpPr>
            <p:spPr>
              <a:xfrm>
                <a:off x="1114680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2" name="Grupo 141"/>
            <p:cNvGrpSpPr/>
            <p:nvPr/>
          </p:nvGrpSpPr>
          <p:grpSpPr>
            <a:xfrm>
              <a:off x="282946" y="6156832"/>
              <a:ext cx="11617864" cy="754005"/>
              <a:chOff x="282946" y="5335709"/>
              <a:chExt cx="11617864" cy="754005"/>
            </a:xfrm>
          </p:grpSpPr>
          <p:sp>
            <p:nvSpPr>
              <p:cNvPr id="143" name="Elipse 142"/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4" name="Elipse 143"/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7" name="Elipse 146"/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8" name="Elipse 147"/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9" name="Elipse 148"/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0" name="Elipse 149"/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1" name="Elipse 150"/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2" name="Elipse 151"/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3" name="Elipse 152"/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4" name="Elipse 153"/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5" name="Elipse 154"/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6" name="Elipse 155"/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28751" y="5781896"/>
            <a:ext cx="2152075" cy="749873"/>
          </a:xfrm>
          <a:prstGeom prst="rect">
            <a:avLst/>
          </a:prstGeom>
        </p:spPr>
      </p:pic>
      <p:pic>
        <p:nvPicPr>
          <p:cNvPr id="10" name="Gráfico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pic>
        <p:nvPicPr>
          <p:cNvPr id="33" name="Gráfico 3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881" y="3032298"/>
            <a:ext cx="2988000" cy="62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826167" y="2715326"/>
            <a:ext cx="69472" cy="1260000"/>
            <a:chOff x="5513434" y="2735931"/>
            <a:chExt cx="69472" cy="1260000"/>
          </a:xfrm>
        </p:grpSpPr>
        <p:sp>
          <p:nvSpPr>
            <p:cNvPr id="34" name="Rectángulo 33"/>
            <p:cNvSpPr/>
            <p:nvPr/>
          </p:nvSpPr>
          <p:spPr>
            <a:xfrm rot="5400000">
              <a:off x="5264749" y="2984616"/>
              <a:ext cx="566825" cy="69455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/>
            </a:p>
          </p:txBody>
        </p:sp>
        <p:sp>
          <p:nvSpPr>
            <p:cNvPr id="35" name="Rectángulo 34"/>
            <p:cNvSpPr/>
            <p:nvPr/>
          </p:nvSpPr>
          <p:spPr>
            <a:xfrm rot="5400000">
              <a:off x="5190889" y="3603914"/>
              <a:ext cx="714579" cy="69455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/>
            </a:p>
          </p:txBody>
        </p:sp>
      </p:grpSp>
      <p:sp>
        <p:nvSpPr>
          <p:cNvPr id="36" name="CuadroTexto 35"/>
          <p:cNvSpPr txBox="1"/>
          <p:nvPr/>
        </p:nvSpPr>
        <p:spPr>
          <a:xfrm>
            <a:off x="7714658" y="6046313"/>
            <a:ext cx="16791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dirty="0">
                <a:solidFill>
                  <a:srgbClr val="404040"/>
                </a:solidFill>
                <a:latin typeface="+mj-lt"/>
                <a:ea typeface="Verdana" panose="020B0604030504040204" pitchFamily="34" charset="0"/>
              </a:rPr>
              <a:t>27 de marzo de 2026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087872" y="1566287"/>
            <a:ext cx="7812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b="1" spc="0" baseline="0" dirty="0">
                <a:solidFill>
                  <a:srgbClr val="094882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DS79/2020: ¿Qué cambió en el Servicio de Gas de Red? Un recorrido por las principales modificaciones en la distribución de gas</a:t>
            </a:r>
          </a:p>
          <a:p>
            <a:pPr algn="l"/>
            <a:endParaRPr lang="es-CL" b="1" spc="0" baseline="0" dirty="0">
              <a:solidFill>
                <a:srgbClr val="094882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algn="l"/>
            <a:endParaRPr lang="es-CL" b="1" spc="0" baseline="0" dirty="0">
              <a:solidFill>
                <a:srgbClr val="094882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algn="l"/>
            <a:r>
              <a:rPr lang="es-CL" sz="2000" b="1" spc="0" baseline="0" dirty="0"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Reglamento de Servicio de Gas de Red y de Distribución de Gas Licuado a Granel</a:t>
            </a:r>
          </a:p>
          <a:p>
            <a:pPr algn="l"/>
            <a:endParaRPr lang="es-CL" sz="2000" b="1" spc="0" baseline="0" dirty="0"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  <a:p>
            <a:pPr algn="l"/>
            <a:r>
              <a:rPr lang="es-CL" sz="2400" b="1" dirty="0">
                <a:solidFill>
                  <a:srgbClr val="094882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	Procedimiento de </a:t>
            </a:r>
            <a:r>
              <a:rPr lang="es-CL" sz="2400" b="1" spc="0" baseline="0" dirty="0">
                <a:solidFill>
                  <a:srgbClr val="094882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rPr>
              <a:t>Cambio de Proveedor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988196" y="4667729"/>
            <a:ext cx="4891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solidFill>
                  <a:srgbClr val="04488E"/>
                </a:solidFill>
                <a:latin typeface="+mj-lt"/>
                <a:ea typeface="Lato Light" panose="020F0502020204030203" pitchFamily="34" charset="0"/>
              </a:rPr>
              <a:t>Carlos Ebensperger H.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>
                <a:solidFill>
                  <a:srgbClr val="04488E"/>
                </a:solidFill>
                <a:latin typeface="+mj-lt"/>
                <a:ea typeface="Lato Light" panose="020F0502020204030203" pitchFamily="34" charset="0"/>
              </a:rPr>
              <a:t>Unidad de Inteligencia de Mercado y Regulación de Combustibles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>
                <a:solidFill>
                  <a:srgbClr val="04488E"/>
                </a:solidFill>
                <a:latin typeface="+mj-lt"/>
                <a:ea typeface="Lato Light" panose="020F0502020204030203" pitchFamily="34" charset="0"/>
              </a:rPr>
              <a:t>División de Combustibles y Nuevos Energéticos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>
                <a:solidFill>
                  <a:srgbClr val="04488E"/>
                </a:solidFill>
                <a:latin typeface="+mj-lt"/>
                <a:ea typeface="Lato Light" panose="020F0502020204030203" pitchFamily="34" charset="0"/>
              </a:rPr>
              <a:t>Ministerio de Energía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546" y="4688805"/>
            <a:ext cx="898056" cy="815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B4C3E-986A-23A1-51DD-03C5ADAE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34F1337-C97A-53C1-F14E-BEA1CF3A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314B81C1-BFA1-1708-0B71-63DDEDA07B96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89BCFB-0AEC-130C-4388-5FEE5BBBBBDD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71BA4D-38CF-6E17-04C5-3A69B7A1AAA9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C3ACFC3-530D-ABA8-5792-443AD9066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331F32F-F8AD-40C1-B2AF-ADE6BA619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6799347-5B44-9634-79A9-AE413B9645B1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328D23A-D2CB-0A4C-348E-C5C66427F7CF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D128F01-3BA8-6D9E-E946-A9CE365380F0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7A2F6EDB-ACA9-B925-18E6-BBE7CBC4C509}"/>
              </a:ext>
            </a:extLst>
          </p:cNvPr>
          <p:cNvSpPr txBox="1"/>
          <p:nvPr/>
        </p:nvSpPr>
        <p:spPr>
          <a:xfrm>
            <a:off x="416974" y="666915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Del Cronograma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018B517-8D8C-DC0A-0780-6898A6A1A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54847-0DD7-4562-FD0F-A7406A248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439" y="1221561"/>
            <a:ext cx="11100485" cy="5344193"/>
          </a:xfrm>
        </p:spPr>
        <p:txBody>
          <a:bodyPr/>
          <a:lstStyle/>
          <a:p>
            <a:pPr marL="0" indent="0" algn="just">
              <a:buNone/>
            </a:pP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Una vez aceptada solicitud de CDP, Entrante debe emitir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Cronograma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</a:t>
            </a:r>
          </a:p>
          <a:p>
            <a:pPr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Acordado con Solicitante</a:t>
            </a:r>
          </a:p>
          <a:p>
            <a:pPr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Debe 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comunicarse a Solicitante y Saliente </a:t>
            </a: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5 días desde aceptación de solicitud de CDP</a:t>
            </a:r>
          </a:p>
          <a:p>
            <a:pPr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Debe 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permitirse a Saliente parti</a:t>
            </a: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cipar en aquello en que se requiera su intervención</a:t>
            </a:r>
          </a:p>
          <a:p>
            <a:pPr marL="0" indent="0" algn="just">
              <a:buNone/>
            </a:pP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Contenido mínimo del Cronograma</a:t>
            </a:r>
            <a:r>
              <a:rPr lang="es-CL" sz="1800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Detalle de obras: desconexiones de instalaciones de Saliente y conexiones de Entrante, modificaciones a instalaciones interiores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Fecha de inicio y finalización de instalaciones, y/o de transferencia de instalaciones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Nómina de unidades con morosidad, en caso de condominios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Detalle de instalaciones a transferir y a retirar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Consentimientos expresos del Solicitante en los casos que DS79 lo pide (</a:t>
            </a:r>
            <a:r>
              <a:rPr lang="es-CL" sz="1800" dirty="0" err="1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ej</a:t>
            </a: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 cambiar inicio de obras; permitir dejar instalaciones en su propiedad; ampliar plazo de obras)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Plazo programado de ejecución material de CDP</a:t>
            </a:r>
          </a:p>
          <a:p>
            <a:pPr marL="457200" lvl="1" indent="0" algn="just">
              <a:buNone/>
            </a:pPr>
            <a:endParaRPr lang="es-CL" sz="1800" dirty="0">
              <a:solidFill>
                <a:srgbClr val="0070C0"/>
              </a:solidFill>
            </a:endParaRPr>
          </a:p>
          <a:p>
            <a:pPr algn="just"/>
            <a:r>
              <a:rPr lang="es-CL" sz="1800" dirty="0">
                <a:solidFill>
                  <a:schemeClr val="tx1"/>
                </a:solidFill>
              </a:rPr>
              <a:t>Cronograma debe contemplar puesta en servicio de nuevas instalaciones y actualización de declaración de propiedad de instalaciones transferidas</a:t>
            </a: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16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84EB0A-97CB-8AF3-7224-999BB15D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3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3566C-8D17-90DC-89CE-ECD6E31BC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DD95FBC-5CA7-0BF9-E03A-E59870A9E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98029CDA-B4E3-483A-C8D3-EE81A47187E2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74E909-A850-6133-34CD-FE7E5B81432F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CED011-A0F1-418D-09C3-70188448F81E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F821148-6980-5A1F-A1BB-4A80D3231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98C5B2F-F876-6DE4-59FF-BA789AD40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9D699D7-3445-3D63-CFA9-C6E71E80A384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8B5C423-5150-E076-AD1C-7D49BD41CA47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B97A333-5572-8B01-586D-3ACEACA29DF0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CB50A74D-03C9-CD93-BA83-9AE9996C02A1}"/>
              </a:ext>
            </a:extLst>
          </p:cNvPr>
          <p:cNvSpPr txBox="1"/>
          <p:nvPr/>
        </p:nvSpPr>
        <p:spPr>
          <a:xfrm>
            <a:off x="366510" y="633526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1" indent="0" algn="just">
              <a:buNone/>
            </a:pPr>
            <a:r>
              <a:rPr lang="es-CL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</a:rPr>
              <a:t>Levantamiento de Acta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767329E-111C-ADCF-D04D-BCCA04D50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95964-2E5F-EBB8-1900-F7DE9DB2BA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009" y="1281408"/>
            <a:ext cx="11100485" cy="4936870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rgbClr val="0070C0"/>
                </a:solidFill>
              </a:rPr>
              <a:t>Entrante debe </a:t>
            </a:r>
            <a:r>
              <a:rPr lang="es-ES" sz="1800" b="1" dirty="0">
                <a:solidFill>
                  <a:srgbClr val="0070C0"/>
                </a:solidFill>
              </a:rPr>
              <a:t>levantar un acta </a:t>
            </a:r>
            <a:r>
              <a:rPr lang="es-ES" sz="1800" dirty="0">
                <a:solidFill>
                  <a:srgbClr val="0070C0"/>
                </a:solidFill>
              </a:rPr>
              <a:t>de todas las obras o actividades realizadas en ejecución del cronograma. Será firmada por </a:t>
            </a:r>
            <a:r>
              <a:rPr lang="es-CL" sz="1800" dirty="0">
                <a:solidFill>
                  <a:srgbClr val="0070C0"/>
                </a:solidFill>
              </a:rPr>
              <a:t>Entrante, Saliente, y Solicitante, y todos recibirán copia</a:t>
            </a:r>
          </a:p>
          <a:p>
            <a:pPr algn="just"/>
            <a:endParaRPr lang="es-ES" sz="1800" dirty="0">
              <a:solidFill>
                <a:srgbClr val="0070C0"/>
              </a:solidFill>
            </a:endParaRP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Debiendo </a:t>
            </a:r>
            <a:r>
              <a:rPr lang="es-ES" sz="1800" b="1" dirty="0">
                <a:solidFill>
                  <a:srgbClr val="0070C0"/>
                </a:solidFill>
              </a:rPr>
              <a:t>registrarse, como mínimo en el Acta</a:t>
            </a:r>
            <a:r>
              <a:rPr lang="es-ES" sz="1800" dirty="0">
                <a:solidFill>
                  <a:srgbClr val="0070C0"/>
                </a:solidFill>
              </a:rPr>
              <a:t>: </a:t>
            </a:r>
            <a:r>
              <a:rPr lang="es-CL" sz="1800" dirty="0">
                <a:solidFill>
                  <a:srgbClr val="0070C0"/>
                </a:solidFill>
              </a:rPr>
              <a:t>Fecha de obras; concurrencia de Saliente; instalaciones transferidas, inhabilitadas y retiradas; unidades morosas; volumen de gas licuado en los tanques; </a:t>
            </a:r>
            <a:r>
              <a:rPr lang="es-CL" sz="1800" b="1" dirty="0">
                <a:solidFill>
                  <a:srgbClr val="0070C0"/>
                </a:solidFill>
              </a:rPr>
              <a:t>lectura final e inicial del medidor</a:t>
            </a:r>
            <a:r>
              <a:rPr lang="es-CL" sz="1800" dirty="0">
                <a:solidFill>
                  <a:srgbClr val="0070C0"/>
                </a:solidFill>
              </a:rPr>
              <a:t>; cumplimiento o no del cronograma</a:t>
            </a:r>
          </a:p>
          <a:p>
            <a:pPr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r>
              <a:rPr lang="es-CL" sz="1800" dirty="0">
                <a:solidFill>
                  <a:srgbClr val="0070C0"/>
                </a:solidFill>
              </a:rPr>
              <a:t>El </a:t>
            </a:r>
            <a:r>
              <a:rPr lang="es-CL" sz="1800" b="1" dirty="0">
                <a:solidFill>
                  <a:srgbClr val="0070C0"/>
                </a:solidFill>
              </a:rPr>
              <a:t>acta debe ser firmada </a:t>
            </a:r>
            <a:r>
              <a:rPr lang="es-CL" sz="1800" dirty="0">
                <a:solidFill>
                  <a:srgbClr val="0070C0"/>
                </a:solidFill>
              </a:rPr>
              <a:t>por Entrante, Saliente, y Solicitante, y cada uno recibirá copia; pero si alguno de éstos 2 últimos no lo hace, Entrante se lo entregará</a:t>
            </a:r>
          </a:p>
          <a:p>
            <a:pPr marL="0" indent="0" algn="just">
              <a:buNone/>
            </a:pPr>
            <a:endParaRPr lang="es-CL" sz="1600" dirty="0">
              <a:solidFill>
                <a:srgbClr val="0070C0"/>
              </a:solidFill>
            </a:endParaRPr>
          </a:p>
          <a:p>
            <a:pPr lvl="1" algn="just"/>
            <a:endParaRPr lang="es-CL" sz="1600" dirty="0">
              <a:solidFill>
                <a:srgbClr val="0070C0"/>
              </a:solidFill>
            </a:endParaRPr>
          </a:p>
          <a:p>
            <a:pPr lvl="1" algn="just"/>
            <a:endParaRPr lang="es-CL" sz="1600" dirty="0">
              <a:solidFill>
                <a:srgbClr val="0070C0"/>
              </a:solidFill>
            </a:endParaRPr>
          </a:p>
          <a:p>
            <a:pPr algn="just"/>
            <a:endParaRPr lang="es-CL" sz="16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3CA0F8-1EE7-9C1E-EF2B-0E67E75A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5193E-B77D-05F5-D894-E3FE9689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77E06C5-826C-3E28-1DA5-42C9830E8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5C508EBE-8F3F-5471-DE40-7545394DE204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C89B39-1144-CE4E-3E6C-13FE98DED652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62142B-ACF1-5691-6E7F-DBFE604A8F37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57FD508-06A2-48BD-A5F6-02AE22A45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1AB5A71-F4AA-7016-409D-5D4FB28DC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251A9AA-820F-8E8E-E3BE-74DBE52B81C7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491CFF-1418-2C6B-88B8-62641690A4F7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49429BA-3CE3-0B1F-036D-6CE3E19AD1B2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4B315F0-0510-856B-3B01-50B22E930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FB6DB1-9F2A-6724-289D-4D098A1A8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510" y="972514"/>
            <a:ext cx="11100485" cy="534419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</a:rPr>
              <a:t>Transferencia, Retiro, Inhabilitación de Instalaciones de Saliente</a:t>
            </a:r>
          </a:p>
          <a:p>
            <a:pPr marL="0" indent="0" algn="just">
              <a:buNone/>
            </a:pPr>
            <a:endParaRPr lang="es-ES" sz="2000" b="1" dirty="0">
              <a:solidFill>
                <a:srgbClr val="2E3192"/>
              </a:solidFill>
              <a:latin typeface="Verdana" panose="020B0604030504040204"/>
              <a:ea typeface="Verdana" panose="020B0604030504040204"/>
            </a:endParaRP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Si Entrante lo pide, </a:t>
            </a:r>
            <a:r>
              <a:rPr lang="es-ES" sz="1800" b="1" dirty="0">
                <a:solidFill>
                  <a:srgbClr val="0070C0"/>
                </a:solidFill>
              </a:rPr>
              <a:t>Saliente debe transferir -parcial o totalmente- las instalaciones </a:t>
            </a:r>
            <a:r>
              <a:rPr lang="es-ES" sz="1800" dirty="0">
                <a:solidFill>
                  <a:srgbClr val="0070C0"/>
                </a:solidFill>
              </a:rPr>
              <a:t>muebles dentro de propiedad del cliente, a precio convenido entre ambas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Si no hay acuerdo de precio, instalaciones se valorizan a </a:t>
            </a:r>
            <a:r>
              <a:rPr lang="es-ES" sz="1800" b="1" dirty="0">
                <a:solidFill>
                  <a:srgbClr val="0070C0"/>
                </a:solidFill>
              </a:rPr>
              <a:t>precio del Informe de Valorización CNE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Si transferencia incluye GLP almacenado, se valoriza según últimas boletas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Si </a:t>
            </a:r>
            <a:r>
              <a:rPr lang="es-ES" sz="1800" b="1" dirty="0">
                <a:solidFill>
                  <a:srgbClr val="0070C0"/>
                </a:solidFill>
              </a:rPr>
              <a:t>Entrante no pide transferencia, Saliente debe retirar dichas instalaciones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Si Saliente no retira instalaciones, </a:t>
            </a:r>
            <a:r>
              <a:rPr lang="es-ES" sz="1800" b="1" dirty="0">
                <a:solidFill>
                  <a:srgbClr val="0070C0"/>
                </a:solidFill>
              </a:rPr>
              <a:t>Entrante debe retirarlas y entregarlas </a:t>
            </a:r>
            <a:r>
              <a:rPr lang="es-ES" sz="1800" dirty="0">
                <a:solidFill>
                  <a:srgbClr val="0070C0"/>
                </a:solidFill>
              </a:rPr>
              <a:t>a saliente en lugar de acopio designado, a costo de Saliente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Todas las empresas deben </a:t>
            </a:r>
            <a:r>
              <a:rPr lang="es-ES" sz="1800" b="1" dirty="0">
                <a:solidFill>
                  <a:srgbClr val="0070C0"/>
                </a:solidFill>
              </a:rPr>
              <a:t>publicar lugar (y su horario) de acopio regional </a:t>
            </a:r>
            <a:r>
              <a:rPr lang="es-ES" sz="1800" dirty="0">
                <a:solidFill>
                  <a:srgbClr val="0070C0"/>
                </a:solidFill>
              </a:rPr>
              <a:t>de instalaciones retiradas e informarlos a SEC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Se debe restaurar terreno a estado previo a retiro, salvo autorización de propietario</a:t>
            </a:r>
          </a:p>
          <a:p>
            <a:pPr algn="just"/>
            <a:r>
              <a:rPr lang="es-ES" sz="1800" dirty="0">
                <a:solidFill>
                  <a:srgbClr val="0070C0"/>
                </a:solidFill>
              </a:rPr>
              <a:t>Solicitante puede acordar en Cronograma que algunas instalaciones no sean retiradas, con consentimiento de Saliente, </a:t>
            </a:r>
            <a:r>
              <a:rPr lang="es-ES" sz="1800" b="1" dirty="0">
                <a:solidFill>
                  <a:srgbClr val="0070C0"/>
                </a:solidFill>
              </a:rPr>
              <a:t>debiendo quedar inhabilitadas </a:t>
            </a:r>
            <a:r>
              <a:rPr lang="es-ES" sz="1800" dirty="0">
                <a:solidFill>
                  <a:srgbClr val="0070C0"/>
                </a:solidFill>
              </a:rPr>
              <a:t>y selladas de acuerdo a las condiciones y requisitos de seguridad</a:t>
            </a:r>
            <a:endParaRPr lang="es-ES" sz="1800" b="1" dirty="0">
              <a:solidFill>
                <a:srgbClr val="0070C0"/>
              </a:solidFill>
            </a:endParaRPr>
          </a:p>
          <a:p>
            <a:pPr marL="457200" lvl="1" indent="0" algn="just">
              <a:buNone/>
            </a:pPr>
            <a:endParaRPr lang="es-CL" sz="1400" dirty="0">
              <a:solidFill>
                <a:srgbClr val="0070C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indent="0" algn="just">
              <a:buNone/>
            </a:pPr>
            <a:endParaRPr lang="es-CL" sz="22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20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5FBAC0-FE17-D138-AE6C-DC4EAC49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4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305396" y="722570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Lecturas de Medidor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053699"/>
            <a:ext cx="11100485" cy="5195000"/>
          </a:xfrm>
        </p:spPr>
        <p:txBody>
          <a:bodyPr/>
          <a:lstStyle/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Última lectura de medidor de Saliente 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debe ser en simultáneo o antes 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 primera lectura de Entrante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Si Saliente no efectúa última lectura, Entrante tomará registro y se considerará válido lo señalado en el Acta</a:t>
            </a:r>
          </a:p>
          <a:p>
            <a:pPr marL="0" indent="0" algn="just">
              <a:buNone/>
            </a:pPr>
            <a:r>
              <a:rPr lang="es-CL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Responsabilidades </a:t>
            </a: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de Empresas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 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cesará la 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responsabilidad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de la Saliente e iniciará la responsabilidad de Entrante en calidad del servicio de gas y de la seguridad para evitar peligros para las personas o cosas en las fechas que consten en el acta, según corresponda: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Fecha de desconexión física de las instalaciones de Saliente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o fecha de materialización de la transferencia de dichas instalaciones</a:t>
            </a:r>
          </a:p>
          <a:p>
            <a:pPr marL="0" indent="0" algn="just">
              <a:buNone/>
            </a:pPr>
            <a:r>
              <a:rPr lang="es-CL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</a:rPr>
              <a:t>Suministro a Morosos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Saliente debe actualizar nómina de morosos a Entrante antes de finalización de obras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La Empresa Entrante no iniciará el servicio a los Clientes o Consumidores incluidos en la última nómina entregada por la Empresa Saliente, manteniendo el suministro suspendido, salvo que se acredite pago.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Una vez ejecutado CDP, Entrante debe actualizar a Saliente la nómina de morosos</a:t>
            </a:r>
            <a:endParaRPr lang="es-CL" sz="1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1128932" y="860460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Otros Capítulos sobre CDP en DS79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401277"/>
            <a:ext cx="11100485" cy="5195000"/>
          </a:xfrm>
        </p:spPr>
        <p:txBody>
          <a:bodyPr/>
          <a:lstStyle/>
          <a:p>
            <a:pPr marL="0" indent="0" algn="just">
              <a:buNone/>
            </a:pP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CAPÍTULO VIII (DEL INFORME DE VALORIZACIÓN DE INSTALACIONES DE GAS): </a:t>
            </a:r>
            <a:r>
              <a:rPr lang="es-CL" sz="1800" b="1" dirty="0" err="1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137-150</a:t>
            </a:r>
          </a:p>
          <a:p>
            <a:pPr algn="just"/>
            <a:r>
              <a:rPr lang="es-CL" sz="1600" dirty="0">
                <a:solidFill>
                  <a:srgbClr val="0070C0"/>
                </a:solidFill>
                <a:sym typeface="Verdana" panose="020B0604030504040204"/>
              </a:rPr>
              <a:t>Regula contenido mínimo, etapas, plazos, método de valorización, componentes de costos, vida útil y depreciación, fuentes de información, indexaciones</a:t>
            </a:r>
          </a:p>
          <a:p>
            <a:pPr algn="just"/>
            <a:endParaRPr lang="es-CL" sz="1600" dirty="0">
              <a:solidFill>
                <a:srgbClr val="0070C0"/>
              </a:solidFill>
              <a:sym typeface="Verdana" panose="020B0604030504040204"/>
            </a:endParaRPr>
          </a:p>
          <a:p>
            <a:pPr marL="0" indent="0" algn="just">
              <a:buNone/>
            </a:pP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CAPÍTULO IX (DEL SISTEMA DE INFORMACIÓN PÚBLICA): 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Arts. 151 y 153</a:t>
            </a:r>
            <a:endParaRPr lang="es-ES" sz="1800" b="1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r>
              <a:rPr lang="es-CL" sz="1600" dirty="0">
                <a:solidFill>
                  <a:schemeClr val="tx1"/>
                </a:solidFill>
              </a:rPr>
              <a:t>CNE puede administrar sistema de información pública sobre CDP </a:t>
            </a:r>
            <a:r>
              <a:rPr lang="es-CL" sz="1600" dirty="0">
                <a:solidFill>
                  <a:srgbClr val="0070C0"/>
                </a:solidFill>
              </a:rPr>
              <a:t>: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Información de instalaciones transferibles.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Información agregada sobre CDP (</a:t>
            </a:r>
            <a:r>
              <a:rPr lang="es-CL" sz="1600" dirty="0" err="1">
                <a:solidFill>
                  <a:srgbClr val="0070C0"/>
                </a:solidFill>
              </a:rPr>
              <a:t>N°</a:t>
            </a:r>
            <a:r>
              <a:rPr lang="es-CL" sz="1600" dirty="0">
                <a:solidFill>
                  <a:srgbClr val="0070C0"/>
                </a:solidFill>
              </a:rPr>
              <a:t>, transferencias, tipo de consumidores, plazo de obras)</a:t>
            </a:r>
          </a:p>
          <a:p>
            <a:pPr algn="just"/>
            <a:r>
              <a:rPr lang="es-CL" sz="1600" dirty="0">
                <a:solidFill>
                  <a:schemeClr val="tx1"/>
                </a:solidFill>
              </a:rPr>
              <a:t>Trimestralmente, empresas distribuidoras y distribuidoras de GLP deben enviar a CNE: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Solicitudes de CDP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Respuestas de aceptaciones y rechazos de solicitudes de CDP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Cronogramas de ejecución de obras de CDP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Precio de instalaciones transferidas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Otros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742967" y="1177861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Algunas Estadísticas de CDP 2017-2026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401277"/>
            <a:ext cx="11100485" cy="5195000"/>
          </a:xfrm>
        </p:spPr>
        <p:txBody>
          <a:bodyPr/>
          <a:lstStyle/>
          <a:p>
            <a:pPr marL="0" indent="0" algn="just">
              <a:buNone/>
            </a:pPr>
            <a:endParaRPr lang="es-CL" sz="2000" dirty="0">
              <a:solidFill>
                <a:srgbClr val="0070C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804987" y="2315956"/>
          <a:ext cx="69333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Solicitudes de CDP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Clientes Involucrados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Presentadas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16.378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71.322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Aceptadas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7.377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20.935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Rechazadas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7.716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32.434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s-CL" dirty="0"/>
                        <a:t>Fuente: CNE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82946" y="123938"/>
            <a:ext cx="11617864" cy="6664348"/>
            <a:chOff x="282946" y="246489"/>
            <a:chExt cx="11617864" cy="6664348"/>
          </a:xfrm>
        </p:grpSpPr>
        <p:grpSp>
          <p:nvGrpSpPr>
            <p:cNvPr id="5" name="Grupo 4"/>
            <p:cNvGrpSpPr/>
            <p:nvPr/>
          </p:nvGrpSpPr>
          <p:grpSpPr>
            <a:xfrm>
              <a:off x="282946" y="246489"/>
              <a:ext cx="11617864" cy="754005"/>
              <a:chOff x="282946" y="246489"/>
              <a:chExt cx="11617864" cy="754005"/>
            </a:xfrm>
          </p:grpSpPr>
          <p:sp>
            <p:nvSpPr>
              <p:cNvPr id="115" name="Elipse 114"/>
              <p:cNvSpPr>
                <a:spLocks noChangeAspect="1"/>
              </p:cNvSpPr>
              <p:nvPr/>
            </p:nvSpPr>
            <p:spPr>
              <a:xfrm>
                <a:off x="28294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6" name="Elipse 115"/>
              <p:cNvSpPr>
                <a:spLocks noChangeAspect="1"/>
              </p:cNvSpPr>
              <p:nvPr/>
            </p:nvSpPr>
            <p:spPr>
              <a:xfrm>
                <a:off x="1118628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7" name="Elipse 116"/>
              <p:cNvSpPr>
                <a:spLocks noChangeAspect="1"/>
              </p:cNvSpPr>
              <p:nvPr/>
            </p:nvSpPr>
            <p:spPr>
              <a:xfrm>
                <a:off x="1954310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8" name="Elipse 117"/>
              <p:cNvSpPr>
                <a:spLocks noChangeAspect="1"/>
              </p:cNvSpPr>
              <p:nvPr/>
            </p:nvSpPr>
            <p:spPr>
              <a:xfrm>
                <a:off x="2789992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9" name="Elipse 118"/>
              <p:cNvSpPr>
                <a:spLocks noChangeAspect="1"/>
              </p:cNvSpPr>
              <p:nvPr/>
            </p:nvSpPr>
            <p:spPr>
              <a:xfrm>
                <a:off x="3625674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0" name="Elipse 119"/>
              <p:cNvSpPr>
                <a:spLocks noChangeAspect="1"/>
              </p:cNvSpPr>
              <p:nvPr/>
            </p:nvSpPr>
            <p:spPr>
              <a:xfrm>
                <a:off x="4461356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1" name="Elipse 120"/>
              <p:cNvSpPr>
                <a:spLocks noChangeAspect="1"/>
              </p:cNvSpPr>
              <p:nvPr/>
            </p:nvSpPr>
            <p:spPr>
              <a:xfrm>
                <a:off x="529703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2" name="Elipse 121"/>
              <p:cNvSpPr>
                <a:spLocks noChangeAspect="1"/>
              </p:cNvSpPr>
              <p:nvPr/>
            </p:nvSpPr>
            <p:spPr>
              <a:xfrm>
                <a:off x="613272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3" name="Elipse 122"/>
              <p:cNvSpPr>
                <a:spLocks noChangeAspect="1"/>
              </p:cNvSpPr>
              <p:nvPr/>
            </p:nvSpPr>
            <p:spPr>
              <a:xfrm>
                <a:off x="6968403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4" name="Elipse 123"/>
              <p:cNvSpPr>
                <a:spLocks noChangeAspect="1"/>
              </p:cNvSpPr>
              <p:nvPr/>
            </p:nvSpPr>
            <p:spPr>
              <a:xfrm>
                <a:off x="780408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5" name="Elipse 124"/>
              <p:cNvSpPr>
                <a:spLocks noChangeAspect="1"/>
              </p:cNvSpPr>
              <p:nvPr/>
            </p:nvSpPr>
            <p:spPr>
              <a:xfrm>
                <a:off x="8639767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6" name="Elipse 125"/>
              <p:cNvSpPr>
                <a:spLocks noChangeAspect="1"/>
              </p:cNvSpPr>
              <p:nvPr/>
            </p:nvSpPr>
            <p:spPr>
              <a:xfrm>
                <a:off x="9475449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7" name="Elipse 126"/>
              <p:cNvSpPr>
                <a:spLocks noChangeAspect="1"/>
              </p:cNvSpPr>
              <p:nvPr/>
            </p:nvSpPr>
            <p:spPr>
              <a:xfrm>
                <a:off x="10311131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28" name="Elipse 127"/>
              <p:cNvSpPr>
                <a:spLocks noChangeAspect="1"/>
              </p:cNvSpPr>
              <p:nvPr/>
            </p:nvSpPr>
            <p:spPr>
              <a:xfrm>
                <a:off x="11146805" y="24648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282946" y="5312499"/>
              <a:ext cx="11617864" cy="754005"/>
              <a:chOff x="282946" y="5335709"/>
              <a:chExt cx="11617864" cy="754005"/>
            </a:xfrm>
          </p:grpSpPr>
          <p:sp>
            <p:nvSpPr>
              <p:cNvPr id="101" name="Elipse 100"/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2" name="Elipse 101"/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3" name="Elipse 102"/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4" name="Elipse 103"/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5" name="Elipse 104"/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6" name="Elipse 105"/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Elipse 106"/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8" name="Elipse 107"/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9" name="Elipse 108"/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0" name="Elipse 109"/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1" name="Elipse 110"/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2" name="Elipse 111"/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3" name="Elipse 112"/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14" name="Elipse 113"/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82946" y="4468164"/>
              <a:ext cx="11617864" cy="754005"/>
              <a:chOff x="282946" y="4487503"/>
              <a:chExt cx="11617864" cy="754005"/>
            </a:xfrm>
          </p:grpSpPr>
          <p:sp>
            <p:nvSpPr>
              <p:cNvPr id="87" name="Elipse 86"/>
              <p:cNvSpPr>
                <a:spLocks noChangeAspect="1"/>
              </p:cNvSpPr>
              <p:nvPr/>
            </p:nvSpPr>
            <p:spPr>
              <a:xfrm>
                <a:off x="28294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Elipse 87"/>
              <p:cNvSpPr>
                <a:spLocks noChangeAspect="1"/>
              </p:cNvSpPr>
              <p:nvPr/>
            </p:nvSpPr>
            <p:spPr>
              <a:xfrm>
                <a:off x="1118628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9" name="Elipse 88"/>
              <p:cNvSpPr>
                <a:spLocks noChangeAspect="1"/>
              </p:cNvSpPr>
              <p:nvPr/>
            </p:nvSpPr>
            <p:spPr>
              <a:xfrm>
                <a:off x="1954310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0" name="Elipse 89"/>
              <p:cNvSpPr>
                <a:spLocks noChangeAspect="1"/>
              </p:cNvSpPr>
              <p:nvPr/>
            </p:nvSpPr>
            <p:spPr>
              <a:xfrm>
                <a:off x="2789992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1" name="Elipse 90"/>
              <p:cNvSpPr>
                <a:spLocks noChangeAspect="1"/>
              </p:cNvSpPr>
              <p:nvPr/>
            </p:nvSpPr>
            <p:spPr>
              <a:xfrm>
                <a:off x="3625674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2" name="Elipse 91"/>
              <p:cNvSpPr>
                <a:spLocks noChangeAspect="1"/>
              </p:cNvSpPr>
              <p:nvPr/>
            </p:nvSpPr>
            <p:spPr>
              <a:xfrm>
                <a:off x="4461356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3" name="Elipse 92"/>
              <p:cNvSpPr>
                <a:spLocks noChangeAspect="1"/>
              </p:cNvSpPr>
              <p:nvPr/>
            </p:nvSpPr>
            <p:spPr>
              <a:xfrm>
                <a:off x="529703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4" name="Elipse 93"/>
              <p:cNvSpPr>
                <a:spLocks noChangeAspect="1"/>
              </p:cNvSpPr>
              <p:nvPr/>
            </p:nvSpPr>
            <p:spPr>
              <a:xfrm>
                <a:off x="613272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5" name="Elipse 94"/>
              <p:cNvSpPr>
                <a:spLocks noChangeAspect="1"/>
              </p:cNvSpPr>
              <p:nvPr/>
            </p:nvSpPr>
            <p:spPr>
              <a:xfrm>
                <a:off x="6968403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6" name="Elipse 95"/>
              <p:cNvSpPr>
                <a:spLocks noChangeAspect="1"/>
              </p:cNvSpPr>
              <p:nvPr/>
            </p:nvSpPr>
            <p:spPr>
              <a:xfrm>
                <a:off x="780408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7" name="Elipse 96"/>
              <p:cNvSpPr>
                <a:spLocks noChangeAspect="1"/>
              </p:cNvSpPr>
              <p:nvPr/>
            </p:nvSpPr>
            <p:spPr>
              <a:xfrm>
                <a:off x="8639767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8" name="Elipse 97"/>
              <p:cNvSpPr>
                <a:spLocks noChangeAspect="1"/>
              </p:cNvSpPr>
              <p:nvPr/>
            </p:nvSpPr>
            <p:spPr>
              <a:xfrm>
                <a:off x="9475449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99" name="Elipse 98"/>
              <p:cNvSpPr>
                <a:spLocks noChangeAspect="1"/>
              </p:cNvSpPr>
              <p:nvPr/>
            </p:nvSpPr>
            <p:spPr>
              <a:xfrm>
                <a:off x="10311131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0" name="Elipse 99"/>
              <p:cNvSpPr>
                <a:spLocks noChangeAspect="1"/>
              </p:cNvSpPr>
              <p:nvPr/>
            </p:nvSpPr>
            <p:spPr>
              <a:xfrm>
                <a:off x="11146805" y="4487503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282946" y="3623829"/>
              <a:ext cx="11617864" cy="754005"/>
              <a:chOff x="282946" y="3639301"/>
              <a:chExt cx="11617864" cy="754005"/>
            </a:xfrm>
          </p:grpSpPr>
          <p:sp>
            <p:nvSpPr>
              <p:cNvPr id="73" name="Elipse 72"/>
              <p:cNvSpPr>
                <a:spLocks noChangeAspect="1"/>
              </p:cNvSpPr>
              <p:nvPr/>
            </p:nvSpPr>
            <p:spPr>
              <a:xfrm>
                <a:off x="28294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4" name="Elipse 73"/>
              <p:cNvSpPr>
                <a:spLocks noChangeAspect="1"/>
              </p:cNvSpPr>
              <p:nvPr/>
            </p:nvSpPr>
            <p:spPr>
              <a:xfrm>
                <a:off x="1118628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5" name="Elipse 74"/>
              <p:cNvSpPr>
                <a:spLocks noChangeAspect="1"/>
              </p:cNvSpPr>
              <p:nvPr/>
            </p:nvSpPr>
            <p:spPr>
              <a:xfrm>
                <a:off x="1954310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6" name="Elipse 75"/>
              <p:cNvSpPr>
                <a:spLocks noChangeAspect="1"/>
              </p:cNvSpPr>
              <p:nvPr/>
            </p:nvSpPr>
            <p:spPr>
              <a:xfrm>
                <a:off x="2789992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7" name="Elipse 76"/>
              <p:cNvSpPr>
                <a:spLocks noChangeAspect="1"/>
              </p:cNvSpPr>
              <p:nvPr/>
            </p:nvSpPr>
            <p:spPr>
              <a:xfrm>
                <a:off x="3625674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8" name="Elipse 77"/>
              <p:cNvSpPr>
                <a:spLocks noChangeAspect="1"/>
              </p:cNvSpPr>
              <p:nvPr/>
            </p:nvSpPr>
            <p:spPr>
              <a:xfrm>
                <a:off x="4461356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Elipse 78"/>
              <p:cNvSpPr>
                <a:spLocks noChangeAspect="1"/>
              </p:cNvSpPr>
              <p:nvPr/>
            </p:nvSpPr>
            <p:spPr>
              <a:xfrm>
                <a:off x="529703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0" name="Elipse 79"/>
              <p:cNvSpPr>
                <a:spLocks noChangeAspect="1"/>
              </p:cNvSpPr>
              <p:nvPr/>
            </p:nvSpPr>
            <p:spPr>
              <a:xfrm>
                <a:off x="613272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1" name="Elipse 80"/>
              <p:cNvSpPr>
                <a:spLocks noChangeAspect="1"/>
              </p:cNvSpPr>
              <p:nvPr/>
            </p:nvSpPr>
            <p:spPr>
              <a:xfrm>
                <a:off x="6968403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2" name="Elipse 81"/>
              <p:cNvSpPr>
                <a:spLocks noChangeAspect="1"/>
              </p:cNvSpPr>
              <p:nvPr/>
            </p:nvSpPr>
            <p:spPr>
              <a:xfrm>
                <a:off x="780408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>
              <a:xfrm>
                <a:off x="8639767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4" name="Elipse 83"/>
              <p:cNvSpPr>
                <a:spLocks noChangeAspect="1"/>
              </p:cNvSpPr>
              <p:nvPr/>
            </p:nvSpPr>
            <p:spPr>
              <a:xfrm>
                <a:off x="9475449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5" name="Elipse 84"/>
              <p:cNvSpPr>
                <a:spLocks noChangeAspect="1"/>
              </p:cNvSpPr>
              <p:nvPr/>
            </p:nvSpPr>
            <p:spPr>
              <a:xfrm>
                <a:off x="10311131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6" name="Elipse 85"/>
              <p:cNvSpPr>
                <a:spLocks noChangeAspect="1"/>
              </p:cNvSpPr>
              <p:nvPr/>
            </p:nvSpPr>
            <p:spPr>
              <a:xfrm>
                <a:off x="11146805" y="3639301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282946" y="2779494"/>
              <a:ext cx="11617864" cy="754005"/>
              <a:chOff x="282946" y="2791098"/>
              <a:chExt cx="11617864" cy="754005"/>
            </a:xfrm>
          </p:grpSpPr>
          <p:sp>
            <p:nvSpPr>
              <p:cNvPr id="59" name="Elipse 58"/>
              <p:cNvSpPr>
                <a:spLocks noChangeAspect="1"/>
              </p:cNvSpPr>
              <p:nvPr/>
            </p:nvSpPr>
            <p:spPr>
              <a:xfrm>
                <a:off x="28294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Elipse 59"/>
              <p:cNvSpPr>
                <a:spLocks noChangeAspect="1"/>
              </p:cNvSpPr>
              <p:nvPr/>
            </p:nvSpPr>
            <p:spPr>
              <a:xfrm>
                <a:off x="1118628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Elipse 60"/>
              <p:cNvSpPr>
                <a:spLocks noChangeAspect="1"/>
              </p:cNvSpPr>
              <p:nvPr/>
            </p:nvSpPr>
            <p:spPr>
              <a:xfrm>
                <a:off x="1954310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Elipse 61"/>
              <p:cNvSpPr>
                <a:spLocks noChangeAspect="1"/>
              </p:cNvSpPr>
              <p:nvPr/>
            </p:nvSpPr>
            <p:spPr>
              <a:xfrm>
                <a:off x="2789992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3" name="Elipse 62"/>
              <p:cNvSpPr>
                <a:spLocks noChangeAspect="1"/>
              </p:cNvSpPr>
              <p:nvPr/>
            </p:nvSpPr>
            <p:spPr>
              <a:xfrm>
                <a:off x="3625674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4" name="Elipse 63"/>
              <p:cNvSpPr>
                <a:spLocks noChangeAspect="1"/>
              </p:cNvSpPr>
              <p:nvPr/>
            </p:nvSpPr>
            <p:spPr>
              <a:xfrm>
                <a:off x="4461356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5" name="Elipse 64"/>
              <p:cNvSpPr>
                <a:spLocks noChangeAspect="1"/>
              </p:cNvSpPr>
              <p:nvPr/>
            </p:nvSpPr>
            <p:spPr>
              <a:xfrm>
                <a:off x="529703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6" name="Elipse 65"/>
              <p:cNvSpPr>
                <a:spLocks noChangeAspect="1"/>
              </p:cNvSpPr>
              <p:nvPr/>
            </p:nvSpPr>
            <p:spPr>
              <a:xfrm>
                <a:off x="613272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7" name="Elipse 66"/>
              <p:cNvSpPr>
                <a:spLocks noChangeAspect="1"/>
              </p:cNvSpPr>
              <p:nvPr/>
            </p:nvSpPr>
            <p:spPr>
              <a:xfrm>
                <a:off x="6968403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8" name="Elipse 67"/>
              <p:cNvSpPr>
                <a:spLocks noChangeAspect="1"/>
              </p:cNvSpPr>
              <p:nvPr/>
            </p:nvSpPr>
            <p:spPr>
              <a:xfrm>
                <a:off x="780408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9" name="Elipse 68"/>
              <p:cNvSpPr>
                <a:spLocks noChangeAspect="1"/>
              </p:cNvSpPr>
              <p:nvPr/>
            </p:nvSpPr>
            <p:spPr>
              <a:xfrm>
                <a:off x="8639767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0" name="Elipse 69"/>
              <p:cNvSpPr>
                <a:spLocks noChangeAspect="1"/>
              </p:cNvSpPr>
              <p:nvPr/>
            </p:nvSpPr>
            <p:spPr>
              <a:xfrm>
                <a:off x="9475449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1" name="Elipse 70"/>
              <p:cNvSpPr>
                <a:spLocks noChangeAspect="1"/>
              </p:cNvSpPr>
              <p:nvPr/>
            </p:nvSpPr>
            <p:spPr>
              <a:xfrm>
                <a:off x="10311131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2" name="Elipse 71"/>
              <p:cNvSpPr>
                <a:spLocks noChangeAspect="1"/>
              </p:cNvSpPr>
              <p:nvPr/>
            </p:nvSpPr>
            <p:spPr>
              <a:xfrm>
                <a:off x="11146805" y="2791098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282946" y="1935159"/>
              <a:ext cx="11617864" cy="754005"/>
              <a:chOff x="282946" y="1942895"/>
              <a:chExt cx="11617864" cy="754005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>
              <a:xfrm>
                <a:off x="28294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6" name="Elipse 45"/>
              <p:cNvSpPr>
                <a:spLocks noChangeAspect="1"/>
              </p:cNvSpPr>
              <p:nvPr/>
            </p:nvSpPr>
            <p:spPr>
              <a:xfrm>
                <a:off x="1118628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Elipse 46"/>
              <p:cNvSpPr>
                <a:spLocks noChangeAspect="1"/>
              </p:cNvSpPr>
              <p:nvPr/>
            </p:nvSpPr>
            <p:spPr>
              <a:xfrm>
                <a:off x="1954310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Elipse 47"/>
              <p:cNvSpPr>
                <a:spLocks noChangeAspect="1"/>
              </p:cNvSpPr>
              <p:nvPr/>
            </p:nvSpPr>
            <p:spPr>
              <a:xfrm>
                <a:off x="2789992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Elipse 48"/>
              <p:cNvSpPr>
                <a:spLocks noChangeAspect="1"/>
              </p:cNvSpPr>
              <p:nvPr/>
            </p:nvSpPr>
            <p:spPr>
              <a:xfrm>
                <a:off x="3625674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Elipse 49"/>
              <p:cNvSpPr>
                <a:spLocks noChangeAspect="1"/>
              </p:cNvSpPr>
              <p:nvPr/>
            </p:nvSpPr>
            <p:spPr>
              <a:xfrm>
                <a:off x="4461356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Elipse 50"/>
              <p:cNvSpPr>
                <a:spLocks noChangeAspect="1"/>
              </p:cNvSpPr>
              <p:nvPr/>
            </p:nvSpPr>
            <p:spPr>
              <a:xfrm>
                <a:off x="529703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Elipse 51"/>
              <p:cNvSpPr>
                <a:spLocks noChangeAspect="1"/>
              </p:cNvSpPr>
              <p:nvPr/>
            </p:nvSpPr>
            <p:spPr>
              <a:xfrm>
                <a:off x="613272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Elipse 52"/>
              <p:cNvSpPr>
                <a:spLocks noChangeAspect="1"/>
              </p:cNvSpPr>
              <p:nvPr/>
            </p:nvSpPr>
            <p:spPr>
              <a:xfrm>
                <a:off x="6968403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4" name="Elipse 53"/>
              <p:cNvSpPr>
                <a:spLocks noChangeAspect="1"/>
              </p:cNvSpPr>
              <p:nvPr/>
            </p:nvSpPr>
            <p:spPr>
              <a:xfrm>
                <a:off x="780408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5" name="Elipse 54"/>
              <p:cNvSpPr>
                <a:spLocks noChangeAspect="1"/>
              </p:cNvSpPr>
              <p:nvPr/>
            </p:nvSpPr>
            <p:spPr>
              <a:xfrm>
                <a:off x="8639767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Elipse 55"/>
              <p:cNvSpPr>
                <a:spLocks noChangeAspect="1"/>
              </p:cNvSpPr>
              <p:nvPr/>
            </p:nvSpPr>
            <p:spPr>
              <a:xfrm>
                <a:off x="9475449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Elipse 56"/>
              <p:cNvSpPr>
                <a:spLocks noChangeAspect="1"/>
              </p:cNvSpPr>
              <p:nvPr/>
            </p:nvSpPr>
            <p:spPr>
              <a:xfrm>
                <a:off x="10311131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Elipse 57"/>
              <p:cNvSpPr>
                <a:spLocks noChangeAspect="1"/>
              </p:cNvSpPr>
              <p:nvPr/>
            </p:nvSpPr>
            <p:spPr>
              <a:xfrm>
                <a:off x="11146805" y="1942895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282946" y="1090824"/>
              <a:ext cx="11617864" cy="754005"/>
              <a:chOff x="282946" y="1094692"/>
              <a:chExt cx="11617864" cy="754005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>
              <a:xfrm>
                <a:off x="28294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Elipse 31"/>
              <p:cNvSpPr>
                <a:spLocks noChangeAspect="1"/>
              </p:cNvSpPr>
              <p:nvPr/>
            </p:nvSpPr>
            <p:spPr>
              <a:xfrm>
                <a:off x="1118628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Elipse 32"/>
              <p:cNvSpPr>
                <a:spLocks noChangeAspect="1"/>
              </p:cNvSpPr>
              <p:nvPr/>
            </p:nvSpPr>
            <p:spPr>
              <a:xfrm>
                <a:off x="1954310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Elipse 33"/>
              <p:cNvSpPr>
                <a:spLocks noChangeAspect="1"/>
              </p:cNvSpPr>
              <p:nvPr/>
            </p:nvSpPr>
            <p:spPr>
              <a:xfrm>
                <a:off x="2789992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Elipse 34"/>
              <p:cNvSpPr>
                <a:spLocks noChangeAspect="1"/>
              </p:cNvSpPr>
              <p:nvPr/>
            </p:nvSpPr>
            <p:spPr>
              <a:xfrm>
                <a:off x="3625674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6" name="Elipse 35"/>
              <p:cNvSpPr>
                <a:spLocks noChangeAspect="1"/>
              </p:cNvSpPr>
              <p:nvPr/>
            </p:nvSpPr>
            <p:spPr>
              <a:xfrm>
                <a:off x="4461356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7" name="Elipse 36"/>
              <p:cNvSpPr>
                <a:spLocks noChangeAspect="1"/>
              </p:cNvSpPr>
              <p:nvPr/>
            </p:nvSpPr>
            <p:spPr>
              <a:xfrm>
                <a:off x="529703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>
                <a:off x="613272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Elipse 38"/>
              <p:cNvSpPr>
                <a:spLocks noChangeAspect="1"/>
              </p:cNvSpPr>
              <p:nvPr/>
            </p:nvSpPr>
            <p:spPr>
              <a:xfrm>
                <a:off x="6968403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Elipse 39"/>
              <p:cNvSpPr>
                <a:spLocks noChangeAspect="1"/>
              </p:cNvSpPr>
              <p:nvPr/>
            </p:nvSpPr>
            <p:spPr>
              <a:xfrm>
                <a:off x="780408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Elipse 40"/>
              <p:cNvSpPr>
                <a:spLocks noChangeAspect="1"/>
              </p:cNvSpPr>
              <p:nvPr/>
            </p:nvSpPr>
            <p:spPr>
              <a:xfrm>
                <a:off x="8639767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Elipse 41"/>
              <p:cNvSpPr>
                <a:spLocks noChangeAspect="1"/>
              </p:cNvSpPr>
              <p:nvPr/>
            </p:nvSpPr>
            <p:spPr>
              <a:xfrm>
                <a:off x="9475449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Elipse 42"/>
              <p:cNvSpPr>
                <a:spLocks noChangeAspect="1"/>
              </p:cNvSpPr>
              <p:nvPr/>
            </p:nvSpPr>
            <p:spPr>
              <a:xfrm>
                <a:off x="10311131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Elipse 43"/>
              <p:cNvSpPr>
                <a:spLocks noChangeAspect="1"/>
              </p:cNvSpPr>
              <p:nvPr/>
            </p:nvSpPr>
            <p:spPr>
              <a:xfrm>
                <a:off x="11146805" y="1094692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282946" y="6156832"/>
              <a:ext cx="11617864" cy="754005"/>
              <a:chOff x="282946" y="5335709"/>
              <a:chExt cx="11617864" cy="754005"/>
            </a:xfrm>
          </p:grpSpPr>
          <p:sp>
            <p:nvSpPr>
              <p:cNvPr id="17" name="Elipse 16"/>
              <p:cNvSpPr>
                <a:spLocks noChangeAspect="1"/>
              </p:cNvSpPr>
              <p:nvPr/>
            </p:nvSpPr>
            <p:spPr>
              <a:xfrm>
                <a:off x="28294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8" name="Elipse 17"/>
              <p:cNvSpPr>
                <a:spLocks noChangeAspect="1"/>
              </p:cNvSpPr>
              <p:nvPr/>
            </p:nvSpPr>
            <p:spPr>
              <a:xfrm>
                <a:off x="1118628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Elipse 18"/>
              <p:cNvSpPr>
                <a:spLocks noChangeAspect="1"/>
              </p:cNvSpPr>
              <p:nvPr/>
            </p:nvSpPr>
            <p:spPr>
              <a:xfrm>
                <a:off x="1954310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Elipse 19"/>
              <p:cNvSpPr>
                <a:spLocks noChangeAspect="1"/>
              </p:cNvSpPr>
              <p:nvPr/>
            </p:nvSpPr>
            <p:spPr>
              <a:xfrm>
                <a:off x="2789992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Elipse 20"/>
              <p:cNvSpPr>
                <a:spLocks noChangeAspect="1"/>
              </p:cNvSpPr>
              <p:nvPr/>
            </p:nvSpPr>
            <p:spPr>
              <a:xfrm>
                <a:off x="3625674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Elipse 21"/>
              <p:cNvSpPr>
                <a:spLocks noChangeAspect="1"/>
              </p:cNvSpPr>
              <p:nvPr/>
            </p:nvSpPr>
            <p:spPr>
              <a:xfrm>
                <a:off x="4461356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Elipse 22"/>
              <p:cNvSpPr>
                <a:spLocks noChangeAspect="1"/>
              </p:cNvSpPr>
              <p:nvPr/>
            </p:nvSpPr>
            <p:spPr>
              <a:xfrm>
                <a:off x="529703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Elipse 23"/>
              <p:cNvSpPr>
                <a:spLocks noChangeAspect="1"/>
              </p:cNvSpPr>
              <p:nvPr/>
            </p:nvSpPr>
            <p:spPr>
              <a:xfrm>
                <a:off x="613272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Elipse 24"/>
              <p:cNvSpPr>
                <a:spLocks noChangeAspect="1"/>
              </p:cNvSpPr>
              <p:nvPr/>
            </p:nvSpPr>
            <p:spPr>
              <a:xfrm>
                <a:off x="6968403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" name="Elipse 25"/>
              <p:cNvSpPr>
                <a:spLocks noChangeAspect="1"/>
              </p:cNvSpPr>
              <p:nvPr/>
            </p:nvSpPr>
            <p:spPr>
              <a:xfrm>
                <a:off x="780408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7" name="Elipse 26"/>
              <p:cNvSpPr>
                <a:spLocks noChangeAspect="1"/>
              </p:cNvSpPr>
              <p:nvPr/>
            </p:nvSpPr>
            <p:spPr>
              <a:xfrm>
                <a:off x="8639767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8" name="Elipse 27"/>
              <p:cNvSpPr>
                <a:spLocks noChangeAspect="1"/>
              </p:cNvSpPr>
              <p:nvPr/>
            </p:nvSpPr>
            <p:spPr>
              <a:xfrm>
                <a:off x="9475449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Elipse 28"/>
              <p:cNvSpPr>
                <a:spLocks noChangeAspect="1"/>
              </p:cNvSpPr>
              <p:nvPr/>
            </p:nvSpPr>
            <p:spPr>
              <a:xfrm>
                <a:off x="10311131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Elipse 29"/>
              <p:cNvSpPr>
                <a:spLocks noChangeAspect="1"/>
              </p:cNvSpPr>
              <p:nvPr/>
            </p:nvSpPr>
            <p:spPr>
              <a:xfrm>
                <a:off x="11146805" y="5335709"/>
                <a:ext cx="754005" cy="754005"/>
              </a:xfrm>
              <a:prstGeom prst="ellipse">
                <a:avLst/>
              </a:prstGeom>
              <a:solidFill>
                <a:srgbClr val="F4FB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96301" y="4822325"/>
            <a:ext cx="3950550" cy="1383912"/>
          </a:xfrm>
          <a:prstGeom prst="rect">
            <a:avLst/>
          </a:prstGeom>
        </p:spPr>
      </p:pic>
      <p:pic>
        <p:nvPicPr>
          <p:cNvPr id="10" name="Gráfico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5293578" y="0"/>
            <a:ext cx="1648672" cy="120803"/>
            <a:chOff x="5293578" y="-6350"/>
            <a:chExt cx="1648672" cy="120803"/>
          </a:xfrm>
        </p:grpSpPr>
        <p:sp>
          <p:nvSpPr>
            <p:cNvPr id="12" name="Rectángulo 11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pic>
        <p:nvPicPr>
          <p:cNvPr id="2" name="Gráfico 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5800" y="2999435"/>
            <a:ext cx="4100400" cy="859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8"/>
          <p:cNvSpPr txBox="1"/>
          <p:nvPr/>
        </p:nvSpPr>
        <p:spPr>
          <a:xfrm>
            <a:off x="623888" y="3780131"/>
            <a:ext cx="11201602" cy="88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/>
              <a:buNone/>
            </a:pPr>
            <a:r>
              <a:rPr lang="pt-BR" sz="2400" b="1" i="0" u="none" strike="noStrike" cap="none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EL PROCEDIMIENTO DE CAMBIO DE PROVEEDOR (“CDP”) EN EL REGLAMENTO DE SERVICIOS DE GAS (DS79) </a:t>
            </a:r>
          </a:p>
        </p:txBody>
      </p:sp>
      <p:cxnSp>
        <p:nvCxnSpPr>
          <p:cNvPr id="10" name="13 Conector recto"/>
          <p:cNvCxnSpPr/>
          <p:nvPr/>
        </p:nvCxnSpPr>
        <p:spPr>
          <a:xfrm>
            <a:off x="623888" y="4683999"/>
            <a:ext cx="8135937" cy="0"/>
          </a:xfrm>
          <a:prstGeom prst="line">
            <a:avLst/>
          </a:prstGeom>
          <a:ln w="12700">
            <a:solidFill>
              <a:srgbClr val="0B4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3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6" name="Gráfico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7" name="Gráfico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2" name="Rectángulo 11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200839" y="791428"/>
            <a:ext cx="11459452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¿Cómo se compara el DS79 con el DS67/2004 de Economía en cuanto a</a:t>
            </a:r>
            <a:r>
              <a:rPr lang="es-CL" alt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l</a:t>
            </a: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CDP?</a:t>
            </a:r>
            <a:endParaRPr lang="es-ES" sz="2000" b="1" i="0" u="none" strike="noStrike" cap="none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715239" y="1299526"/>
            <a:ext cx="10944417" cy="5142168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DS67/2004 Economía: CDP “mencionado” sólo en:</a:t>
            </a:r>
          </a:p>
          <a:p>
            <a:pPr lvl="1" algn="just"/>
            <a:r>
              <a:rPr lang="es-CL" altLang="es-ES" sz="16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Art. </a:t>
            </a:r>
            <a:r>
              <a:rPr lang="es-ES" sz="16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N°3: referencia al Art. 86 </a:t>
            </a:r>
          </a:p>
          <a:p>
            <a:pPr lvl="1" algn="just"/>
            <a:r>
              <a:rPr lang="es-CL" altLang="es-ES" sz="16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Art. </a:t>
            </a:r>
            <a:r>
              <a:rPr lang="es-ES" sz="16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N°86: enfoque de término de servicio de gas, y CDP principalmente en desconexión y conexión de instalaciones y responsabilidades</a:t>
            </a:r>
          </a:p>
          <a:p>
            <a:pPr marL="0" indent="0" algn="just">
              <a:buNone/>
            </a:pPr>
            <a:endParaRPr lang="es-ES" sz="1800" b="1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DS79:</a:t>
            </a:r>
            <a:endParaRPr lang="es-ES" sz="1800" b="1" i="0" u="none" strike="noStrike" cap="none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r>
              <a:rPr lang="es-ES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¿Cómo se define el “Cambio de Proveedor”</a:t>
            </a:r>
            <a:r>
              <a:rPr lang="es-CL" sz="1800" dirty="0">
                <a:solidFill>
                  <a:schemeClr val="tx1"/>
                </a:solidFill>
              </a:rPr>
              <a:t>: [Art. 6 N°5, DS79]: </a:t>
            </a:r>
            <a:r>
              <a:rPr lang="es-CL" sz="1800" dirty="0">
                <a:solidFill>
                  <a:srgbClr val="0070C0"/>
                </a:solidFill>
              </a:rPr>
              <a:t>Procedimiento que tiene por objeto el cambio de empresa distribuidora, o distribuidora de gas licuado a granel, de conformidad a lo dispuesto en los artículos 29 bis a 29 quáter del decreto con fuerza de ley N°323 de 1931, del Ministerio del Interior, Ley de Servicios de Gas, y sus modificaciones, en adelante la "Ley" o la "Ley de Servicios de Gas", y en el presente reglamento</a:t>
            </a:r>
            <a:r>
              <a:rPr lang="es-CL" sz="1800" dirty="0"/>
              <a:t>. </a:t>
            </a:r>
            <a:endParaRPr lang="es-CL" sz="1800" dirty="0">
              <a:solidFill>
                <a:schemeClr val="tx1"/>
              </a:solidFill>
            </a:endParaRPr>
          </a:p>
          <a:p>
            <a:pPr algn="just"/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CAPÍTULO VII (DEL TÉRMINO DEL SERVICIO DE GAS Y DEL PROCEDIMIENTO DE CAMBIO DE PROVEEDOR): 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. 111-136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esencia del CDP</a:t>
            </a:r>
          </a:p>
          <a:p>
            <a:pPr algn="just"/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CAPÍTULO VIII (DEL INFORME DE VALORIZACIÓN DE INSTALACIONES DE GAS): </a:t>
            </a:r>
            <a:r>
              <a:rPr lang="es-CL" sz="1800" b="1" dirty="0" err="1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137-150</a:t>
            </a:r>
          </a:p>
          <a:p>
            <a:pPr algn="just"/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CAPÍTULO IX (DEL SISTEMA DE INFORMACIÓN PÚBLICA): </a:t>
            </a:r>
            <a:r>
              <a:rPr lang="es-CL" sz="18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Arts. 151 y 153</a:t>
            </a:r>
            <a:endParaRPr lang="es-ES" sz="1800" b="1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658770" y="747158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¿De dónde viene el Cambio de Proveedor? Ley de Servicios de Gas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220058"/>
            <a:ext cx="11100485" cy="51950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CDP proviene de </a:t>
            </a: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Arts. 29 bis, 29 ter y 29 quáter de Ley de Servicios de Gas (“LSG”), </a:t>
            </a:r>
            <a:r>
              <a:rPr lang="es-ES" sz="2000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según cambios introducidos por Ley N°20.999 (2017).</a:t>
            </a:r>
          </a:p>
          <a:p>
            <a:pPr marL="0" indent="0" algn="just">
              <a:buNone/>
            </a:pPr>
            <a:endParaRPr lang="es-ES" sz="2000" i="0" u="none" strike="noStrike" cap="none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indent="0" algn="just">
              <a:buNone/>
            </a:pPr>
            <a:r>
              <a:rPr lang="es-MX" sz="1800" b="1" dirty="0">
                <a:solidFill>
                  <a:schemeClr val="tx1"/>
                </a:solidFill>
              </a:rPr>
              <a:t>Artículo 29 bis, LSG (derecho a CDP y cláusulas de permanencia)</a:t>
            </a:r>
            <a:r>
              <a:rPr lang="es-MX" sz="1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MX" sz="1800" dirty="0">
                <a:solidFill>
                  <a:srgbClr val="0070C0"/>
                </a:solidFill>
              </a:rPr>
              <a:t>“</a:t>
            </a:r>
            <a:r>
              <a:rPr lang="es-CL" sz="1800" dirty="0">
                <a:solidFill>
                  <a:srgbClr val="0070C0"/>
                </a:solidFill>
              </a:rPr>
              <a:t>Los clientes o consumidores con servicio de gas residencial </a:t>
            </a:r>
            <a:r>
              <a:rPr lang="es-CL" sz="1800" b="1" dirty="0">
                <a:solidFill>
                  <a:srgbClr val="0070C0"/>
                </a:solidFill>
              </a:rPr>
              <a:t>tienen derecho a cambiar de empresa distribuidora </a:t>
            </a:r>
            <a:r>
              <a:rPr lang="es-CL" sz="1800" dirty="0">
                <a:solidFill>
                  <a:srgbClr val="0070C0"/>
                </a:solidFill>
              </a:rPr>
              <a:t>en conformidad a las normas de la presente ley”. </a:t>
            </a:r>
          </a:p>
          <a:p>
            <a:pPr algn="just"/>
            <a:r>
              <a:rPr lang="es-CL" sz="1800" dirty="0">
                <a:solidFill>
                  <a:srgbClr val="0070C0"/>
                </a:solidFill>
              </a:rPr>
              <a:t>Se regulan los plazos de las cláusulas contractuales de permanencia mínima</a:t>
            </a:r>
          </a:p>
          <a:p>
            <a:pPr algn="just"/>
            <a:endParaRPr lang="es-CL" sz="1800" dirty="0">
              <a:solidFill>
                <a:srgbClr val="0070C0"/>
              </a:solidFill>
            </a:endParaRPr>
          </a:p>
          <a:p>
            <a:pPr marL="0" lvl="1" indent="0" algn="just">
              <a:buNone/>
            </a:pPr>
            <a:r>
              <a:rPr lang="es-MX" sz="1800" b="1" dirty="0">
                <a:solidFill>
                  <a:schemeClr val="tx1"/>
                </a:solidFill>
              </a:rPr>
              <a:t>Artículo 29 ter, LSG (transferencia de instalaciones):</a:t>
            </a:r>
            <a:endParaRPr lang="es-MX" sz="1800" dirty="0">
              <a:solidFill>
                <a:schemeClr val="tx1"/>
              </a:solidFill>
            </a:endParaRPr>
          </a:p>
          <a:p>
            <a:pPr lvl="1" algn="just"/>
            <a:r>
              <a:rPr lang="es-CL" sz="1800" dirty="0">
                <a:solidFill>
                  <a:srgbClr val="0070C0"/>
                </a:solidFill>
              </a:rPr>
              <a:t>En CDP, Empresa Entrante tiene derecho a adquirir instalaciones de Empresa Saliente:</a:t>
            </a:r>
          </a:p>
          <a:p>
            <a:pPr lvl="2" algn="just"/>
            <a:r>
              <a:rPr lang="es-CL" sz="1600" dirty="0">
                <a:solidFill>
                  <a:srgbClr val="0070C0"/>
                </a:solidFill>
              </a:rPr>
              <a:t>A precio convenido o</a:t>
            </a:r>
          </a:p>
          <a:p>
            <a:pPr lvl="2" algn="just"/>
            <a:r>
              <a:rPr lang="es-CL" sz="1600" dirty="0">
                <a:solidFill>
                  <a:srgbClr val="0070C0"/>
                </a:solidFill>
              </a:rPr>
              <a:t>A precio establecido en Informe de Valorización de Instalaciones, si no se ponen de acuerdo</a:t>
            </a:r>
          </a:p>
          <a:p>
            <a:pPr lvl="2" algn="just"/>
            <a:endParaRPr lang="es-CL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MX" sz="1800" b="1" dirty="0">
                <a:solidFill>
                  <a:schemeClr val="tx1"/>
                </a:solidFill>
              </a:rPr>
              <a:t>Artículo 29 quáter, LSG (Informe de Valorización de Instalaciones de CNE)</a:t>
            </a:r>
          </a:p>
          <a:p>
            <a:pPr lvl="1" algn="just"/>
            <a:r>
              <a:rPr lang="es-MX" sz="1800" dirty="0">
                <a:solidFill>
                  <a:srgbClr val="0070C0"/>
                </a:solidFill>
              </a:rPr>
              <a:t>Metodología y contenido para establecer precios de transferencia si no hay acuerdo de precio de transferencia de instalaciones</a:t>
            </a:r>
          </a:p>
          <a:p>
            <a:pPr marL="0" indent="0" algn="just">
              <a:buNone/>
            </a:pPr>
            <a:endParaRPr lang="es-CL" sz="22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20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705038" y="804107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Recordatorio: Regulación de Cláusulas de Permanencia Mínima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401277"/>
            <a:ext cx="11100485" cy="5195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1800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La LSG no permite cláusulas contractuales que obstruyan el término de contrato, y regula las cláusulas de permanencia mínima (Art. 29 bis, inc. 2, LSG; Art 25 DS79):</a:t>
            </a:r>
          </a:p>
          <a:p>
            <a:pPr marL="0" indent="0" algn="just">
              <a:buNone/>
            </a:pPr>
            <a:endParaRPr lang="es-CL" sz="2000" dirty="0">
              <a:solidFill>
                <a:srgbClr val="0070C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r>
              <a:rPr lang="es-CL" sz="1800" dirty="0">
                <a:solidFill>
                  <a:schemeClr val="tx1"/>
                </a:solidFill>
              </a:rPr>
              <a:t>Regla general para cláusulas de exclusividad o permanencia mínima es de </a:t>
            </a:r>
            <a:r>
              <a:rPr lang="es-CL" sz="1800" dirty="0">
                <a:solidFill>
                  <a:srgbClr val="0070C0"/>
                </a:solidFill>
              </a:rPr>
              <a:t>2 años máximo contados desde el inicio del suministro. </a:t>
            </a:r>
            <a:r>
              <a:rPr lang="es-CL" sz="1800" dirty="0">
                <a:solidFill>
                  <a:schemeClr val="tx1"/>
                </a:solidFill>
              </a:rPr>
              <a:t>El DS79 [Art. 25] define este último hito como: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Primera lectura de medidor en gas de red, en caso de empresas distribuidoras </a:t>
            </a:r>
          </a:p>
          <a:p>
            <a:pPr lvl="1" algn="just"/>
            <a:r>
              <a:rPr lang="es-CL" sz="1600" dirty="0">
                <a:solidFill>
                  <a:srgbClr val="0070C0"/>
                </a:solidFill>
              </a:rPr>
              <a:t>Inicio de suministro físico, en caso de distribuidoras de gas licuado a granel</a:t>
            </a:r>
          </a:p>
          <a:p>
            <a:pPr marL="0" indent="0" algn="just">
              <a:buNone/>
            </a:pPr>
            <a:endParaRPr lang="es-CL" sz="1800" dirty="0">
              <a:solidFill>
                <a:srgbClr val="0070C0"/>
              </a:solidFill>
            </a:endParaRPr>
          </a:p>
          <a:p>
            <a:pPr algn="just"/>
            <a:r>
              <a:rPr lang="es-CL" sz="1800" dirty="0">
                <a:solidFill>
                  <a:schemeClr val="tx1"/>
                </a:solidFill>
              </a:rPr>
              <a:t>El </a:t>
            </a:r>
            <a:r>
              <a:rPr lang="es-CL" sz="1800" dirty="0">
                <a:solidFill>
                  <a:srgbClr val="0070C0"/>
                </a:solidFill>
              </a:rPr>
              <a:t>plazo sube a 5 años cuando se deba sustituir/adaptar instalaciones existentes del cliente o consumidor </a:t>
            </a:r>
            <a:r>
              <a:rPr lang="es-CL" sz="1800" dirty="0">
                <a:solidFill>
                  <a:schemeClr val="tx1"/>
                </a:solidFill>
              </a:rPr>
              <a:t>debido a modificaciones en las especificaciones del suministro para permitir la conexión a la red de distribución</a:t>
            </a:r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r>
              <a:rPr lang="es-CL" sz="1800" dirty="0">
                <a:solidFill>
                  <a:schemeClr val="tx1"/>
                </a:solidFill>
              </a:rPr>
              <a:t>El plazo también será de </a:t>
            </a:r>
            <a:r>
              <a:rPr lang="es-CL" sz="1800" dirty="0">
                <a:solidFill>
                  <a:srgbClr val="0070C0"/>
                </a:solidFill>
              </a:rPr>
              <a:t>5 años </a:t>
            </a:r>
            <a:r>
              <a:rPr lang="es-CL" sz="1800" dirty="0">
                <a:solidFill>
                  <a:schemeClr val="tx1"/>
                </a:solidFill>
              </a:rPr>
              <a:t>desde recepción definitiva de las obras por DOM </a:t>
            </a:r>
            <a:r>
              <a:rPr lang="es-CL" sz="1800" dirty="0">
                <a:solidFill>
                  <a:srgbClr val="0070C0"/>
                </a:solidFill>
              </a:rPr>
              <a:t>para nuevos proyectos inmobiliarios</a:t>
            </a:r>
            <a:endParaRPr lang="es-CL" sz="22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marL="457200" lvl="1" indent="0" algn="just">
              <a:buNone/>
            </a:pPr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20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705038" y="804107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Marco General del CDP en el DS79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364754"/>
            <a:ext cx="11100485" cy="5195000"/>
          </a:xfrm>
        </p:spPr>
        <p:txBody>
          <a:bodyPr/>
          <a:lstStyle/>
          <a:p>
            <a:pPr lvl="1" algn="just"/>
            <a:r>
              <a:rPr lang="es-CL" sz="1800" dirty="0">
                <a:solidFill>
                  <a:srgbClr val="0070C0"/>
                </a:solidFill>
              </a:rPr>
              <a:t>CDP expresamente normado es el de </a:t>
            </a:r>
            <a:r>
              <a:rPr lang="es-CL" sz="1800" b="1" dirty="0">
                <a:solidFill>
                  <a:srgbClr val="0070C0"/>
                </a:solidFill>
              </a:rPr>
              <a:t>Servicio de Gas Residencial:</a:t>
            </a:r>
          </a:p>
          <a:p>
            <a:pPr lvl="2" algn="just"/>
            <a:r>
              <a:rPr lang="es-CL" dirty="0">
                <a:solidFill>
                  <a:schemeClr val="tx1"/>
                </a:solidFill>
              </a:rPr>
              <a:t>Art. 6, N°47. “Servicio de Gas destinado a Consumidores que utilizan el Gas para el </a:t>
            </a:r>
            <a:r>
              <a:rPr lang="es-CL" dirty="0">
                <a:solidFill>
                  <a:srgbClr val="0070C0"/>
                </a:solidFill>
              </a:rPr>
              <a:t>funcionamiento de Artefactos de uso doméstico en residencias particulares o de uso comunitario.”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</a:rPr>
              <a:t>No pueden establecerse cláusulas contractuales que entorpezcan el fin de contrato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</a:rPr>
              <a:t>Puede efectuarse CDP entre cualquier par de empresas: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Distribuidoras con redes concesionadas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Distribuidoras con redes no concesionadas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Distribuidoras de gas licuado a granel </a:t>
            </a:r>
            <a:r>
              <a:rPr lang="es-CL" dirty="0">
                <a:solidFill>
                  <a:schemeClr val="tx1"/>
                </a:solidFill>
              </a:rPr>
              <a:t>[por aplicación del Art. 1, inc. 3 de LSG]</a:t>
            </a:r>
          </a:p>
          <a:p>
            <a:pPr lvl="1" algn="just"/>
            <a:r>
              <a:rPr lang="es-CL" sz="1800" dirty="0">
                <a:solidFill>
                  <a:schemeClr val="tx1"/>
                </a:solidFill>
              </a:rPr>
              <a:t>Para </a:t>
            </a:r>
            <a:r>
              <a:rPr lang="es-CL" sz="1800" dirty="0">
                <a:solidFill>
                  <a:srgbClr val="0070C0"/>
                </a:solidFill>
              </a:rPr>
              <a:t>servicio de gas Comercial o Industrial</a:t>
            </a:r>
            <a:r>
              <a:rPr lang="es-CL" sz="1800" dirty="0">
                <a:solidFill>
                  <a:schemeClr val="tx1"/>
                </a:solidFill>
              </a:rPr>
              <a:t>, aplica </a:t>
            </a:r>
            <a:r>
              <a:rPr lang="es-CL" sz="1800" dirty="0">
                <a:solidFill>
                  <a:srgbClr val="0070C0"/>
                </a:solidFill>
              </a:rPr>
              <a:t>el Art. N°110 del DS79 </a:t>
            </a:r>
            <a:r>
              <a:rPr lang="es-CL" sz="1800" dirty="0">
                <a:solidFill>
                  <a:schemeClr val="tx1"/>
                </a:solidFill>
              </a:rPr>
              <a:t>(¡pero no definido como CDP!), análogo al Art. N°86 del DS67/2004 de Economía (desconexión y conexión de instalaciones, y responsabilidades de empresas)</a:t>
            </a:r>
          </a:p>
          <a:p>
            <a:pPr lvl="1" algn="just"/>
            <a:r>
              <a:rPr lang="es-ES" sz="1800" dirty="0">
                <a:solidFill>
                  <a:schemeClr val="tx1"/>
                </a:solidFill>
              </a:rPr>
              <a:t>Empresas deben </a:t>
            </a:r>
            <a:r>
              <a:rPr lang="es-ES" sz="1800" dirty="0">
                <a:solidFill>
                  <a:srgbClr val="0070C0"/>
                </a:solidFill>
              </a:rPr>
              <a:t>resguardar que CDP no afecte calidad del servicio de gas ni condiciones de seguridad </a:t>
            </a:r>
            <a:r>
              <a:rPr lang="es-ES" sz="1800" dirty="0">
                <a:solidFill>
                  <a:schemeClr val="tx1"/>
                </a:solidFill>
              </a:rPr>
              <a:t>necesarias para evitar peligros para las personas o cosas.</a:t>
            </a:r>
            <a:endParaRPr lang="es-CL" sz="1800" dirty="0">
              <a:solidFill>
                <a:schemeClr val="tx1"/>
              </a:solidFill>
            </a:endParaRPr>
          </a:p>
          <a:p>
            <a:pPr lvl="1" algn="just"/>
            <a:r>
              <a:rPr lang="es-ES" sz="1800" dirty="0">
                <a:solidFill>
                  <a:schemeClr val="tx1"/>
                </a:solidFill>
              </a:rPr>
              <a:t>Empresas deben </a:t>
            </a:r>
            <a:r>
              <a:rPr lang="es-CL" sz="1800" dirty="0">
                <a:solidFill>
                  <a:schemeClr val="tx1"/>
                </a:solidFill>
              </a:rPr>
              <a:t>procurar </a:t>
            </a:r>
            <a:r>
              <a:rPr lang="es-CL" sz="1800" dirty="0">
                <a:solidFill>
                  <a:srgbClr val="0070C0"/>
                </a:solidFill>
              </a:rPr>
              <a:t>entregar información </a:t>
            </a:r>
            <a:r>
              <a:rPr lang="es-CL" sz="1800" dirty="0">
                <a:solidFill>
                  <a:schemeClr val="tx1"/>
                </a:solidFill>
              </a:rPr>
              <a:t>tanto entre ellas como a Solicitantes</a:t>
            </a: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A9C797-6543-2053-52E9-1ED56CA0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1E67E9B-9790-1FF6-3073-34C1ED2A2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>
            <a:extLst>
              <a:ext uri="{FF2B5EF4-FFF2-40B4-BE49-F238E27FC236}">
                <a16:creationId xmlns:a16="http://schemas.microsoft.com/office/drawing/2014/main" id="{F730BFDA-9EC3-E6C2-A413-3D7E6FFE6CE6}"/>
              </a:ext>
            </a:extLst>
          </p:cNvPr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D5CE58-097E-967B-A27B-F65135D3B984}"/>
              </a:ext>
            </a:extLst>
          </p:cNvPr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8494DE-5C76-FFF1-6FF2-5E50FFA3BEB6}"/>
              </a:ext>
            </a:extLst>
          </p:cNvPr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639DBFE-F92F-8E6B-E856-0826FFA0A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197CF30-731F-A90B-1738-0641FEDF5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7685E86-56FA-688A-48C1-6453004AAE52}"/>
              </a:ext>
            </a:extLst>
          </p:cNvPr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F89D03E-10D0-5B6A-226E-1CC4CC546A8F}"/>
                </a:ext>
              </a:extLst>
            </p:cNvPr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BA4C487-1A29-FEC5-0E87-E19935FF8E2E}"/>
                </a:ext>
              </a:extLst>
            </p:cNvPr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0E17550D-E422-FA75-71EE-AFC8730721D9}"/>
              </a:ext>
            </a:extLst>
          </p:cNvPr>
          <p:cNvSpPr txBox="1"/>
          <p:nvPr/>
        </p:nvSpPr>
        <p:spPr>
          <a:xfrm>
            <a:off x="705038" y="804107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Solicitud del CDP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5E46DF-7C01-9364-A10C-8E376DA97D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117798-5348-C8BE-FB81-43623CC60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510" y="1364754"/>
            <a:ext cx="11702359" cy="5195000"/>
          </a:xfrm>
        </p:spPr>
        <p:txBody>
          <a:bodyPr/>
          <a:lstStyle/>
          <a:p>
            <a:pPr marL="540000" lvl="1" algn="just"/>
            <a:r>
              <a:rPr lang="es-CL" sz="1800" dirty="0">
                <a:solidFill>
                  <a:schemeClr val="tx1"/>
                </a:solidFill>
              </a:rPr>
              <a:t>¿Quiénes pueden solicitar el CDP? [Art. 17]</a:t>
            </a:r>
            <a:r>
              <a:rPr lang="es-CL" sz="1800" b="1" dirty="0">
                <a:solidFill>
                  <a:schemeClr val="tx1"/>
                </a:solidFill>
              </a:rPr>
              <a:t>: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Cliente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Consumidor con consentimiento de cliente (=&gt; radica deuda en propiedad)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Consumidor sin consentimiento de cliente (=&gt;no radica deuda en propiedad)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Condominio residencial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Condominio residencial más servicio comercial, si comparten empalme</a:t>
            </a:r>
          </a:p>
          <a:p>
            <a:pPr marL="540000" lvl="1" algn="just"/>
            <a:r>
              <a:rPr lang="es-CL" sz="1800" dirty="0">
                <a:solidFill>
                  <a:schemeClr val="tx1"/>
                </a:solidFill>
              </a:rPr>
              <a:t>¿Qué medios pueden usarse para pedir CDP?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Físicos o electrónicos, pero debe generarse constancia del solicitante </a:t>
            </a:r>
            <a:r>
              <a:rPr lang="es-CL" dirty="0">
                <a:solidFill>
                  <a:schemeClr val="tx1"/>
                </a:solidFill>
              </a:rPr>
              <a:t>[Art. 18]</a:t>
            </a:r>
          </a:p>
          <a:p>
            <a:pPr lvl="2" algn="just"/>
            <a:r>
              <a:rPr lang="es-CL" dirty="0">
                <a:solidFill>
                  <a:srgbClr val="0070C0"/>
                </a:solidFill>
              </a:rPr>
              <a:t>Empresas deben tener formulario para CDP en sus sitios webs y oficinas, y se regula su contenido mínimo (identificación, consentimientos, dirección, tipo de gas, Saliente, etc.) </a:t>
            </a:r>
            <a:r>
              <a:rPr lang="es-CL" dirty="0">
                <a:solidFill>
                  <a:schemeClr val="tx1"/>
                </a:solidFill>
              </a:rPr>
              <a:t>[Art. 19]</a:t>
            </a:r>
          </a:p>
          <a:p>
            <a:pPr marL="540000" lvl="1" algn="just"/>
            <a:r>
              <a:rPr lang="es-CL" sz="1800" dirty="0">
                <a:solidFill>
                  <a:schemeClr val="tx1"/>
                </a:solidFill>
              </a:rPr>
              <a:t>Solicitud de </a:t>
            </a:r>
            <a:r>
              <a:rPr lang="es-CL" sz="1800" dirty="0">
                <a:solidFill>
                  <a:srgbClr val="0070C0"/>
                </a:solidFill>
              </a:rPr>
              <a:t>CDP sólo se entenderá realizada si cumple con todos los antecedentes </a:t>
            </a:r>
            <a:r>
              <a:rPr lang="es-CL" sz="1800" dirty="0">
                <a:solidFill>
                  <a:schemeClr val="tx1"/>
                </a:solidFill>
              </a:rPr>
              <a:t>requeridos, pero siempre tiene derecho a presentar nueva solicitud [Art. 19]</a:t>
            </a:r>
          </a:p>
          <a:p>
            <a:pPr marL="540000" lvl="1" algn="just"/>
            <a:r>
              <a:rPr lang="es-CL" sz="1800" dirty="0">
                <a:solidFill>
                  <a:schemeClr val="tx1"/>
                </a:solidFill>
              </a:rPr>
              <a:t>Solicitud </a:t>
            </a:r>
            <a:r>
              <a:rPr lang="es-CL" sz="1800" dirty="0">
                <a:solidFill>
                  <a:srgbClr val="0070C0"/>
                </a:solidFill>
              </a:rPr>
              <a:t>puede ser dejada sin efecto </a:t>
            </a:r>
            <a:r>
              <a:rPr lang="es-CL" sz="1800" dirty="0">
                <a:solidFill>
                  <a:schemeClr val="tx1"/>
                </a:solidFill>
              </a:rPr>
              <a:t>por Solicitante hasta comunicación de Cronograma [Art. 114]</a:t>
            </a:r>
          </a:p>
          <a:p>
            <a:pPr lvl="2" algn="just"/>
            <a:endParaRPr lang="es-CL" dirty="0">
              <a:solidFill>
                <a:schemeClr val="tx1"/>
              </a:solidFill>
            </a:endParaRPr>
          </a:p>
          <a:p>
            <a:pPr lvl="2"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AB2865-99A6-5E3E-91B6-E1E18F99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4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705038" y="804107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Oposición al CDP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323985"/>
            <a:ext cx="11100485" cy="5195000"/>
          </a:xfrm>
        </p:spPr>
        <p:txBody>
          <a:bodyPr/>
          <a:lstStyle/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Empresa 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Saliente puede oponerse al procedimiento 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 CDP sólo si: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Está vigente una cláusula de 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permanencia mínima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Hay 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morosidad vigente </a:t>
            </a: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del cliente/consumidor, excepto en condominios (puede cambiarse con algunos clientes/consumidores en mora)</a:t>
            </a:r>
          </a:p>
          <a:p>
            <a:pPr lvl="1" algn="just"/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Saliente adjunta </a:t>
            </a:r>
            <a:r>
              <a:rPr lang="es-CL" sz="18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prueba</a:t>
            </a:r>
            <a:r>
              <a:rPr lang="es-CL" sz="18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de alguno de los casos anteriores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Si Saliente no responde en plazo o no entrega información de respaldo, el CDP continúa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Si Entrante se niega a CDP, se termina el proceso</a:t>
            </a:r>
          </a:p>
          <a:p>
            <a:pPr algn="just"/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Concesionarias no pueden negarse a CDP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salvo lo dispuesto en LSG y DS79 (</a:t>
            </a:r>
            <a:r>
              <a:rPr lang="es-CL" sz="1800" dirty="0" err="1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ej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 Solicitante fuera de zona de servicio)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Saliente no puede desmejorar servicio si Entrante rechaza el CDP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Solicitante puede iniciar nuevo CDP o recurrir a SEC</a:t>
            </a:r>
          </a:p>
          <a:p>
            <a:pPr marL="0" indent="0" algn="just">
              <a:buNone/>
            </a:pPr>
            <a:endParaRPr lang="es-CL" sz="1800" dirty="0">
              <a:solidFill>
                <a:srgbClr val="2E319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indent="0" algn="just">
              <a:buNone/>
            </a:pPr>
            <a:endParaRPr lang="es-CL" sz="22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20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664" y="248268"/>
            <a:ext cx="1648672" cy="345435"/>
          </a:xfrm>
          <a:prstGeom prst="rect">
            <a:avLst/>
          </a:prstGeom>
        </p:spPr>
      </p:pic>
      <p:sp>
        <p:nvSpPr>
          <p:cNvPr id="8" name="Gráfico 10"/>
          <p:cNvSpPr/>
          <p:nvPr/>
        </p:nvSpPr>
        <p:spPr>
          <a:xfrm>
            <a:off x="-1" y="6518985"/>
            <a:ext cx="12190745" cy="340270"/>
          </a:xfrm>
          <a:custGeom>
            <a:avLst/>
            <a:gdLst>
              <a:gd name="connsiteX0" fmla="*/ 0 w 12190745"/>
              <a:gd name="connsiteY0" fmla="*/ 0 h 340270"/>
              <a:gd name="connsiteX1" fmla="*/ 12190746 w 12190745"/>
              <a:gd name="connsiteY1" fmla="*/ 0 h 340270"/>
              <a:gd name="connsiteX2" fmla="*/ 12190746 w 12190745"/>
              <a:gd name="connsiteY2" fmla="*/ 340271 h 340270"/>
              <a:gd name="connsiteX3" fmla="*/ 0 w 12190745"/>
              <a:gd name="connsiteY3" fmla="*/ 340271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745" h="340270">
                <a:moveTo>
                  <a:pt x="0" y="0"/>
                </a:moveTo>
                <a:lnTo>
                  <a:pt x="12190746" y="0"/>
                </a:lnTo>
                <a:lnTo>
                  <a:pt x="12190746" y="340271"/>
                </a:lnTo>
                <a:lnTo>
                  <a:pt x="0" y="340271"/>
                </a:lnTo>
                <a:close/>
              </a:path>
            </a:pathLst>
          </a:custGeom>
          <a:gradFill>
            <a:gsLst>
              <a:gs pos="0">
                <a:srgbClr val="EDF4F8">
                  <a:alpha val="55000"/>
                </a:srgbClr>
              </a:gs>
              <a:gs pos="50000">
                <a:srgbClr val="C6D8E5">
                  <a:alpha val="55000"/>
                </a:srgbClr>
              </a:gs>
              <a:gs pos="100000">
                <a:srgbClr val="EDF4F8">
                  <a:alpha val="55000"/>
                </a:srgbClr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0040386" y="6535232"/>
            <a:ext cx="17851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b="1" kern="300" spc="40" dirty="0">
                <a:solidFill>
                  <a:srgbClr val="2E3192"/>
                </a:solidFill>
              </a:rPr>
              <a:t>GOBIERNO</a:t>
            </a:r>
            <a:r>
              <a:rPr lang="es-CL" sz="1400" kern="300" spc="40" dirty="0">
                <a:solidFill>
                  <a:srgbClr val="2E3192"/>
                </a:solidFill>
              </a:rPr>
              <a:t> DE </a:t>
            </a:r>
            <a:r>
              <a:rPr lang="es-CL" sz="1400" b="1" kern="300" spc="40" dirty="0">
                <a:solidFill>
                  <a:srgbClr val="2E3192"/>
                </a:solidFill>
              </a:rPr>
              <a:t>CHILE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6510" y="6535232"/>
            <a:ext cx="20962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CHILE</a:t>
            </a:r>
            <a:r>
              <a:rPr lang="es-CL" sz="1400" b="1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 AVANZA </a:t>
            </a:r>
            <a:r>
              <a:rPr lang="es-CL" sz="1400" kern="300" spc="40" dirty="0">
                <a:solidFill>
                  <a:srgbClr val="2E3192"/>
                </a:solidFill>
                <a:latin typeface="+mn-lt"/>
                <a:ea typeface="Verdana" panose="020B0604030504040204" pitchFamily="34" charset="0"/>
              </a:rPr>
              <a:t>CONTIGO</a:t>
            </a:r>
          </a:p>
        </p:txBody>
      </p:sp>
      <p:pic>
        <p:nvPicPr>
          <p:cNvPr id="11" name="Gráfico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5549" y="6612523"/>
            <a:ext cx="3400902" cy="153194"/>
          </a:xfrm>
          <a:prstGeom prst="rect">
            <a:avLst/>
          </a:prstGeom>
        </p:spPr>
      </p:pic>
      <p:pic>
        <p:nvPicPr>
          <p:cNvPr id="12" name="Gráfico 1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6691" y="326231"/>
            <a:ext cx="754467" cy="4143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71664" y="0"/>
            <a:ext cx="1648672" cy="120803"/>
            <a:chOff x="5293578" y="-6350"/>
            <a:chExt cx="1648672" cy="120803"/>
          </a:xfrm>
        </p:grpSpPr>
        <p:sp>
          <p:nvSpPr>
            <p:cNvPr id="14" name="Rectángulo 13"/>
            <p:cNvSpPr/>
            <p:nvPr/>
          </p:nvSpPr>
          <p:spPr>
            <a:xfrm>
              <a:off x="5293578" y="-6350"/>
              <a:ext cx="729285" cy="120802"/>
            </a:xfrm>
            <a:prstGeom prst="rect">
              <a:avLst/>
            </a:prstGeom>
            <a:solidFill>
              <a:srgbClr val="0063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022863" y="-6349"/>
              <a:ext cx="919387" cy="120802"/>
            </a:xfrm>
            <a:prstGeom prst="rect">
              <a:avLst/>
            </a:prstGeom>
            <a:solidFill>
              <a:srgbClr val="F50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L" dirty="0"/>
            </a:p>
          </p:txBody>
        </p:sp>
      </p:grpSp>
      <p:sp>
        <p:nvSpPr>
          <p:cNvPr id="3" name="Google Shape;65;p14"/>
          <p:cNvSpPr txBox="1"/>
          <p:nvPr/>
        </p:nvSpPr>
        <p:spPr>
          <a:xfrm>
            <a:off x="658769" y="626938"/>
            <a:ext cx="10515964" cy="41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s-ES" sz="2000" b="1" dirty="0">
                <a:solidFill>
                  <a:srgbClr val="2E319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Plazos máximos del CDP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66510" y="1168588"/>
            <a:ext cx="11520691" cy="5195000"/>
          </a:xfrm>
        </p:spPr>
        <p:txBody>
          <a:bodyPr/>
          <a:lstStyle/>
          <a:p>
            <a:pPr marL="0" indent="0" algn="just">
              <a:buNone/>
            </a:pP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Regulación del proceso de CDP en DS79 implica 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plazos máximos para sus etapas (días hábiles)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: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3 desde presentación de Solicitud: Entrante: declara </a:t>
            </a:r>
            <a:r>
              <a:rPr lang="es-CL" sz="14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admisibilidad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o no de Solicitud (Art. 20 inc. 1)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5 días desde recepción conforme de Solicitud: Entrante: remite </a:t>
            </a:r>
            <a:r>
              <a:rPr lang="es-CL" sz="14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copia de Solicitud 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 Saliente (Art. 20 inc. 2)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5 días desde recibida copia de Solicitud: Saliente puede:</a:t>
            </a:r>
          </a:p>
          <a:p>
            <a:pPr lvl="1" algn="just"/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comunicar </a:t>
            </a:r>
            <a:r>
              <a:rPr lang="es-CL" sz="12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problemas de Solicitud</a:t>
            </a:r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lo que debe ser comunicado por Entrante a Solicitante en 3 días (se acaba proceso) (Art. 20 inc. 2)</a:t>
            </a:r>
          </a:p>
          <a:p>
            <a:pPr lvl="1" algn="just"/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puede comunicar </a:t>
            </a:r>
            <a:r>
              <a:rPr lang="es-CL" sz="12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oposición fundada a Solicitud</a:t>
            </a:r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entregando antecedentes de i) exclusividad o </a:t>
            </a:r>
            <a:r>
              <a:rPr lang="es-CL" sz="1200" dirty="0" err="1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ii</a:t>
            </a:r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) morosidad. (Art. 116 inc. 1)</a:t>
            </a:r>
          </a:p>
          <a:p>
            <a:pPr lvl="1" algn="just"/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aceptación y </a:t>
            </a:r>
            <a:r>
              <a:rPr lang="es-CL" sz="12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entrega de antecedentes </a:t>
            </a:r>
            <a:r>
              <a:rPr lang="es-CL" sz="12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(planos, declaraciones y certificaciones de GL granel) a Entrante  (Art. 117 inc. 1)</a:t>
            </a:r>
            <a:endParaRPr lang="es-CL" sz="1400" dirty="0">
              <a:solidFill>
                <a:srgbClr val="0070C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10 días desde vencimiento de plazo de informar de Saliente: Entrante: </a:t>
            </a:r>
            <a:r>
              <a:rPr lang="es-CL" sz="14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acepta o rechaza Solicitud 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(Art. 118 inc. 1)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5 días desde aceptación de Solicitud por Entrante: Entrante: comunica a Saliente y a Solicitante el </a:t>
            </a:r>
            <a:r>
              <a:rPr lang="es-CL" sz="1400" b="1" u="sng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cronograma acordado 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con este último. (Art. 126 inc. 1)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3 a 10 días desde comunicado el Cronograma: Entrante debe </a:t>
            </a:r>
            <a:r>
              <a:rPr lang="es-CL" sz="14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iniciar ejecución de obras 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o actividades del Cronograma, salvo modificación por acuerdo entre Entrante y Solicitante (Art. 126 inc. 2), o puede extenderse si entrante es Concesionaria y requiere permisos (Art. 126 inc. 3)</a:t>
            </a:r>
          </a:p>
          <a:p>
            <a:pPr algn="just"/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20 días desde comunicado el Cronograma: Entrante: </a:t>
            </a:r>
            <a:r>
              <a:rPr lang="es-CL" sz="1400" b="1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plazo para ejecutar todas las obras </a:t>
            </a:r>
            <a:r>
              <a:rPr lang="es-CL" sz="1400" dirty="0">
                <a:solidFill>
                  <a:srgbClr val="0070C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contempladas en él (Art. 128 inc. 1), extensible en 15 días si Entrante debe ejecutar nuevas instalaciones o modificar las existentes (Art. 131 inc. 1)</a:t>
            </a:r>
          </a:p>
          <a:p>
            <a:pPr algn="just"/>
            <a:endParaRPr lang="es-CL" sz="1400" dirty="0">
              <a:solidFill>
                <a:srgbClr val="0070C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indent="0" algn="just">
              <a:buNone/>
            </a:pP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Total </a:t>
            </a:r>
            <a:r>
              <a:rPr lang="es-CL" sz="1800" b="1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plazo máximo implícito, por defecto</a:t>
            </a:r>
            <a:r>
              <a:rPr lang="es-CL" sz="1800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: 58 días (tiene excepciones detalladas, por etapa, en DS79)</a:t>
            </a:r>
          </a:p>
          <a:p>
            <a:pPr marL="0" indent="0" algn="just">
              <a:buNone/>
            </a:pPr>
            <a:endParaRPr lang="es-CL" sz="22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lvl="1" algn="just"/>
            <a:endParaRPr lang="es-CL" sz="1800" dirty="0">
              <a:solidFill>
                <a:srgbClr val="0070C0"/>
              </a:solidFill>
            </a:endParaRPr>
          </a:p>
          <a:p>
            <a:pPr algn="just"/>
            <a:endParaRPr lang="es-CL" sz="2000" dirty="0">
              <a:solidFill>
                <a:srgbClr val="0070C0"/>
              </a:solidFill>
            </a:endParaRPr>
          </a:p>
          <a:p>
            <a:pPr algn="just"/>
            <a:endParaRPr lang="es-CL" sz="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29" y="499627"/>
            <a:ext cx="247531" cy="2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2302</Words>
  <Application>Microsoft Office PowerPoint</Application>
  <PresentationFormat>Panorámica</PresentationFormat>
  <Paragraphs>224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Aptos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CGAEH</cp:lastModifiedBy>
  <cp:revision>474</cp:revision>
  <cp:lastPrinted>2024-05-20T19:57:00Z</cp:lastPrinted>
  <dcterms:created xsi:type="dcterms:W3CDTF">2022-09-08T19:25:00Z</dcterms:created>
  <dcterms:modified xsi:type="dcterms:W3CDTF">2026-03-27T16:59:30Z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3196A170434A4FEAB41D25BF32ACCA50_12</vt:lpwstr>
  </property>
  <property fmtid="{D5CDD505-2E9C-101B-9397-08002B2CF9AE}" pid="3" name="KSOProductBuildVer">
    <vt:lpwstr>1033-12.9.0.21549</vt:lpwstr>
  </property>
</Properties>
</file>