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288" r:id="rId3"/>
    <p:sldId id="902" r:id="rId4"/>
    <p:sldId id="1023" r:id="rId5"/>
    <p:sldId id="1018" r:id="rId6"/>
    <p:sldId id="1016" r:id="rId7"/>
    <p:sldId id="901" r:id="rId8"/>
    <p:sldId id="984" r:id="rId9"/>
    <p:sldId id="985" r:id="rId10"/>
    <p:sldId id="987" r:id="rId11"/>
    <p:sldId id="1009" r:id="rId12"/>
    <p:sldId id="988" r:id="rId13"/>
    <p:sldId id="991" r:id="rId14"/>
    <p:sldId id="992" r:id="rId15"/>
    <p:sldId id="993" r:id="rId16"/>
    <p:sldId id="1008" r:id="rId17"/>
    <p:sldId id="996" r:id="rId18"/>
    <p:sldId id="998" r:id="rId19"/>
    <p:sldId id="999" r:id="rId20"/>
    <p:sldId id="1000" r:id="rId21"/>
    <p:sldId id="1001" r:id="rId22"/>
    <p:sldId id="1003" r:id="rId23"/>
    <p:sldId id="1002" r:id="rId24"/>
    <p:sldId id="1010" r:id="rId25"/>
    <p:sldId id="1025" r:id="rId26"/>
    <p:sldId id="900" r:id="rId27"/>
  </p:sldIdLst>
  <p:sldSz cx="12192000" cy="6858000"/>
  <p:notesSz cx="7010400" cy="92964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619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orient="horz" pos="2772" userDrawn="1">
          <p15:clr>
            <a:srgbClr val="A4A3A4"/>
          </p15:clr>
        </p15:guide>
        <p15:guide id="10" pos="6698" userDrawn="1">
          <p15:clr>
            <a:srgbClr val="A4A3A4"/>
          </p15:clr>
        </p15:guide>
        <p15:guide id="11" orient="horz" pos="323" userDrawn="1">
          <p15:clr>
            <a:srgbClr val="A4A3A4"/>
          </p15:clr>
        </p15:guide>
        <p15:guide id="12" pos="5700" userDrawn="1">
          <p15:clr>
            <a:srgbClr val="A4A3A4"/>
          </p15:clr>
        </p15:guide>
        <p15:guide id="13" pos="6992" userDrawn="1">
          <p15:clr>
            <a:srgbClr val="A4A3A4"/>
          </p15:clr>
        </p15:guide>
        <p15:guide id="14" orient="horz" pos="1480" userDrawn="1">
          <p15:clr>
            <a:srgbClr val="A4A3A4"/>
          </p15:clr>
        </p15:guide>
        <p15:guide id="15" orient="horz" pos="1139" userDrawn="1">
          <p15:clr>
            <a:srgbClr val="A4A3A4"/>
          </p15:clr>
        </p15:guide>
        <p15:guide id="16" pos="4248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AB760E-BC24-FBEB-24D2-E0862D493B9A}" name="Joshua Tosso" initials="JT" userId="S::jtosso@cne.cl::ea0ce3c1-5de5-4467-bff7-72d4e3e858ab" providerId="AD"/>
  <p188:author id="{C679065F-7F85-5D8F-30E5-44B5C02A262A}" name="Gustavo Mora" initials="GM" userId="S::gmora@cne.cl::7ab4ea1a-3c7d-4138-92ad-d33b58cc4f1c" providerId="AD"/>
  <p188:author id="{72A2A19B-D497-8794-B028-89FDE7D2C99D}" name="Marco Mancilla" initials="MM" userId="S::mmancilla@cne.cl::0dcedd39-dc90-4458-b799-a30017d4a94d" providerId="AD"/>
  <p188:author id="{8B38BEF4-05AC-BAC3-F022-4F5A0B24BE29}" name="Comisión Nacional de Energía" initials="AOM" userId="Comisión Nacional de Energí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CC0000"/>
    <a:srgbClr val="FF5050"/>
    <a:srgbClr val="7F7F7F"/>
    <a:srgbClr val="373737"/>
    <a:srgbClr val="0B4581"/>
    <a:srgbClr val="376B69"/>
    <a:srgbClr val="FBE3D6"/>
    <a:srgbClr val="EE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19A95-66AE-88F1-DCED-0632503CA3D5}" v="20" dt="2026-03-27T03:00:35.184"/>
    <p1510:client id="{F40CB2C3-E3B2-48CF-9838-D6517EA19ED0}" v="242" dt="2026-03-27T11:53:1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40"/>
        <p:guide orient="horz" pos="867"/>
        <p:guide pos="257"/>
        <p:guide pos="7401"/>
        <p:guide pos="619"/>
        <p:guide pos="438"/>
        <p:guide orient="horz" pos="2772"/>
        <p:guide pos="6698"/>
        <p:guide orient="horz" pos="323"/>
        <p:guide pos="5700"/>
        <p:guide pos="6992"/>
        <p:guide orient="horz" pos="1480"/>
        <p:guide orient="horz" pos="1139"/>
        <p:guide pos="4248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90A16E2-117D-18FB-479C-71E1D11FE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0C27EC-C113-1E40-CDE3-A1ED73C5C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C216CF-0CD5-428E-B06F-EFAECDEA99E2}" type="datetimeFigureOut">
              <a:rPr lang="es-CL"/>
              <a:pPr>
                <a:defRPr/>
              </a:pPr>
              <a:t>30-03-2026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628898-AE80-C6EB-E29F-C074E50DC2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97428-5A2E-EC69-B5CE-FF6B23BAF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BA6BA-95D3-4924-966C-3551CB7AE9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244A1-7F83-46FD-88A8-F1923BE73394}" type="datetimeFigureOut">
              <a:rPr lang="es-CL" smtClean="0"/>
              <a:t>30-03-2026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D7601-E78E-42CF-A6B5-BE9F41FFE2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2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DDA3B-501E-C3AB-F9EC-CE28C697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08018D-C40B-FD2F-7D06-254E3AC37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143BCB-6278-A8C0-EC38-A44591D7D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2A52E7-5CC4-FDA2-5983-5383B5368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6B38E-B6AF-0C9A-2192-54EB4403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AFBE03-6D28-85A0-1B8D-A8ACA53F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013E0F-7461-7923-161A-B1EBBE0E1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F44B97-E401-5BC9-FABC-66DE8B096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03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9238-D64E-DAB5-AF6C-DF341DF4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A1894F-484B-A12D-E234-9E819E8D5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AD4AB9-EBBB-3FAE-C5F1-E1E303DE0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50E024-5A3D-6C33-8ABA-9A45901E3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4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20D07-8242-9E00-3942-2F0C8E150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7EB118E-B387-6DE1-E15A-A727B5815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534D8C-E5B8-2086-2604-0A6610730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012A5C-027C-83FB-7C55-D6EF20D8C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781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2DD5-DAA1-B383-3A41-4AD2DD06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EF09A2-2ED9-FA9F-8044-0AACB5950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6474F64-53FC-FB46-BED5-68C56690C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EB8940-42F3-640F-5766-F42523ECE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46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159F-3D3B-B56D-2148-13B74679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26F06C-EC4D-0920-90FF-12FD1A754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8BDBB6-017F-2E35-AD5F-ED5CDEE08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40A30-0A4B-24EC-3CCB-E667C48C9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38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E5866-1925-FF8C-BD7F-464BA766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A59DCE-50ED-EB13-F3F8-23E8AE73A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463D23-78E3-4753-352F-0EFE3A7D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02D44E-06A1-BBA9-B042-C61401082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739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64AEC-93AB-DD98-3DEE-72CC803C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AF3683-7C02-F601-8572-BF485DA01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1CCCB8-E4ED-F070-D3B3-5488A4809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33E26A-4872-7B97-B5A1-40ECEA53D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2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7372-CD14-11CB-919C-9F7E9C59D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09E09E-C210-37E0-43C6-C6AC0AF66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44EC30-DE15-724A-69A4-52C0C2510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3CA8F5-F9FD-396F-B5CF-57A771848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195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CA45-D926-E18D-66D7-0A761D9A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4B025BA-0C2E-F0D1-6C14-33D077494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5B0C632-9406-08E4-3AD8-AA706B761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86CD0D-CF13-6270-A40A-A68249F18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636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A18B-AF3A-A77E-2770-6D2E5D67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956DEE-12C7-2434-E9C6-5FB1E5BA3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EE2386-862F-FF5E-8AE2-97794328E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B342D0-391C-D24C-80CE-E3E408367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00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25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D56D-5FD3-2AA6-9591-86F85FBE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129571-D288-3CEA-37CD-077A1AC0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0C1E86-5A10-CE4F-9DD5-068893F11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A92C43-94D9-1D2C-6B47-33851DBAC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195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3B483-ADC7-3234-245A-ACC3DCCA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FCB9AD-3802-006C-67B8-D41F95C30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9BADD2-DCBD-ACEF-C753-0D2C066D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90A7E0-8E54-979C-9ECA-B0B2CBB66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3884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D9D1E-387D-0F1F-5EF4-934B203A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91287A-FD25-3D1F-0FA5-F7142C629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3CD5FFD-F566-603D-6515-367EDFDAA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05338B-768C-0867-E3F5-A0609E4F8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10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B480-4552-D8E4-48A5-C5AB5B2E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E70FB51-DD2F-2ED1-4D96-B3460F43A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F6EFAA-3F30-3C61-9EF9-BCC666D80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4F0B93-34D0-7BD5-1DAB-7FA92ED6B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786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9D98-313B-7037-0EC8-EAA112CD2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2C3ABA-0B84-88DE-BCB0-579CAE767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CEDE17-C28C-EA2F-092D-888B8B69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E7034D-16EC-87D6-6338-D59C451C8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1220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57493-BB28-965E-0677-0D831AE0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0509C2-CECE-4A82-C1A0-2BC5A5F94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986217-E2A7-3B95-C2C2-E4A5B622F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222100-0D98-B541-C7CD-40C5A663D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7410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6EB7-F738-3E82-AE8B-760E021D2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5CECF5-657D-7380-F595-D7F2073BE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16379E-DF4E-DEC6-35EA-E459EACA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4466DE-B0AA-6457-EF28-B9EFDB977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3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3CE0-D732-AA34-0DE7-ADD6CCCF1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AD7D86-5B7A-8844-E55A-FDD7BEC23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9B8339-A819-EDC3-5369-E0A4CFF84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37D3FE-AF12-6ED5-5731-C1F2DFD38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50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AAA2B-C350-24F7-D314-B75E6D08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33BBAC-0B4C-CE89-9760-69384E225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93DDEA-F5F8-3307-945F-5DCCC1648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4F1322-5B78-1E75-14D0-E84D180BE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8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BC144-F677-EB78-822C-0D3C4CA4E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1E2120-D34F-858D-5A98-317B65598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DCE8B0-52DB-50E1-E4E8-5E21691C2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23D226-CDFF-DD55-10A3-D538CFF01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202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437E5-8F81-4A80-C65A-50693060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B422347-DA18-8BD0-6AB6-F46A7280C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3B414A-F3F6-3139-3824-094C0D503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Agradecimientos.</a:t>
            </a:r>
          </a:p>
          <a:p>
            <a:pPr algn="just"/>
            <a:r>
              <a:rPr lang="es-MX" sz="2000">
                <a:solidFill>
                  <a:schemeClr val="tx1"/>
                </a:solidFill>
              </a:rPr>
              <a:t>Participantes en la elaboración </a:t>
            </a:r>
          </a:p>
          <a:p>
            <a:pPr algn="just"/>
            <a:r>
              <a:rPr lang="es-MX" sz="2000">
                <a:solidFill>
                  <a:schemeClr val="tx1"/>
                </a:solidFill>
              </a:rPr>
              <a:t>Participante de las mesas </a:t>
            </a:r>
          </a:p>
          <a:p>
            <a:pPr algn="just"/>
            <a:r>
              <a:rPr lang="es-MX" sz="2000">
                <a:solidFill>
                  <a:schemeClr val="tx1"/>
                </a:solidFill>
              </a:rPr>
              <a:t>Participantes de la Consulta pública </a:t>
            </a:r>
          </a:p>
          <a:p>
            <a:pPr marL="0" indent="0" algn="just">
              <a:buNone/>
            </a:pPr>
            <a:endParaRPr lang="es-MX" sz="200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Ministerio de Energía.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Superintendencia de Electricidad y   	Combustibles.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Empresas.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Comisión Nacional de Energía.</a:t>
            </a:r>
          </a:p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F8D7BF-D542-FE11-02D9-EC6C327F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374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07C4-EC48-C58F-10C3-C52D58CB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B125DA-F523-2DEC-C72D-F36262B5C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8E052C-E208-3C17-66B1-04045F970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9E167A-B49F-3B00-C288-1E6818B1D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59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E82AF-A87B-293E-30D2-CABC6B19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5378F1-9F01-3318-8871-166BA3A72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9835ED-E1BE-7DDE-06B0-1EA152935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6F099-1296-0FAD-F1F5-46AFE9954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96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10547-99B9-596A-5755-0C438856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3007A3-909D-0E7A-F9CD-6820B324E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D90A3F-25DA-6398-57D9-AAEEA42EB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4A508B-F616-6FC2-6019-C21800E10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8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43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8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7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142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/>
          <p:cNvSpPr>
            <a:spLocks noGrp="1"/>
          </p:cNvSpPr>
          <p:nvPr>
            <p:ph type="body" idx="12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74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9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2BDB00C-1C67-8F0F-B8FD-B902501D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Haz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217EDBB-BAB7-7F8E-52DA-95A4B532F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Haga clic para modificar los estilos de texto del patrón</a:t>
            </a:r>
          </a:p>
          <a:p>
            <a:pPr lvl="1"/>
            <a:r>
              <a:rPr lang="es-MX" altLang="es-CL"/>
              <a:t>Segundo nivel</a:t>
            </a:r>
          </a:p>
          <a:p>
            <a:pPr lvl="2"/>
            <a:r>
              <a:rPr lang="es-MX" altLang="es-CL"/>
              <a:t>Tercer nivel</a:t>
            </a:r>
          </a:p>
          <a:p>
            <a:pPr lvl="3"/>
            <a:r>
              <a:rPr lang="es-MX" altLang="es-CL"/>
              <a:t>Cuarto nivel</a:t>
            </a:r>
          </a:p>
          <a:p>
            <a:pPr lvl="4"/>
            <a:r>
              <a:rPr lang="es-MX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78732-907F-B601-46B8-AD388BDE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F2DB6-C572-42A2-84AE-91936A0A0C82}" type="datetimeFigureOut">
              <a:rPr lang="es-CL"/>
              <a:pPr>
                <a:defRPr/>
              </a:pPr>
              <a:t>30-03-2026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B1C78-9C59-AD4A-C080-ECA90B1C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E4DF6-AD03-83AB-A21C-34D0AC48E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B8858-A60E-457F-9EA1-B3CA5A831CD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8.pn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.sv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5.svg"/><Relationship Id="rId9" Type="http://schemas.openxmlformats.org/officeDocument/2006/relationships/image" Target="../media/image25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svg"/><Relationship Id="rId11" Type="http://schemas.openxmlformats.org/officeDocument/2006/relationships/image" Target="../media/image39.png"/><Relationship Id="rId5" Type="http://schemas.openxmlformats.org/officeDocument/2006/relationships/image" Target="../media/image6.sv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svg"/><Relationship Id="rId11" Type="http://schemas.openxmlformats.org/officeDocument/2006/relationships/image" Target="../media/image45.png"/><Relationship Id="rId5" Type="http://schemas.openxmlformats.org/officeDocument/2006/relationships/image" Target="../media/image6.svg"/><Relationship Id="rId15" Type="http://schemas.openxmlformats.org/officeDocument/2006/relationships/image" Target="../media/image48.png"/><Relationship Id="rId10" Type="http://schemas.openxmlformats.org/officeDocument/2006/relationships/image" Target="../media/image24.png"/><Relationship Id="rId19" Type="http://schemas.openxmlformats.org/officeDocument/2006/relationships/image" Target="../media/image52.png"/><Relationship Id="rId4" Type="http://schemas.openxmlformats.org/officeDocument/2006/relationships/image" Target="../media/image5.sv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18" Type="http://schemas.openxmlformats.org/officeDocument/2006/relationships/image" Target="../media/image5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12" Type="http://schemas.openxmlformats.org/officeDocument/2006/relationships/image" Target="../media/image49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2.png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9.svg"/><Relationship Id="rId11" Type="http://schemas.openxmlformats.org/officeDocument/2006/relationships/image" Target="../media/image48.png"/><Relationship Id="rId5" Type="http://schemas.openxmlformats.org/officeDocument/2006/relationships/image" Target="../media/image6.svg"/><Relationship Id="rId15" Type="http://schemas.openxmlformats.org/officeDocument/2006/relationships/image" Target="../media/image40.png"/><Relationship Id="rId10" Type="http://schemas.openxmlformats.org/officeDocument/2006/relationships/image" Target="../media/image54.png"/><Relationship Id="rId4" Type="http://schemas.openxmlformats.org/officeDocument/2006/relationships/image" Target="../media/image5.svg"/><Relationship Id="rId9" Type="http://schemas.openxmlformats.org/officeDocument/2006/relationships/image" Target="../media/image45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png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9.svg"/><Relationship Id="rId11" Type="http://schemas.openxmlformats.org/officeDocument/2006/relationships/image" Target="../media/image58.png"/><Relationship Id="rId5" Type="http://schemas.openxmlformats.org/officeDocument/2006/relationships/image" Target="../media/image6.sv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5.sv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9.png"/><Relationship Id="rId20" Type="http://schemas.openxmlformats.org/officeDocument/2006/relationships/image" Target="../media/image30.png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9.svg"/><Relationship Id="rId11" Type="http://schemas.openxmlformats.org/officeDocument/2006/relationships/image" Target="../media/image64.png"/><Relationship Id="rId5" Type="http://schemas.openxmlformats.org/officeDocument/2006/relationships/image" Target="../media/image6.sv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35.png"/><Relationship Id="rId4" Type="http://schemas.openxmlformats.org/officeDocument/2006/relationships/image" Target="../media/image5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8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57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9.svg"/><Relationship Id="rId11" Type="http://schemas.openxmlformats.org/officeDocument/2006/relationships/image" Target="../media/image65.png"/><Relationship Id="rId24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42.png"/><Relationship Id="rId23" Type="http://schemas.openxmlformats.org/officeDocument/2006/relationships/image" Target="../media/image37.png"/><Relationship Id="rId10" Type="http://schemas.openxmlformats.org/officeDocument/2006/relationships/image" Target="../media/image49.png"/><Relationship Id="rId19" Type="http://schemas.openxmlformats.org/officeDocument/2006/relationships/image" Target="../media/image27.png"/><Relationship Id="rId4" Type="http://schemas.openxmlformats.org/officeDocument/2006/relationships/image" Target="../media/image5.svg"/><Relationship Id="rId9" Type="http://schemas.openxmlformats.org/officeDocument/2006/relationships/image" Target="../media/image73.png"/><Relationship Id="rId14" Type="http://schemas.openxmlformats.org/officeDocument/2006/relationships/image" Target="../media/image59.jpeg"/><Relationship Id="rId2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1.png"/><Relationship Id="rId20" Type="http://schemas.openxmlformats.org/officeDocument/2006/relationships/image" Target="../media/image79.png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9.svg"/><Relationship Id="rId11" Type="http://schemas.openxmlformats.org/officeDocument/2006/relationships/image" Target="../media/image71.png"/><Relationship Id="rId5" Type="http://schemas.openxmlformats.org/officeDocument/2006/relationships/image" Target="../media/image6.svg"/><Relationship Id="rId15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8.png"/><Relationship Id="rId4" Type="http://schemas.openxmlformats.org/officeDocument/2006/relationships/image" Target="../media/image5.svg"/><Relationship Id="rId9" Type="http://schemas.openxmlformats.org/officeDocument/2006/relationships/image" Target="../media/image62.png"/><Relationship Id="rId1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2.png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9.svg"/><Relationship Id="rId11" Type="http://schemas.openxmlformats.org/officeDocument/2006/relationships/image" Target="../media/image80.png"/><Relationship Id="rId5" Type="http://schemas.openxmlformats.org/officeDocument/2006/relationships/image" Target="../media/image6.svg"/><Relationship Id="rId15" Type="http://schemas.openxmlformats.org/officeDocument/2006/relationships/image" Target="../media/image81.png"/><Relationship Id="rId10" Type="http://schemas.openxmlformats.org/officeDocument/2006/relationships/image" Target="../media/image65.png"/><Relationship Id="rId4" Type="http://schemas.openxmlformats.org/officeDocument/2006/relationships/image" Target="../media/image5.svg"/><Relationship Id="rId9" Type="http://schemas.openxmlformats.org/officeDocument/2006/relationships/image" Target="../media/image63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25.png"/><Relationship Id="rId18" Type="http://schemas.openxmlformats.org/officeDocument/2006/relationships/image" Target="../media/image84.png"/><Relationship Id="rId26" Type="http://schemas.openxmlformats.org/officeDocument/2006/relationships/image" Target="../media/image63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59.jpe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17" Type="http://schemas.openxmlformats.org/officeDocument/2006/relationships/image" Target="../media/image49.png"/><Relationship Id="rId25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8.png"/><Relationship Id="rId20" Type="http://schemas.openxmlformats.org/officeDocument/2006/relationships/image" Target="../media/image58.png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9.svg"/><Relationship Id="rId11" Type="http://schemas.openxmlformats.org/officeDocument/2006/relationships/image" Target="../media/image30.png"/><Relationship Id="rId24" Type="http://schemas.openxmlformats.org/officeDocument/2006/relationships/image" Target="../media/image22.png"/><Relationship Id="rId5" Type="http://schemas.openxmlformats.org/officeDocument/2006/relationships/image" Target="../media/image6.svg"/><Relationship Id="rId15" Type="http://schemas.openxmlformats.org/officeDocument/2006/relationships/image" Target="../media/image69.png"/><Relationship Id="rId23" Type="http://schemas.openxmlformats.org/officeDocument/2006/relationships/image" Target="../media/image19.png"/><Relationship Id="rId10" Type="http://schemas.openxmlformats.org/officeDocument/2006/relationships/image" Target="../media/image26.png"/><Relationship Id="rId19" Type="http://schemas.openxmlformats.org/officeDocument/2006/relationships/image" Target="../media/image57.pn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68.png"/><Relationship Id="rId22" Type="http://schemas.openxmlformats.org/officeDocument/2006/relationships/image" Target="../media/image51.png"/><Relationship Id="rId27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svg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svg"/><Relationship Id="rId11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0D2EA-D196-CDEF-E518-E03D4CF7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63EE3377-9AFD-3704-1555-030E13C6D9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724B54A8-4EDC-7FC0-7AEC-34256B7F2D89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A73E65-7AFC-55F7-C640-7524CF831E5E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DF3B699-0DE9-EEDB-6483-7E96A0B36A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CCF7765-00C8-4514-6D1C-4ED0BEE917F3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FC48D19-FCFA-420B-30DF-15F6D73CFCBD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E8FD723-916B-0F3E-E742-89C09EA9EAA4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572C306-537B-7C1B-DA0A-9D1BCEA3D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4098" name="Imagen 2">
            <a:extLst>
              <a:ext uri="{FF2B5EF4-FFF2-40B4-BE49-F238E27FC236}">
                <a16:creationId xmlns:a16="http://schemas.microsoft.com/office/drawing/2014/main" id="{DF11BFCF-8ACE-DC24-4898-74F9E522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9" y="629598"/>
            <a:ext cx="104775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33372BF-A69E-B5A8-D6D6-03EFE1A1CDB5}"/>
              </a:ext>
            </a:extLst>
          </p:cNvPr>
          <p:cNvSpPr txBox="1"/>
          <p:nvPr/>
        </p:nvSpPr>
        <p:spPr>
          <a:xfrm>
            <a:off x="6796088" y="2278113"/>
            <a:ext cx="2943226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MX" sz="1050" i="1">
                <a:solidFill>
                  <a:srgbClr val="800000"/>
                </a:solidFill>
              </a:rPr>
              <a:t>Unidad de Inteligencia de Mercados y Regulación de Combustibles División de Combustibles y Nuevos Energéticos</a:t>
            </a:r>
            <a:endParaRPr lang="es-CL" sz="1050" i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5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49CEB-B4CE-FBBE-83A2-153E52ACE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4F40610-3C0C-FE72-7181-C0EB6F332F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EA2DBFF7-583C-B5B5-E80B-4438F8168A8A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A93604-9BDD-B8A1-8D0F-5AAB0F6D45EF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BB989D-E275-1D6B-3226-EBFEE0CF02E3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D4CFF23-8737-1080-B2FC-C189D39AC2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12DBCEA-7029-0951-8E5C-35628732A9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CA6C91E-F348-9D4D-9162-A2B3A76F776C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2C517F8-F7FD-5E69-C7DC-8FCBDDE32FB2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EC986EF-2143-5859-3CF5-EA4E9D433481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77903D31-6578-F773-E5A1-6E18DAC41EDE}"/>
              </a:ext>
            </a:extLst>
          </p:cNvPr>
          <p:cNvSpPr txBox="1"/>
          <p:nvPr/>
        </p:nvSpPr>
        <p:spPr>
          <a:xfrm>
            <a:off x="628656" y="983770"/>
            <a:ext cx="11102501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Estructura del reglamento refleja el recorrido en la vida del servicio de gas </a:t>
            </a:r>
            <a:endParaRPr lang="es-ES" sz="2000" b="1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81DEE16-EA36-8C82-6A41-84BE42CBA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A5A02D-C7CC-D397-3B67-4F8219B5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BBABC65B-0D09-28D0-F593-AD8DD8F8CBC4}"/>
              </a:ext>
            </a:extLst>
          </p:cNvPr>
          <p:cNvSpPr txBox="1">
            <a:spLocks/>
          </p:cNvSpPr>
          <p:nvPr/>
        </p:nvSpPr>
        <p:spPr bwMode="auto">
          <a:xfrm>
            <a:off x="705037" y="1547880"/>
            <a:ext cx="1056303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Ámbito de Aplicación y Definiciones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La Oferta del Servicio de Gas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II).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Instalaciones para el servicio de Gas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III).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Lectura, Facturación y Pago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IV).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Las Especificaciones, Seguridad y Continuidad del Suministro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V).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La Suspensión del Suministro de Gas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VI).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Reclamos, Solicitudes y Consultas de Clientes y Consumidores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X).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Cambio de Proveedor servicio de Gas Residencial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VII).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Término del Servicio de Gas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VII).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Informe de Valorización de Instalaciones de Gas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VIII).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Sistema de Información Pública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IX)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Disposiciones Varias (</a:t>
            </a:r>
            <a:r>
              <a:rPr lang="es-MX" err="1">
                <a:solidFill>
                  <a:schemeClr val="tx1"/>
                </a:solidFill>
              </a:rPr>
              <a:t>Cap</a:t>
            </a:r>
            <a:r>
              <a:rPr lang="es-MX">
                <a:solidFill>
                  <a:schemeClr val="tx1"/>
                </a:solidFill>
              </a:rPr>
              <a:t> XI)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Disposiciones Transitorias 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s-MX">
                <a:solidFill>
                  <a:schemeClr val="tx1"/>
                </a:solidFill>
              </a:rPr>
              <a:t>191 Artículos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74410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D8C02A-2D74-8990-55C0-EF1A3043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CDEF1223-F376-DF4A-16EF-A55729D2E1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3D3F6671-2B36-48C2-C85E-BAA413436E86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5C01F4-C317-8063-5760-9D8A6AF4AAED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C30EAE0-D891-A6D2-830D-4365CEFCEA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5BF87EB-EFFF-5B2A-0D14-F0B2ABF5A1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7AEC57F-DD33-8B14-2723-46F51264DB3D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653634B-EBA7-910A-91BF-6D59B5881D01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3C6645B-8AEB-781D-CA1C-43308F47D3FC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C13F72CA-E943-3F65-37C1-96602D7A129E}"/>
              </a:ext>
            </a:extLst>
          </p:cNvPr>
          <p:cNvSpPr txBox="1"/>
          <p:nvPr/>
        </p:nvSpPr>
        <p:spPr>
          <a:xfrm>
            <a:off x="1369085" y="177577"/>
            <a:ext cx="11102501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Estructura del reglamento refleja el recorrido en la vida del servicio de gas </a:t>
            </a:r>
            <a:endParaRPr lang="es-ES" sz="2000" b="1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25030B3-B428-FCE6-7179-2D68AFCB9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029E87-341F-D40B-31DA-F01B8B36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7B1E5E-0F40-0225-A5AA-C7E2A50B9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4100306"/>
            <a:ext cx="182896" cy="371888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4D56317-9ECB-FD6D-8781-41981C16FD06}"/>
              </a:ext>
            </a:extLst>
          </p:cNvPr>
          <p:cNvSpPr/>
          <p:nvPr/>
        </p:nvSpPr>
        <p:spPr>
          <a:xfrm>
            <a:off x="1025303" y="4381944"/>
            <a:ext cx="1547779" cy="160569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Cambio </a:t>
            </a:r>
          </a:p>
          <a:p>
            <a:pPr algn="ctr"/>
            <a:r>
              <a:rPr lang="es-MX">
                <a:solidFill>
                  <a:schemeClr val="tx1"/>
                </a:solidFill>
              </a:rPr>
              <a:t>Proveedor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1D42BA-37A6-A31A-B163-E520A8424F9E}"/>
              </a:ext>
            </a:extLst>
          </p:cNvPr>
          <p:cNvSpPr/>
          <p:nvPr/>
        </p:nvSpPr>
        <p:spPr>
          <a:xfrm>
            <a:off x="3243295" y="4381944"/>
            <a:ext cx="1547779" cy="161372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Termino </a:t>
            </a:r>
          </a:p>
          <a:p>
            <a:pPr algn="ctr"/>
            <a:r>
              <a:rPr lang="es-MX">
                <a:solidFill>
                  <a:schemeClr val="tx1"/>
                </a:solidFill>
              </a:rPr>
              <a:t>Servicio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917EF27-65D1-0504-AB1B-80B31FB246F2}"/>
              </a:ext>
            </a:extLst>
          </p:cNvPr>
          <p:cNvSpPr/>
          <p:nvPr/>
        </p:nvSpPr>
        <p:spPr>
          <a:xfrm>
            <a:off x="1183746" y="5655991"/>
            <a:ext cx="1844792" cy="825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>
                <a:solidFill>
                  <a:schemeClr val="tx1"/>
                </a:solidFill>
              </a:rPr>
              <a:t>-Informe de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Valor instalaciones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C3024C9-D759-DEB2-8EBD-AD6B55B1EC4B}"/>
              </a:ext>
            </a:extLst>
          </p:cNvPr>
          <p:cNvSpPr/>
          <p:nvPr/>
        </p:nvSpPr>
        <p:spPr>
          <a:xfrm>
            <a:off x="129745" y="1276351"/>
            <a:ext cx="12031773" cy="53333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MX">
                <a:solidFill>
                  <a:schemeClr val="tx1"/>
                </a:solidFill>
              </a:rPr>
              <a:t>Ámbito aplicación</a:t>
            </a:r>
            <a:endParaRPr lang="es-CL">
              <a:solidFill>
                <a:schemeClr val="tx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47314D2-5DE7-A140-52A5-1E9D09DB00BA}"/>
              </a:ext>
            </a:extLst>
          </p:cNvPr>
          <p:cNvSpPr/>
          <p:nvPr/>
        </p:nvSpPr>
        <p:spPr>
          <a:xfrm>
            <a:off x="5932307" y="4367634"/>
            <a:ext cx="1547779" cy="162000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Sistema</a:t>
            </a:r>
          </a:p>
          <a:p>
            <a:pPr algn="ctr"/>
            <a:r>
              <a:rPr lang="es-MX">
                <a:solidFill>
                  <a:schemeClr val="tx1"/>
                </a:solidFill>
              </a:rPr>
              <a:t>Información</a:t>
            </a:r>
          </a:p>
          <a:p>
            <a:pPr algn="ctr"/>
            <a:r>
              <a:rPr lang="es-MX">
                <a:solidFill>
                  <a:schemeClr val="tx1"/>
                </a:solidFill>
              </a:rPr>
              <a:t>Pública</a:t>
            </a:r>
          </a:p>
        </p:txBody>
      </p:sp>
      <p:sp>
        <p:nvSpPr>
          <p:cNvPr id="27" name="Rectángulo: esquinas diagonales redondeadas 26">
            <a:extLst>
              <a:ext uri="{FF2B5EF4-FFF2-40B4-BE49-F238E27FC236}">
                <a16:creationId xmlns:a16="http://schemas.microsoft.com/office/drawing/2014/main" id="{52EB8B69-7B55-4C11-81B0-13CDC82EDBDA}"/>
              </a:ext>
            </a:extLst>
          </p:cNvPr>
          <p:cNvSpPr/>
          <p:nvPr/>
        </p:nvSpPr>
        <p:spPr>
          <a:xfrm>
            <a:off x="8811365" y="4825689"/>
            <a:ext cx="1547779" cy="1620000"/>
          </a:xfrm>
          <a:prstGeom prst="round2Diag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Temas </a:t>
            </a:r>
          </a:p>
          <a:p>
            <a:pPr algn="ctr"/>
            <a:r>
              <a:rPr lang="es-MX">
                <a:solidFill>
                  <a:schemeClr val="tx1"/>
                </a:solidFill>
              </a:rPr>
              <a:t>Varios</a:t>
            </a: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51C30B8D-B039-2EBA-457F-D88643502802}"/>
              </a:ext>
            </a:extLst>
          </p:cNvPr>
          <p:cNvSpPr/>
          <p:nvPr/>
        </p:nvSpPr>
        <p:spPr>
          <a:xfrm>
            <a:off x="10573829" y="4801623"/>
            <a:ext cx="1547779" cy="1620000"/>
          </a:xfrm>
          <a:prstGeom prst="round2Diag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Transitorios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9058873D-9627-AC16-94B4-E1033B565FBB}"/>
              </a:ext>
            </a:extLst>
          </p:cNvPr>
          <p:cNvSpPr/>
          <p:nvPr/>
        </p:nvSpPr>
        <p:spPr>
          <a:xfrm>
            <a:off x="6723575" y="1345147"/>
            <a:ext cx="1072876" cy="45903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GLG</a:t>
            </a:r>
            <a:endParaRPr lang="es-CL">
              <a:solidFill>
                <a:schemeClr val="tx1"/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E60F9FE-7501-FEAE-3753-73D4264E9CD4}"/>
              </a:ext>
            </a:extLst>
          </p:cNvPr>
          <p:cNvSpPr/>
          <p:nvPr/>
        </p:nvSpPr>
        <p:spPr>
          <a:xfrm>
            <a:off x="2220186" y="1349620"/>
            <a:ext cx="1985678" cy="459038"/>
          </a:xfrm>
          <a:prstGeom prst="roundRect">
            <a:avLst/>
          </a:prstGeom>
          <a:noFill/>
          <a:ln w="190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Red concesionada</a:t>
            </a:r>
            <a:endParaRPr lang="es-CL">
              <a:solidFill>
                <a:schemeClr val="tx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04FF3433-CBFB-B5C6-DE39-B99C3339D184}"/>
              </a:ext>
            </a:extLst>
          </p:cNvPr>
          <p:cNvSpPr/>
          <p:nvPr/>
        </p:nvSpPr>
        <p:spPr>
          <a:xfrm>
            <a:off x="4335610" y="1356164"/>
            <a:ext cx="2277826" cy="45903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Red no concesionada</a:t>
            </a:r>
            <a:endParaRPr lang="es-CL">
              <a:solidFill>
                <a:schemeClr val="tx1"/>
              </a:solidFill>
            </a:endParaRP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B042D46A-2515-8ED9-CA56-B745BBBBA29B}"/>
              </a:ext>
            </a:extLst>
          </p:cNvPr>
          <p:cNvGrpSpPr/>
          <p:nvPr/>
        </p:nvGrpSpPr>
        <p:grpSpPr>
          <a:xfrm>
            <a:off x="585821" y="2061651"/>
            <a:ext cx="1987261" cy="1620000"/>
            <a:chOff x="585821" y="2061651"/>
            <a:chExt cx="1987261" cy="162000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B509B92-9963-8E96-DC30-86177CB95911}"/>
                </a:ext>
              </a:extLst>
            </p:cNvPr>
            <p:cNvSpPr/>
            <p:nvPr/>
          </p:nvSpPr>
          <p:spPr>
            <a:xfrm>
              <a:off x="585821" y="2061651"/>
              <a:ext cx="1547779" cy="162000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Oferta y solicitud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Servicio </a:t>
              </a:r>
              <a:endParaRPr lang="es-CL">
                <a:solidFill>
                  <a:schemeClr val="tx1"/>
                </a:solidFill>
              </a:endParaRPr>
            </a:p>
          </p:txBody>
        </p: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6987A0F0-E59F-4559-C710-0B20C6D167AF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133600" y="2871651"/>
              <a:ext cx="43948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629ADB0C-DAD0-59F2-8410-B0846F62F433}"/>
              </a:ext>
            </a:extLst>
          </p:cNvPr>
          <p:cNvGrpSpPr/>
          <p:nvPr/>
        </p:nvGrpSpPr>
        <p:grpSpPr>
          <a:xfrm>
            <a:off x="2462789" y="2061919"/>
            <a:ext cx="1863296" cy="1619732"/>
            <a:chOff x="2462789" y="2061919"/>
            <a:chExt cx="1863296" cy="1619732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F4F4C300-BA7C-B80C-306C-CE12F995A168}"/>
                </a:ext>
              </a:extLst>
            </p:cNvPr>
            <p:cNvSpPr/>
            <p:nvPr/>
          </p:nvSpPr>
          <p:spPr>
            <a:xfrm>
              <a:off x="2462789" y="2061919"/>
              <a:ext cx="1547779" cy="1619732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Instalaciones y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mantención</a:t>
              </a:r>
              <a:endParaRPr lang="es-CL">
                <a:solidFill>
                  <a:schemeClr val="tx1"/>
                </a:solidFill>
              </a:endParaRPr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82B18DF2-22B5-C59D-A8AD-A094905D2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1043" y="2871651"/>
              <a:ext cx="325042" cy="13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9790472-7106-6C3D-5F1A-041ADDD34BCE}"/>
              </a:ext>
            </a:extLst>
          </p:cNvPr>
          <p:cNvGrpSpPr/>
          <p:nvPr/>
        </p:nvGrpSpPr>
        <p:grpSpPr>
          <a:xfrm>
            <a:off x="4205864" y="2093587"/>
            <a:ext cx="2407572" cy="1588064"/>
            <a:chOff x="4205864" y="2093587"/>
            <a:chExt cx="2407572" cy="1588064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06F24AC-8D33-5ABB-06EC-01872B9CD43D}"/>
                </a:ext>
              </a:extLst>
            </p:cNvPr>
            <p:cNvSpPr/>
            <p:nvPr/>
          </p:nvSpPr>
          <p:spPr>
            <a:xfrm>
              <a:off x="4205864" y="2093587"/>
              <a:ext cx="1900204" cy="158806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Especificaciones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Gas 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Suministro</a:t>
              </a:r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ADFFAE2B-F55F-1844-7878-F1433891FBA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6106068" y="2887619"/>
              <a:ext cx="50736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8226BB5B-080C-02E3-AF58-91E7E1310792}"/>
              </a:ext>
            </a:extLst>
          </p:cNvPr>
          <p:cNvGrpSpPr/>
          <p:nvPr/>
        </p:nvGrpSpPr>
        <p:grpSpPr>
          <a:xfrm>
            <a:off x="6460642" y="2093586"/>
            <a:ext cx="2054708" cy="1588065"/>
            <a:chOff x="6460642" y="2093586"/>
            <a:chExt cx="2054708" cy="1588065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C998266A-00FF-18A5-87B2-8D4C85235EB5}"/>
                </a:ext>
              </a:extLst>
            </p:cNvPr>
            <p:cNvSpPr/>
            <p:nvPr/>
          </p:nvSpPr>
          <p:spPr>
            <a:xfrm>
              <a:off x="6460642" y="2093586"/>
              <a:ext cx="1547779" cy="1588065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Lectura  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Facturación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Pago</a:t>
              </a:r>
            </a:p>
          </p:txBody>
        </p: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E92E6B99-5867-E189-9A6A-1220CB15E04A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8008421" y="2887619"/>
              <a:ext cx="506929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13CE2DCB-C585-5B3E-B758-9BF23999B725}"/>
              </a:ext>
            </a:extLst>
          </p:cNvPr>
          <p:cNvGrpSpPr/>
          <p:nvPr/>
        </p:nvGrpSpPr>
        <p:grpSpPr>
          <a:xfrm>
            <a:off x="8312183" y="2080524"/>
            <a:ext cx="2046961" cy="1620000"/>
            <a:chOff x="8312183" y="2080524"/>
            <a:chExt cx="2046961" cy="1620000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53B0DBB9-89D0-5D24-1097-23AE31D228E1}"/>
                </a:ext>
              </a:extLst>
            </p:cNvPr>
            <p:cNvSpPr/>
            <p:nvPr/>
          </p:nvSpPr>
          <p:spPr>
            <a:xfrm>
              <a:off x="8312183" y="2080524"/>
              <a:ext cx="1547779" cy="162000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Suspensión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Suministro</a:t>
              </a:r>
            </a:p>
          </p:txBody>
        </p: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4BF6CDDD-FB4E-FD3A-0402-EB49C0C700E4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9859962" y="2890524"/>
              <a:ext cx="49918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7537A697-FD8E-7A17-2B20-829B7D9085B8}"/>
              </a:ext>
            </a:extLst>
          </p:cNvPr>
          <p:cNvGrpSpPr/>
          <p:nvPr/>
        </p:nvGrpSpPr>
        <p:grpSpPr>
          <a:xfrm>
            <a:off x="10154840" y="2080524"/>
            <a:ext cx="1966768" cy="1620000"/>
            <a:chOff x="10154840" y="2080524"/>
            <a:chExt cx="1966768" cy="162000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840003A1-3C63-6288-7E67-CA0CA409091E}"/>
                </a:ext>
              </a:extLst>
            </p:cNvPr>
            <p:cNvSpPr/>
            <p:nvPr/>
          </p:nvSpPr>
          <p:spPr>
            <a:xfrm>
              <a:off x="10154840" y="2080524"/>
              <a:ext cx="1547779" cy="162000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tx1"/>
                  </a:solidFill>
                </a:rPr>
                <a:t>Reclamos</a:t>
              </a:r>
            </a:p>
            <a:p>
              <a:pPr algn="ctr"/>
              <a:r>
                <a:rPr lang="es-MX">
                  <a:solidFill>
                    <a:schemeClr val="tx1"/>
                  </a:solidFill>
                </a:rPr>
                <a:t>consultas</a:t>
              </a:r>
            </a:p>
          </p:txBody>
        </p: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D70D7A67-13B7-017E-0591-6353809B6276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11702619" y="2890524"/>
              <a:ext cx="418989" cy="970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0CFCC8DC-CB11-FFD0-A40C-5E5A2529BB71}"/>
              </a:ext>
            </a:extLst>
          </p:cNvPr>
          <p:cNvCxnSpPr>
            <a:cxnSpLocks/>
          </p:cNvCxnSpPr>
          <p:nvPr/>
        </p:nvCxnSpPr>
        <p:spPr>
          <a:xfrm>
            <a:off x="488615" y="5184789"/>
            <a:ext cx="76868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CC8F8951-40F8-EA55-1FC1-F0125B21C6D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73082" y="5184789"/>
            <a:ext cx="895558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89F6B30-4245-8460-8245-0EF3E81843C1}"/>
              </a:ext>
            </a:extLst>
          </p:cNvPr>
          <p:cNvSpPr/>
          <p:nvPr/>
        </p:nvSpPr>
        <p:spPr>
          <a:xfrm>
            <a:off x="729229" y="3483709"/>
            <a:ext cx="1644202" cy="5864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>
                <a:solidFill>
                  <a:schemeClr val="tx1"/>
                </a:solidFill>
              </a:rPr>
              <a:t>-Consentimiento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-Contrato</a:t>
            </a:r>
            <a:endParaRPr lang="es-CL" sz="160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477FEB3-8A87-7E7C-2292-F2F60A726707}"/>
              </a:ext>
            </a:extLst>
          </p:cNvPr>
          <p:cNvSpPr/>
          <p:nvPr/>
        </p:nvSpPr>
        <p:spPr>
          <a:xfrm>
            <a:off x="4420569" y="3327368"/>
            <a:ext cx="1900204" cy="8417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>
                <a:solidFill>
                  <a:schemeClr val="tx1"/>
                </a:solidFill>
              </a:rPr>
              <a:t>-Interrupciones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-Compensaciones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  -Emergencias</a:t>
            </a:r>
            <a:endParaRPr lang="es-CL" sz="1600">
              <a:solidFill>
                <a:schemeClr val="tx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DD7D8D3-18C0-E15C-C917-C14647D102E9}"/>
              </a:ext>
            </a:extLst>
          </p:cNvPr>
          <p:cNvSpPr/>
          <p:nvPr/>
        </p:nvSpPr>
        <p:spPr>
          <a:xfrm>
            <a:off x="6920336" y="3381041"/>
            <a:ext cx="1251978" cy="7912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>
                <a:solidFill>
                  <a:schemeClr val="tx1"/>
                </a:solidFill>
              </a:rPr>
              <a:t>-Medidor 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remoto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-Prepago</a:t>
            </a:r>
            <a:endParaRPr lang="es-CL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1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DF336-E203-143F-FB4D-8A958A4D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8">
            <a:extLst>
              <a:ext uri="{FF2B5EF4-FFF2-40B4-BE49-F238E27FC236}">
                <a16:creationId xmlns:a16="http://schemas.microsoft.com/office/drawing/2014/main" id="{DC77F98C-892C-4EDA-257B-84FE2EF7F9E7}"/>
              </a:ext>
            </a:extLst>
          </p:cNvPr>
          <p:cNvSpPr txBox="1"/>
          <p:nvPr/>
        </p:nvSpPr>
        <p:spPr>
          <a:xfrm>
            <a:off x="628656" y="4013414"/>
            <a:ext cx="10515599" cy="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PRINCIPALES MODIFICACIONES QUE TRAE EL REGLAMENTO</a:t>
            </a:r>
            <a:endParaRPr lang="pt-BR" sz="2400" b="1" i="0" u="none" strike="noStrike" cap="none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" name="13 Conector recto">
            <a:extLst>
              <a:ext uri="{FF2B5EF4-FFF2-40B4-BE49-F238E27FC236}">
                <a16:creationId xmlns:a16="http://schemas.microsoft.com/office/drawing/2014/main" id="{1E5817C1-E8A2-0EDE-FF83-EB6478F85B40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25D25D9C-D69E-5B02-2486-BF87978F51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3" name="Gráfico 10">
            <a:extLst>
              <a:ext uri="{FF2B5EF4-FFF2-40B4-BE49-F238E27FC236}">
                <a16:creationId xmlns:a16="http://schemas.microsoft.com/office/drawing/2014/main" id="{2C483FA3-F5DB-D65A-A376-8B22BBD8D3D8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5B0437-D675-0FF2-9299-BBBA821EAC64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BAA69F9-CF47-5B44-A5DB-3DF9437749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544ECCE-3D48-335F-739E-BEDDECBAA5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B5C2080-5AD0-6C27-AD57-DBE42D952694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94C5708-198D-F713-FD01-086DB011EE64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0A278DA-7909-887A-8A34-1B18DA3F49E9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8" name="Google Shape;97;p18">
            <a:extLst>
              <a:ext uri="{FF2B5EF4-FFF2-40B4-BE49-F238E27FC236}">
                <a16:creationId xmlns:a16="http://schemas.microsoft.com/office/drawing/2014/main" id="{F85343B0-F8BF-F69A-C45B-EA6415350F25}"/>
              </a:ext>
            </a:extLst>
          </p:cNvPr>
          <p:cNvSpPr txBox="1"/>
          <p:nvPr/>
        </p:nvSpPr>
        <p:spPr>
          <a:xfrm>
            <a:off x="1309891" y="5640431"/>
            <a:ext cx="10515599" cy="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Fernando Chong Ip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CNE</a:t>
            </a:r>
          </a:p>
        </p:txBody>
      </p:sp>
    </p:spTree>
    <p:extLst>
      <p:ext uri="{BB962C8B-B14F-4D97-AF65-F5344CB8AC3E}">
        <p14:creationId xmlns:p14="http://schemas.microsoft.com/office/powerpoint/2010/main" val="232463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8809E-CBDB-45A7-94E0-58AF6C8E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FD6B0816-0AE4-6167-4A7B-75266D27D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Ahora se incluye explícitamente a las distribuidoras de gas licuado a granel (GLG) Servicio de gas se hace extensible a la distribución GLG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Distinción entre empresas en el texto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Destacar</a:t>
            </a:r>
            <a:r>
              <a:rPr lang="es-MX" sz="2000">
                <a:solidFill>
                  <a:schemeClr val="tx1"/>
                </a:solidFill>
              </a:rPr>
              <a:t>: Calidad de servicio</a:t>
            </a:r>
          </a:p>
          <a:p>
            <a:pPr lvl="1" algn="just"/>
            <a:r>
              <a:rPr lang="es-MX" sz="1600"/>
              <a:t>incluye no sólo el suministro, sino que la </a:t>
            </a:r>
            <a:r>
              <a:rPr lang="es-MX" sz="1600" b="1"/>
              <a:t>medición sea exacta, la facturación sea oportuna y el sistema de atención al cliente sea adecuado</a:t>
            </a:r>
            <a:endParaRPr lang="es-MX" sz="160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8E36E91-DFFF-E2A2-46A4-60B970AD12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BF132DA4-2B44-678D-E924-303FB510AD18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5D4F0D-6A45-8802-38B3-6503173E0E5A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A306153-333B-DC5F-E0FD-D14B99A0FF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A066519-593B-72D8-C7C6-80A9356E57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8CBF181-CE5D-2B55-BFD0-DDAEF03DEC5F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850BF90-822B-DA2F-A706-783D0B8B7B7F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AD70BCC-653A-7BA4-844C-4B7F6FF3CEDA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FCC9E923-1ECA-3533-9F36-21E9DA36A98A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I: Ámbito de Aplicación y Definiciones: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Alcance de la Red concesionada, Red no concesionada y Gas Licuado Granel</a:t>
            </a:r>
            <a:endParaRPr lang="es-ES" sz="2000" b="1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2E77047-0EE6-605E-C3B5-572DAB338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422542-1B36-54C0-6EEE-A0D97458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F934468-CE28-02C6-3319-90E40A5BF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38291"/>
              </p:ext>
            </p:extLst>
          </p:nvPr>
        </p:nvGraphicFramePr>
        <p:xfrm>
          <a:off x="2057400" y="3308373"/>
          <a:ext cx="798298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414">
                  <a:extLst>
                    <a:ext uri="{9D8B030D-6E8A-4147-A177-3AD203B41FA5}">
                      <a16:colId xmlns:a16="http://schemas.microsoft.com/office/drawing/2014/main" val="4165041153"/>
                    </a:ext>
                  </a:extLst>
                </a:gridCol>
                <a:gridCol w="1211859">
                  <a:extLst>
                    <a:ext uri="{9D8B030D-6E8A-4147-A177-3AD203B41FA5}">
                      <a16:colId xmlns:a16="http://schemas.microsoft.com/office/drawing/2014/main" val="955488855"/>
                    </a:ext>
                  </a:extLst>
                </a:gridCol>
                <a:gridCol w="977566">
                  <a:extLst>
                    <a:ext uri="{9D8B030D-6E8A-4147-A177-3AD203B41FA5}">
                      <a16:colId xmlns:a16="http://schemas.microsoft.com/office/drawing/2014/main" val="3634744776"/>
                    </a:ext>
                  </a:extLst>
                </a:gridCol>
                <a:gridCol w="1114910">
                  <a:extLst>
                    <a:ext uri="{9D8B030D-6E8A-4147-A177-3AD203B41FA5}">
                      <a16:colId xmlns:a16="http://schemas.microsoft.com/office/drawing/2014/main" val="1063117260"/>
                    </a:ext>
                  </a:extLst>
                </a:gridCol>
                <a:gridCol w="1059235">
                  <a:extLst>
                    <a:ext uri="{9D8B030D-6E8A-4147-A177-3AD203B41FA5}">
                      <a16:colId xmlns:a16="http://schemas.microsoft.com/office/drawing/2014/main" val="2155901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Tipo de Distribuidora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Concesión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Red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Medidor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Tanque</a:t>
                      </a:r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78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>
                          <a:solidFill>
                            <a:schemeClr val="tx1"/>
                          </a:solidFill>
                        </a:rPr>
                        <a:t>Distribuidora (concesionaria)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721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>
                          <a:solidFill>
                            <a:schemeClr val="tx1"/>
                          </a:solidFill>
                        </a:rPr>
                        <a:t>Distribuidora (no concesionaria)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2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/>
                        <a:t>Distribuidora Gas licuado Granel </a:t>
                      </a:r>
                      <a:endParaRPr lang="es-C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02650"/>
                  </a:ext>
                </a:extLst>
              </a:tr>
            </a:tbl>
          </a:graphicData>
        </a:graphic>
      </p:graphicFrame>
      <p:grpSp>
        <p:nvGrpSpPr>
          <p:cNvPr id="40" name="Grupo 39">
            <a:extLst>
              <a:ext uri="{FF2B5EF4-FFF2-40B4-BE49-F238E27FC236}">
                <a16:creationId xmlns:a16="http://schemas.microsoft.com/office/drawing/2014/main" id="{0D31CDA1-CC37-21F4-86B7-30EA21483464}"/>
              </a:ext>
            </a:extLst>
          </p:cNvPr>
          <p:cNvGrpSpPr/>
          <p:nvPr/>
        </p:nvGrpSpPr>
        <p:grpSpPr>
          <a:xfrm>
            <a:off x="9187286" y="3790075"/>
            <a:ext cx="371888" cy="996578"/>
            <a:chOff x="9187286" y="3790075"/>
            <a:chExt cx="371888" cy="99657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0EFE08F-6F4C-2DD2-C66C-CF28E6C16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7286" y="4042877"/>
              <a:ext cx="371888" cy="37188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4E0A085-2657-6403-4397-02308B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7286" y="4414765"/>
              <a:ext cx="371888" cy="371888"/>
            </a:xfrm>
            <a:prstGeom prst="rect">
              <a:avLst/>
            </a:prstGeom>
          </p:spPr>
        </p:pic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F6046476-9343-C492-4CB6-FD9EB39EED3D}"/>
                </a:ext>
              </a:extLst>
            </p:cNvPr>
            <p:cNvSpPr/>
            <p:nvPr/>
          </p:nvSpPr>
          <p:spPr>
            <a:xfrm>
              <a:off x="9258930" y="3790075"/>
              <a:ext cx="228600" cy="45719"/>
            </a:xfrm>
            <a:prstGeom prst="flowChartProcess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272FC8A-5EA7-11FB-CFB5-13DF067A9D7E}"/>
              </a:ext>
            </a:extLst>
          </p:cNvPr>
          <p:cNvGrpSpPr/>
          <p:nvPr/>
        </p:nvGrpSpPr>
        <p:grpSpPr>
          <a:xfrm>
            <a:off x="7190481" y="3675625"/>
            <a:ext cx="371888" cy="925084"/>
            <a:chOff x="6723756" y="3675625"/>
            <a:chExt cx="371888" cy="92508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3C1114D-A1DC-E583-DF19-53861F86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3756" y="3675625"/>
              <a:ext cx="371888" cy="37188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31154C7-70CD-022C-7A76-A939E7034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3756" y="4042877"/>
              <a:ext cx="371888" cy="371888"/>
            </a:xfrm>
            <a:prstGeom prst="rect">
              <a:avLst/>
            </a:prstGeom>
          </p:spPr>
        </p:pic>
        <p:sp>
          <p:nvSpPr>
            <p:cNvPr id="28" name="Diagrama de flujo: proceso 27">
              <a:extLst>
                <a:ext uri="{FF2B5EF4-FFF2-40B4-BE49-F238E27FC236}">
                  <a16:creationId xmlns:a16="http://schemas.microsoft.com/office/drawing/2014/main" id="{1BFF6E62-7E4C-0197-3818-3F04D1B82E50}"/>
                </a:ext>
              </a:extLst>
            </p:cNvPr>
            <p:cNvSpPr/>
            <p:nvPr/>
          </p:nvSpPr>
          <p:spPr>
            <a:xfrm>
              <a:off x="6795400" y="4554990"/>
              <a:ext cx="228600" cy="45719"/>
            </a:xfrm>
            <a:prstGeom prst="flowChartProcess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4710E16-1C69-2753-D20B-A4D4E9201173}"/>
              </a:ext>
            </a:extLst>
          </p:cNvPr>
          <p:cNvGrpSpPr/>
          <p:nvPr/>
        </p:nvGrpSpPr>
        <p:grpSpPr>
          <a:xfrm>
            <a:off x="8244311" y="3694675"/>
            <a:ext cx="371888" cy="925084"/>
            <a:chOff x="7949036" y="3694675"/>
            <a:chExt cx="371888" cy="92508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CCFD90A-EE8C-2898-FE07-82183626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49036" y="3694675"/>
              <a:ext cx="371888" cy="37188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95FB6AB-8789-4569-9646-FC61EE760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49036" y="4061927"/>
              <a:ext cx="371888" cy="371888"/>
            </a:xfrm>
            <a:prstGeom prst="rect">
              <a:avLst/>
            </a:prstGeom>
          </p:spPr>
        </p:pic>
        <p:sp>
          <p:nvSpPr>
            <p:cNvPr id="29" name="Diagrama de flujo: proceso 28">
              <a:extLst>
                <a:ext uri="{FF2B5EF4-FFF2-40B4-BE49-F238E27FC236}">
                  <a16:creationId xmlns:a16="http://schemas.microsoft.com/office/drawing/2014/main" id="{A376C240-C3A7-54BD-F763-EBBEEC490A17}"/>
                </a:ext>
              </a:extLst>
            </p:cNvPr>
            <p:cNvSpPr/>
            <p:nvPr/>
          </p:nvSpPr>
          <p:spPr>
            <a:xfrm>
              <a:off x="8027041" y="4574040"/>
              <a:ext cx="228600" cy="45719"/>
            </a:xfrm>
            <a:prstGeom prst="flowChartProcess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AE5A874-FB54-85F0-1A1E-F5B19BAC2BDA}"/>
              </a:ext>
            </a:extLst>
          </p:cNvPr>
          <p:cNvGrpSpPr/>
          <p:nvPr/>
        </p:nvGrpSpPr>
        <p:grpSpPr>
          <a:xfrm>
            <a:off x="6098551" y="3675625"/>
            <a:ext cx="371888" cy="925084"/>
            <a:chOff x="5298451" y="3675625"/>
            <a:chExt cx="371888" cy="92508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22E39B9-FFA2-B261-611D-F65429861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51" y="3675625"/>
              <a:ext cx="371888" cy="371888"/>
            </a:xfrm>
            <a:prstGeom prst="rect">
              <a:avLst/>
            </a:prstGeom>
          </p:spPr>
        </p:pic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F043D6D7-C0B9-DD8D-9803-8F5F88141D53}"/>
                </a:ext>
              </a:extLst>
            </p:cNvPr>
            <p:cNvGrpSpPr/>
            <p:nvPr/>
          </p:nvGrpSpPr>
          <p:grpSpPr>
            <a:xfrm>
              <a:off x="5364909" y="4183102"/>
              <a:ext cx="233786" cy="417607"/>
              <a:chOff x="5364909" y="4183102"/>
              <a:chExt cx="233786" cy="417607"/>
            </a:xfrm>
          </p:grpSpPr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331DA846-0A67-8637-1CFB-E90907DF58DD}"/>
                  </a:ext>
                </a:extLst>
              </p:cNvPr>
              <p:cNvSpPr/>
              <p:nvPr/>
            </p:nvSpPr>
            <p:spPr>
              <a:xfrm>
                <a:off x="5370095" y="4554990"/>
                <a:ext cx="228600" cy="45719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882306D5-5114-47B5-78F3-CD17DDCEC44F}"/>
                  </a:ext>
                </a:extLst>
              </p:cNvPr>
              <p:cNvSpPr/>
              <p:nvPr/>
            </p:nvSpPr>
            <p:spPr>
              <a:xfrm>
                <a:off x="5364909" y="4183102"/>
                <a:ext cx="228600" cy="45719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A45BE14-C653-EA67-15CB-00B2A6177B92}"/>
              </a:ext>
            </a:extLst>
          </p:cNvPr>
          <p:cNvGrpSpPr/>
          <p:nvPr/>
        </p:nvGrpSpPr>
        <p:grpSpPr>
          <a:xfrm>
            <a:off x="369682" y="1977546"/>
            <a:ext cx="594347" cy="594347"/>
            <a:chOff x="899356" y="3439589"/>
            <a:chExt cx="678869" cy="678869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A4636B93-18A4-0E7C-5FFB-E2AF8EB9F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9356" y="3439589"/>
              <a:ext cx="678869" cy="678869"/>
            </a:xfrm>
            <a:prstGeom prst="rect">
              <a:avLst/>
            </a:prstGeom>
          </p:spPr>
        </p:pic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EA2F83EE-EEA5-F366-AE8B-B7CB113CE1D6}"/>
                </a:ext>
              </a:extLst>
            </p:cNvPr>
            <p:cNvCxnSpPr>
              <a:cxnSpLocks/>
            </p:cNvCxnSpPr>
            <p:nvPr/>
          </p:nvCxnSpPr>
          <p:spPr>
            <a:xfrm>
              <a:off x="899356" y="3994633"/>
              <a:ext cx="678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1B2C4BBB-DAD1-5673-A93D-5911384BA6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81" y="5394632"/>
            <a:ext cx="594347" cy="594347"/>
          </a:xfrm>
          <a:prstGeom prst="rect">
            <a:avLst/>
          </a:prstGeom>
        </p:spPr>
      </p:pic>
      <p:grpSp>
        <p:nvGrpSpPr>
          <p:cNvPr id="1025" name="Grupo 1024">
            <a:extLst>
              <a:ext uri="{FF2B5EF4-FFF2-40B4-BE49-F238E27FC236}">
                <a16:creationId xmlns:a16="http://schemas.microsoft.com/office/drawing/2014/main" id="{B2219178-2304-D817-1978-87FEB8E89B78}"/>
              </a:ext>
            </a:extLst>
          </p:cNvPr>
          <p:cNvGrpSpPr/>
          <p:nvPr/>
        </p:nvGrpSpPr>
        <p:grpSpPr>
          <a:xfrm>
            <a:off x="1066290" y="3646025"/>
            <a:ext cx="855549" cy="1251877"/>
            <a:chOff x="1066290" y="3646025"/>
            <a:chExt cx="855549" cy="1251877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65DA3B60-3ECC-6AE7-C736-D4E8954A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50230" y="3646025"/>
              <a:ext cx="371609" cy="371609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5FBE7436-835E-209B-6572-5E8C197F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42503" y="4042877"/>
              <a:ext cx="371609" cy="371609"/>
            </a:xfrm>
            <a:prstGeom prst="rect">
              <a:avLst/>
            </a:prstGeom>
          </p:spPr>
        </p:pic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1550886E-224D-EAAA-5638-F8E37AE69EED}"/>
                </a:ext>
              </a:extLst>
            </p:cNvPr>
            <p:cNvGrpSpPr/>
            <p:nvPr/>
          </p:nvGrpSpPr>
          <p:grpSpPr>
            <a:xfrm>
              <a:off x="1066290" y="4414486"/>
              <a:ext cx="483416" cy="483416"/>
              <a:chOff x="899356" y="3439589"/>
              <a:chExt cx="678869" cy="678869"/>
            </a:xfrm>
          </p:grpSpPr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97B1E34E-9351-32DF-1858-6F7AC1607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356" y="3439589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D8E33453-9256-CA94-2E04-F3FF2835E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356" y="3994633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F6CE7384-BCEF-8E84-ECF2-4DC7892B4E55}"/>
                </a:ext>
              </a:extLst>
            </p:cNvPr>
            <p:cNvGrpSpPr/>
            <p:nvPr/>
          </p:nvGrpSpPr>
          <p:grpSpPr>
            <a:xfrm>
              <a:off x="1066290" y="3970104"/>
              <a:ext cx="483416" cy="483416"/>
              <a:chOff x="899356" y="3439589"/>
              <a:chExt cx="678869" cy="678869"/>
            </a:xfrm>
          </p:grpSpPr>
          <p:pic>
            <p:nvPicPr>
              <p:cNvPr id="63" name="Imagen 62">
                <a:extLst>
                  <a:ext uri="{FF2B5EF4-FFF2-40B4-BE49-F238E27FC236}">
                    <a16:creationId xmlns:a16="http://schemas.microsoft.com/office/drawing/2014/main" id="{0AC830F6-C2FB-09F2-70A9-B2D7CC866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356" y="3439589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1024" name="Conector recto 1023">
                <a:extLst>
                  <a:ext uri="{FF2B5EF4-FFF2-40B4-BE49-F238E27FC236}">
                    <a16:creationId xmlns:a16="http://schemas.microsoft.com/office/drawing/2014/main" id="{E9A3326A-6594-B68D-8FB6-ECA952F54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356" y="3994633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777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62846-90FD-DEB5-71A0-E041AE0D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755BABB1-549C-4D3D-1F83-F272ED9B23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4675D010-BA7A-B500-6E9F-14CEBDDEE29E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4527D1-B6E6-051F-F34B-3B2F15223821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5AACDCE-A07D-9335-440F-520D2F19CD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05FB3A5-F2AA-4742-B20F-E21F96E50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1189DA8-2756-166F-0E47-11D804A0274E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FD07B03-A266-A757-E499-2DA206F46AA2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A16050E-B732-A442-A7FA-86C5C13CA597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33FD969E-277C-5435-C4E9-4380F90BA712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II: la Oferta del Servicio de Gas: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Servicios ofrecidos y sus precios, Donde solicitar y como se formaliza</a:t>
            </a:r>
            <a:r>
              <a:rPr lang="es-ES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lang="es-MX" sz="2000" b="1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188651D-84A1-DDB4-AD02-52FA73BF7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D177F0-AAB5-C051-B0E2-99246B1C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531D4B70-D9FC-45DD-A7B9-54EE64E2A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Servicio de gas: </a:t>
            </a:r>
            <a:r>
              <a:rPr lang="es-MX" sz="2000">
                <a:solidFill>
                  <a:schemeClr val="tx1"/>
                </a:solidFill>
              </a:rPr>
              <a:t>suministro de gas bajo calidad y precio</a:t>
            </a: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endParaRPr lang="es-MX" sz="2000" b="1">
              <a:solidFill>
                <a:schemeClr val="tx1"/>
              </a:solidFill>
            </a:endParaRPr>
          </a:p>
          <a:p>
            <a:r>
              <a:rPr lang="es-MX" sz="2000" b="1">
                <a:solidFill>
                  <a:schemeClr val="tx1"/>
                </a:solidFill>
              </a:rPr>
              <a:t>Destacable: </a:t>
            </a:r>
            <a:r>
              <a:rPr lang="es-MX" sz="2000" b="1"/>
              <a:t>Sin discriminación de precios </a:t>
            </a:r>
            <a:r>
              <a:rPr lang="es-MX" sz="2000"/>
              <a:t>dentro de una mismo sector de distribución; las promociones y descuentos deben ser de carácter general para clientes con </a:t>
            </a:r>
            <a:r>
              <a:rPr lang="es-MX" sz="2000" b="1"/>
              <a:t>perfiles similares.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255AB2C-AC37-A388-4E13-2D54E8B9448D}"/>
              </a:ext>
            </a:extLst>
          </p:cNvPr>
          <p:cNvGrpSpPr/>
          <p:nvPr/>
        </p:nvGrpSpPr>
        <p:grpSpPr>
          <a:xfrm>
            <a:off x="6917601" y="2516252"/>
            <a:ext cx="4170421" cy="2682939"/>
            <a:chOff x="6917601" y="2516252"/>
            <a:chExt cx="4170421" cy="2682939"/>
          </a:xfrm>
        </p:grpSpPr>
        <p:sp>
          <p:nvSpPr>
            <p:cNvPr id="44" name="Marcador de texto 3">
              <a:extLst>
                <a:ext uri="{FF2B5EF4-FFF2-40B4-BE49-F238E27FC236}">
                  <a16:creationId xmlns:a16="http://schemas.microsoft.com/office/drawing/2014/main" id="{243FF9D0-5363-C06E-190E-B10EE8960A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0440" y="2553722"/>
              <a:ext cx="3697582" cy="247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Contrato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Reducción de Plazos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Clausulas de Exclusividad y permanencia mínima (2 o 5 años)</a:t>
              </a:r>
            </a:p>
            <a:p>
              <a:pPr marL="0" indent="0" algn="just">
                <a:buNone/>
              </a:pPr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Registros de clientes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endParaRPr lang="es-CL" sz="900"/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464B88AF-31FC-7EC7-3E4B-53D5D151133D}"/>
                </a:ext>
              </a:extLst>
            </p:cNvPr>
            <p:cNvGrpSpPr/>
            <p:nvPr/>
          </p:nvGrpSpPr>
          <p:grpSpPr>
            <a:xfrm>
              <a:off x="6917601" y="2516252"/>
              <a:ext cx="524081" cy="2682939"/>
              <a:chOff x="6917601" y="2516252"/>
              <a:chExt cx="524081" cy="2682939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8068158D-35D5-F0A6-FE0D-83CC386E4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8842" y="2516252"/>
                <a:ext cx="447676" cy="447676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8329346C-AC6B-5683-0B49-313073527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90062" y="4035502"/>
                <a:ext cx="360362" cy="360362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E15E47B-2CE9-9F95-4E17-BD4D66A62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0336" y="3134478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2BFA9EAA-70EC-232D-33A2-913DC3196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17601" y="4675110"/>
                <a:ext cx="524081" cy="524081"/>
              </a:xfrm>
              <a:prstGeom prst="rect">
                <a:avLst/>
              </a:prstGeom>
            </p:spPr>
          </p:pic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450A375-273C-AD72-F93F-C0270CDBE471}"/>
              </a:ext>
            </a:extLst>
          </p:cNvPr>
          <p:cNvGrpSpPr/>
          <p:nvPr/>
        </p:nvGrpSpPr>
        <p:grpSpPr>
          <a:xfrm>
            <a:off x="337809" y="2639666"/>
            <a:ext cx="5352494" cy="2547967"/>
            <a:chOff x="333237" y="2455090"/>
            <a:chExt cx="5352494" cy="2547967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58D8AF62-6A28-C174-3395-DDABE81647F9}"/>
                </a:ext>
              </a:extLst>
            </p:cNvPr>
            <p:cNvGrpSpPr/>
            <p:nvPr/>
          </p:nvGrpSpPr>
          <p:grpSpPr>
            <a:xfrm>
              <a:off x="333237" y="2455090"/>
              <a:ext cx="1654912" cy="2474860"/>
              <a:chOff x="333237" y="2455090"/>
              <a:chExt cx="1654912" cy="2474860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0C945502-5024-03A4-DC75-A9FF4F765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9695" y="4463225"/>
                <a:ext cx="466725" cy="466725"/>
              </a:xfrm>
              <a:prstGeom prst="rect">
                <a:avLst/>
              </a:prstGeom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66D9B4B5-491A-B0BE-7114-09CF37D8B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8973" y="2474140"/>
                <a:ext cx="371474" cy="37147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8DA658DD-CF4A-5DB2-DBEB-DEBA20F24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237" y="2455090"/>
                <a:ext cx="371474" cy="371474"/>
              </a:xfrm>
              <a:prstGeom prst="rect">
                <a:avLst/>
              </a:prstGeom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894AD408-42AF-CBDD-9C36-8ED25614D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4631" y="2499798"/>
                <a:ext cx="348732" cy="34873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B1C88126-4709-EF31-1A58-846992636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9991" y="3083341"/>
                <a:ext cx="434658" cy="434656"/>
              </a:xfrm>
              <a:prstGeom prst="rect">
                <a:avLst/>
              </a:prstGeom>
            </p:spPr>
          </p:pic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536AB8DC-3D69-7C5F-7F3D-A8F14375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5554" y="3049022"/>
                <a:ext cx="455008" cy="455008"/>
              </a:xfrm>
              <a:prstGeom prst="rect">
                <a:avLst/>
              </a:prstGeom>
            </p:spPr>
          </p:pic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CDED69FE-12AC-6190-ED01-A7C22F166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1424" y="3700333"/>
                <a:ext cx="466725" cy="466725"/>
              </a:xfrm>
              <a:prstGeom prst="rect">
                <a:avLst/>
              </a:prstGeom>
            </p:spPr>
          </p:pic>
        </p:grpSp>
        <p:sp>
          <p:nvSpPr>
            <p:cNvPr id="43" name="Marcador de texto 3">
              <a:extLst>
                <a:ext uri="{FF2B5EF4-FFF2-40B4-BE49-F238E27FC236}">
                  <a16:creationId xmlns:a16="http://schemas.microsoft.com/office/drawing/2014/main" id="{7CAF0C6C-38D8-6FAB-8198-8A2FC8482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88149" y="2528138"/>
              <a:ext cx="3697582" cy="247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Tipos de servicios de gas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Condominios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Zonas con Tarifas Garantizadas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Consentimiento Cliente</a:t>
              </a:r>
            </a:p>
            <a:p>
              <a:pPr algn="just"/>
              <a:endParaRPr lang="es-MX" sz="1600">
                <a:solidFill>
                  <a:schemeClr val="tx1"/>
                </a:solidFill>
              </a:endParaRPr>
            </a:p>
            <a:p>
              <a:endParaRPr lang="es-CL" sz="900"/>
            </a:p>
          </p:txBody>
        </p:sp>
      </p:grpSp>
      <p:pic>
        <p:nvPicPr>
          <p:cNvPr id="2050" name="Picture 2" descr="Balance Icon Vector Art, Icons, and Graphics for Free Download">
            <a:extLst>
              <a:ext uri="{FF2B5EF4-FFF2-40B4-BE49-F238E27FC236}">
                <a16:creationId xmlns:a16="http://schemas.microsoft.com/office/drawing/2014/main" id="{1AD8B23D-F1CF-4F85-C443-04570328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4" y="5694827"/>
            <a:ext cx="716751" cy="3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7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701BC-A0E1-0F81-DFBD-674CAD32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66F7DCCE-50B0-EF80-61CC-034588DBB2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Empalmes, Tanques de Almacenamiento y Medidores van en la propiedad del cliente.</a:t>
            </a: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r>
              <a:rPr lang="es-MX" sz="2000" b="1">
                <a:solidFill>
                  <a:schemeClr val="tx1"/>
                </a:solidFill>
              </a:rPr>
              <a:t>Destacable: </a:t>
            </a:r>
            <a:r>
              <a:rPr lang="es-MX" sz="2000"/>
              <a:t>Las empresas tienen la </a:t>
            </a:r>
            <a:r>
              <a:rPr lang="es-MX" sz="2000" b="1"/>
              <a:t>obligación de mantener instalaciones en buen estado</a:t>
            </a:r>
            <a:r>
              <a:rPr lang="es-MX" sz="2000"/>
              <a:t>. Los costos de mantenimiento y reparación por desgaste natural son de </a:t>
            </a:r>
            <a:r>
              <a:rPr lang="es-MX" sz="2000" b="1"/>
              <a:t>cargo exclusivo de la empresa</a:t>
            </a:r>
            <a:r>
              <a:rPr lang="es-MX" sz="2000"/>
              <a:t>, excepciones aplican. </a:t>
            </a: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16BD6494-B3D9-6D1B-196E-B6BE6ECE35AA}"/>
              </a:ext>
            </a:extLst>
          </p:cNvPr>
          <p:cNvSpPr txBox="1">
            <a:spLocks/>
          </p:cNvSpPr>
          <p:nvPr/>
        </p:nvSpPr>
        <p:spPr bwMode="auto">
          <a:xfrm>
            <a:off x="1669898" y="2846131"/>
            <a:ext cx="3985396" cy="25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Revisión de instalaciones previo al suministro</a:t>
            </a: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  <a:latin typeface="Verdana"/>
                <a:ea typeface="Verdana"/>
              </a:rPr>
              <a:t>Agrega normas para Tanques </a:t>
            </a: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  <a:latin typeface="Verdana"/>
                <a:ea typeface="Verdana"/>
              </a:rPr>
              <a:t>Ubicación de las instalaciones</a:t>
            </a:r>
            <a:r>
              <a:rPr lang="es-MX" sz="1600" b="1">
                <a:solidFill>
                  <a:schemeClr val="tx1"/>
                </a:solidFill>
                <a:latin typeface="Verdana"/>
                <a:ea typeface="Verdana"/>
              </a:rPr>
              <a:t> </a:t>
            </a:r>
            <a:r>
              <a:rPr lang="es-MX" sz="1400" b="1">
                <a:solidFill>
                  <a:schemeClr val="tx1"/>
                </a:solidFill>
                <a:latin typeface="Verdana"/>
                <a:ea typeface="Verdana"/>
              </a:rPr>
              <a:t>(tanques nuevo)</a:t>
            </a:r>
            <a:r>
              <a:rPr lang="es-MX" sz="1400">
                <a:solidFill>
                  <a:schemeClr val="tx1"/>
                </a:solidFill>
                <a:latin typeface="Verdana"/>
                <a:ea typeface="Verdana"/>
              </a:rPr>
              <a:t> </a:t>
            </a:r>
          </a:p>
          <a:p>
            <a:endParaRPr lang="es-CL" sz="9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BEDB597-117A-CE9F-B9E6-994E357C82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1368E654-66CA-B832-4CE3-BEF6749CB17B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F4DDE6-6371-9B33-55E8-DBB7CA1E0422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C7D3250-0663-BB07-B024-224D3B97B8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05DFE74-354E-BF7C-09C4-28A0104E06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20F1FBF-B219-3A21-91EB-D4571756FC8A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2A7A8BF-8B5F-141D-0180-1EF2C377E8BD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BE239F9-2B7C-0CDF-42A6-CA5AB2D5185B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D02F0420-C7CD-5D88-0615-A084E7CE4647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III: Instalaciones para el Servicio de Gas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Ubicación y obligación de mantenimiento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111A05E-D383-41C4-9987-99D58BBF3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9DFA2F2-7CD6-9927-FCD1-BECB3494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5261E4-F1AB-16DA-FB3E-712D3EFD8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742" y="3504367"/>
            <a:ext cx="524081" cy="5240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F7E866-7B16-1437-96DF-71FB1E8E9A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1742" y="2715031"/>
            <a:ext cx="524081" cy="52408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10A75799-DE07-7A96-45CB-F0AA6F9533E6}"/>
              </a:ext>
            </a:extLst>
          </p:cNvPr>
          <p:cNvGrpSpPr/>
          <p:nvPr/>
        </p:nvGrpSpPr>
        <p:grpSpPr>
          <a:xfrm>
            <a:off x="923716" y="2772446"/>
            <a:ext cx="617038" cy="470610"/>
            <a:chOff x="8787364" y="3517692"/>
            <a:chExt cx="814387" cy="621127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10B7AEF-C99E-7A01-51C4-F69FA6E49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87364" y="3614944"/>
              <a:ext cx="523875" cy="523875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C6F94E0-3E10-15C3-5502-9B837D045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726" y="3517692"/>
              <a:ext cx="581025" cy="581025"/>
            </a:xfrm>
            <a:prstGeom prst="rect">
              <a:avLst/>
            </a:prstGeom>
          </p:spPr>
        </p:pic>
      </p:grp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5A6BD29F-4A86-3A02-888C-BA322302878F}"/>
              </a:ext>
            </a:extLst>
          </p:cNvPr>
          <p:cNvSpPr txBox="1">
            <a:spLocks/>
          </p:cNvSpPr>
          <p:nvPr/>
        </p:nvSpPr>
        <p:spPr bwMode="auto">
          <a:xfrm>
            <a:off x="6920336" y="2846131"/>
            <a:ext cx="4437299" cy="25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Coordinación con el consumidor/cliente</a:t>
            </a: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Registro de empalmes, medidores y tanques </a:t>
            </a:r>
            <a:r>
              <a:rPr lang="es-MX" sz="1400" b="1">
                <a:solidFill>
                  <a:schemeClr val="tx1"/>
                </a:solidFill>
              </a:rPr>
              <a:t>(nuevo). </a:t>
            </a:r>
            <a:r>
              <a:rPr lang="es-MX" sz="1400">
                <a:solidFill>
                  <a:schemeClr val="tx1"/>
                </a:solidFill>
              </a:rPr>
              <a:t>Intervenciones y lecturas</a:t>
            </a: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Verificación y Comprobación de medidores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9EC606D-2C53-495C-2FEE-9917A15304CC}"/>
              </a:ext>
            </a:extLst>
          </p:cNvPr>
          <p:cNvGrpSpPr/>
          <p:nvPr/>
        </p:nvGrpSpPr>
        <p:grpSpPr>
          <a:xfrm>
            <a:off x="926457" y="3504367"/>
            <a:ext cx="678869" cy="678869"/>
            <a:chOff x="899356" y="3439589"/>
            <a:chExt cx="678869" cy="67886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D78E09A-813F-6492-735A-ADC08A981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9356" y="3439589"/>
              <a:ext cx="678869" cy="678869"/>
            </a:xfrm>
            <a:prstGeom prst="rect">
              <a:avLst/>
            </a:prstGeom>
          </p:spPr>
        </p:pic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858E742B-044D-CE5A-AF7B-57364643823B}"/>
                </a:ext>
              </a:extLst>
            </p:cNvPr>
            <p:cNvCxnSpPr>
              <a:cxnSpLocks/>
            </p:cNvCxnSpPr>
            <p:nvPr/>
          </p:nvCxnSpPr>
          <p:spPr>
            <a:xfrm>
              <a:off x="899356" y="3994633"/>
              <a:ext cx="678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BB9DD1ED-434F-8B00-C1E3-6A20C81FD7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296" y="4444547"/>
            <a:ext cx="484450" cy="48445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C7E850B-E966-F2CC-4405-5821A7B1FB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742" y="4367312"/>
            <a:ext cx="524081" cy="52408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66C0663-4B30-C931-CE88-A6D4EFAC85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763" y="5614002"/>
            <a:ext cx="622671" cy="6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5BA1E-4B2B-0404-10D9-6FD3EAB5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B48D565E-D065-09E8-C718-1E7E3C319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641418"/>
            <a:ext cx="11197740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Suministro de gas de Red: </a:t>
            </a:r>
            <a:r>
              <a:rPr lang="es-MX" sz="2000">
                <a:solidFill>
                  <a:schemeClr val="tx1"/>
                </a:solidFill>
              </a:rPr>
              <a:t>Entrega de gas a la salida del medidor (m</a:t>
            </a:r>
            <a:r>
              <a:rPr lang="es-MX" sz="2000" baseline="30000">
                <a:solidFill>
                  <a:schemeClr val="tx1"/>
                </a:solidFill>
              </a:rPr>
              <a:t>3</a:t>
            </a:r>
            <a:r>
              <a:rPr lang="es-MX" sz="2000">
                <a:solidFill>
                  <a:schemeClr val="tx1"/>
                </a:solidFill>
              </a:rPr>
              <a:t>)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Suministro de gas GLG: </a:t>
            </a:r>
            <a:r>
              <a:rPr lang="es-MX" sz="2000">
                <a:solidFill>
                  <a:schemeClr val="tx1"/>
                </a:solidFill>
              </a:rPr>
              <a:t>Entrega de gas a la entrada del tanque (litro)</a:t>
            </a: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 Prepago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Modalidad (i): volumen prepagado y con suspensión de (este) servicio al agotarse.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Modalidad (</a:t>
            </a:r>
            <a:r>
              <a:rPr lang="es-MX" sz="1600" err="1">
                <a:solidFill>
                  <a:schemeClr val="tx1"/>
                </a:solidFill>
              </a:rPr>
              <a:t>ii</a:t>
            </a:r>
            <a:r>
              <a:rPr lang="es-MX" sz="1600">
                <a:solidFill>
                  <a:schemeClr val="tx1"/>
                </a:solidFill>
              </a:rPr>
              <a:t>): volumen complementario a otro servicio base.</a:t>
            </a:r>
            <a:endParaRPr lang="es-MX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 Medidor Remoto</a:t>
            </a:r>
            <a:r>
              <a:rPr lang="es-MX" sz="2000">
                <a:solidFill>
                  <a:schemeClr val="tx1"/>
                </a:solidFill>
              </a:rPr>
              <a:t> 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Acciones remotas, lectura, Prepago, corrección de volumen, corte de flujo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Equipos de Telemetría en tanques GLG 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2631AE7-599A-768B-14D5-2FEA5DD771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F35268CD-A48E-7EAF-6351-C150F39E5DAC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32B317-54A0-09FB-1D94-57197AA0AD4C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4291383-188D-DC21-6554-0F342A7AC0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9385EFE-B16C-54AF-9B8A-F063D41CCE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BD2D90E-F90A-1B50-298B-CD2FB34E61EA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AA63116-C024-2AA5-E59E-58470D3D8A88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AD52C7E-51A4-3A3C-7383-66A5FC3454B8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B5733042-677A-9A14-7143-0087F31D7236}"/>
              </a:ext>
            </a:extLst>
          </p:cNvPr>
          <p:cNvSpPr txBox="1"/>
          <p:nvPr/>
        </p:nvSpPr>
        <p:spPr>
          <a:xfrm>
            <a:off x="628657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IV: Lectura, Facturación y Pago: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Qué, Cuando y Cómo se paga el Suministro de Gas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2FF27E9-5243-9881-B05F-42F778194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FD16C2-DF78-2D8D-DA6E-74FBCB79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B98D3502-4269-4E85-17D6-8B8365C92292}"/>
              </a:ext>
            </a:extLst>
          </p:cNvPr>
          <p:cNvGrpSpPr/>
          <p:nvPr/>
        </p:nvGrpSpPr>
        <p:grpSpPr>
          <a:xfrm>
            <a:off x="35728" y="1610873"/>
            <a:ext cx="706822" cy="516458"/>
            <a:chOff x="231506" y="192826"/>
            <a:chExt cx="929096" cy="67886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E462426-BCFC-99E3-D766-53361B648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1506" y="192826"/>
              <a:ext cx="678869" cy="678869"/>
            </a:xfrm>
            <a:prstGeom prst="rect">
              <a:avLst/>
            </a:prstGeom>
          </p:spPr>
        </p:pic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AA84FA4-2651-D27B-60CA-04A66A23112A}"/>
                </a:ext>
              </a:extLst>
            </p:cNvPr>
            <p:cNvCxnSpPr/>
            <p:nvPr/>
          </p:nvCxnSpPr>
          <p:spPr>
            <a:xfrm>
              <a:off x="827227" y="267936"/>
              <a:ext cx="333375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040FA8DF-0483-DD08-F104-28DB07ED3CD3}"/>
              </a:ext>
            </a:extLst>
          </p:cNvPr>
          <p:cNvGrpSpPr/>
          <p:nvPr/>
        </p:nvGrpSpPr>
        <p:grpSpPr>
          <a:xfrm>
            <a:off x="136927" y="2259687"/>
            <a:ext cx="491730" cy="579418"/>
            <a:chOff x="142427" y="2216900"/>
            <a:chExt cx="684800" cy="806919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EA5DF55-AF2B-FD8E-FFE9-94B795B1E7CB}"/>
                </a:ext>
              </a:extLst>
            </p:cNvPr>
            <p:cNvGrpSpPr/>
            <p:nvPr/>
          </p:nvGrpSpPr>
          <p:grpSpPr>
            <a:xfrm>
              <a:off x="142427" y="2216900"/>
              <a:ext cx="684800" cy="806919"/>
              <a:chOff x="142427" y="2216900"/>
              <a:chExt cx="684800" cy="806919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BBB2F3BD-7EC9-572C-847D-C379D7E09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358" y="2344950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FCD914F0-2F50-A024-DECB-4A45F36C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10" y="2217552"/>
                <a:ext cx="3594" cy="25302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FCD4930C-569D-0D71-5E86-5883EBAEF9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427" y="2216900"/>
                <a:ext cx="237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D24EC8D2-7540-9D88-D2E6-8E20A19651DC}"/>
                </a:ext>
              </a:extLst>
            </p:cNvPr>
            <p:cNvCxnSpPr>
              <a:cxnSpLocks/>
            </p:cNvCxnSpPr>
            <p:nvPr/>
          </p:nvCxnSpPr>
          <p:spPr>
            <a:xfrm>
              <a:off x="148358" y="2898097"/>
              <a:ext cx="678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D20D762-2D55-17CC-1A54-3E2A4E4B037D}"/>
              </a:ext>
            </a:extLst>
          </p:cNvPr>
          <p:cNvGrpSpPr/>
          <p:nvPr/>
        </p:nvGrpSpPr>
        <p:grpSpPr>
          <a:xfrm>
            <a:off x="307253" y="5574833"/>
            <a:ext cx="531670" cy="770470"/>
            <a:chOff x="6925640" y="2653512"/>
            <a:chExt cx="533474" cy="773084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47EF1B64-E1C0-3A89-BFF8-9B18C581A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48020" y="2653512"/>
              <a:ext cx="287415" cy="284221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8215FC63-3989-EEFF-34D6-8F56BF4D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25640" y="2740700"/>
              <a:ext cx="533474" cy="685896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E4B72DD-BE1F-0D37-E53B-2821114593DA}"/>
              </a:ext>
            </a:extLst>
          </p:cNvPr>
          <p:cNvGrpSpPr/>
          <p:nvPr/>
        </p:nvGrpSpPr>
        <p:grpSpPr>
          <a:xfrm>
            <a:off x="187694" y="4773221"/>
            <a:ext cx="674421" cy="584487"/>
            <a:chOff x="7820234" y="401135"/>
            <a:chExt cx="788845" cy="683653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F4093E11-8F70-F74E-A22A-99DBC765D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0210" y="401135"/>
              <a:ext cx="678869" cy="678869"/>
            </a:xfrm>
            <a:prstGeom prst="rect">
              <a:avLst/>
            </a:prstGeom>
          </p:spPr>
        </p:pic>
        <p:sp>
          <p:nvSpPr>
            <p:cNvPr id="61" name="Diagrama de flujo: proceso 60">
              <a:extLst>
                <a:ext uri="{FF2B5EF4-FFF2-40B4-BE49-F238E27FC236}">
                  <a16:creationId xmlns:a16="http://schemas.microsoft.com/office/drawing/2014/main" id="{C0F8DD43-BA4B-74FA-B5DA-DE1C08280DE1}"/>
                </a:ext>
              </a:extLst>
            </p:cNvPr>
            <p:cNvSpPr/>
            <p:nvPr/>
          </p:nvSpPr>
          <p:spPr>
            <a:xfrm>
              <a:off x="7994650" y="690891"/>
              <a:ext cx="76200" cy="29058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1887B724-D034-9D34-0118-260BD902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20234" y="639552"/>
              <a:ext cx="386931" cy="445236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30EBDBD8-E42C-5D85-A6AC-D4D4FA5207B4}"/>
              </a:ext>
            </a:extLst>
          </p:cNvPr>
          <p:cNvGrpSpPr/>
          <p:nvPr/>
        </p:nvGrpSpPr>
        <p:grpSpPr>
          <a:xfrm>
            <a:off x="6920336" y="3147597"/>
            <a:ext cx="6138005" cy="1329272"/>
            <a:chOff x="6715431" y="3312957"/>
            <a:chExt cx="6138005" cy="1329272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ED5BE9F-363D-6864-ACDE-F5776F4F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15431" y="3312957"/>
              <a:ext cx="615779" cy="615779"/>
            </a:xfrm>
            <a:prstGeom prst="rect">
              <a:avLst/>
            </a:prstGeom>
          </p:spPr>
        </p:pic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77F32C04-DD2B-FC0A-FF9F-557B132A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61280" y="3993360"/>
              <a:ext cx="524081" cy="524081"/>
            </a:xfrm>
            <a:prstGeom prst="rect">
              <a:avLst/>
            </a:prstGeom>
          </p:spPr>
        </p:pic>
        <p:sp>
          <p:nvSpPr>
            <p:cNvPr id="65" name="Marcador de texto 3">
              <a:extLst>
                <a:ext uri="{FF2B5EF4-FFF2-40B4-BE49-F238E27FC236}">
                  <a16:creationId xmlns:a16="http://schemas.microsoft.com/office/drawing/2014/main" id="{14FAC378-D49E-1340-2990-32CACD5E46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63349" y="3502983"/>
              <a:ext cx="5990087" cy="113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Cambios en el contenido de la boleta</a:t>
              </a:r>
            </a:p>
            <a:p>
              <a:pPr marL="457200" lvl="1" indent="0" algn="just">
                <a:buNone/>
              </a:pPr>
              <a:endParaRPr lang="es-MX" sz="1600">
                <a:solidFill>
                  <a:schemeClr val="tx1"/>
                </a:solidFill>
              </a:endParaRPr>
            </a:p>
            <a:p>
              <a:pPr marL="457200" lvl="1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Registro de todas las lecturas medidor</a:t>
              </a:r>
              <a:endParaRPr lang="es-MX" sz="1600">
                <a:solidFill>
                  <a:srgbClr val="FF0000"/>
                </a:solidFill>
              </a:endParaRPr>
            </a:p>
            <a:p>
              <a:endParaRPr lang="es-CL" sz="900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FC0F6229-6A1C-FC8A-D4D3-6B7B357092C9}"/>
              </a:ext>
            </a:extLst>
          </p:cNvPr>
          <p:cNvGrpSpPr/>
          <p:nvPr/>
        </p:nvGrpSpPr>
        <p:grpSpPr>
          <a:xfrm>
            <a:off x="496864" y="3336343"/>
            <a:ext cx="5915011" cy="1232863"/>
            <a:chOff x="496864" y="3336343"/>
            <a:chExt cx="5915011" cy="1232863"/>
          </a:xfrm>
        </p:grpSpPr>
        <p:sp>
          <p:nvSpPr>
            <p:cNvPr id="64" name="Marcador de texto 3">
              <a:extLst>
                <a:ext uri="{FF2B5EF4-FFF2-40B4-BE49-F238E27FC236}">
                  <a16:creationId xmlns:a16="http://schemas.microsoft.com/office/drawing/2014/main" id="{B08CCD8C-B4BF-762A-9D54-79954E1D6D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2059" y="3417515"/>
              <a:ext cx="5789816" cy="115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0C458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Método explicito de corrección de volumen </a:t>
              </a:r>
            </a:p>
            <a:p>
              <a:pPr lvl="1" algn="just"/>
              <a:endParaRPr lang="es-MX" sz="1600">
                <a:solidFill>
                  <a:schemeClr val="tx1"/>
                </a:solidFill>
              </a:endParaRPr>
            </a:p>
            <a:p>
              <a:pPr marL="457200" lvl="1" indent="0" algn="just">
                <a:buNone/>
              </a:pPr>
              <a:r>
                <a:rPr lang="es-MX" sz="1600">
                  <a:solidFill>
                    <a:schemeClr val="tx1"/>
                  </a:solidFill>
                </a:rPr>
                <a:t>Nuevas normas para Consumos estimados. </a:t>
              </a:r>
            </a:p>
            <a:p>
              <a:endParaRPr lang="es-CL" sz="90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493DE7B-0938-A330-BC5A-B575FCAF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2188" y="3336343"/>
              <a:ext cx="402868" cy="402868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E716BE43-41F1-C0F6-1D5B-179A0866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6864" y="3844732"/>
              <a:ext cx="507349" cy="507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145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6F671-141B-6723-5D48-24BBE3ED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A9BE093-BE3B-18FD-9940-F409FE676B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5EC0E524-A9B7-78FB-7A7D-F09D8BF00B8B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581435-AA6F-1EB2-63A6-511FE86C1350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17E72BE-EED3-6146-DAE0-F32E82F4D8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297511C-5E69-232B-5CAC-5A76C6B77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C91C556-E280-F06C-77D0-E11D65833DBB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554A20D-CEA9-4F24-086B-298C66DA3C62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E4E619C-DCC6-2FB4-DA3A-00D31D4E2233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F1F46B6C-56A6-F177-0B2E-DB34B979FAFF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V: Especificaciones, Seguridad y Continuidad de suministro.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 Qué, Cuando y Cómo llega el Suministro de Gas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B630874-2FDF-6321-590C-0F0748666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B2FF76-ECA2-5C34-02AD-54A335D9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CE0DAB33-943A-DEB4-D7A3-FEAA8A69EC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El suministro de gas (red y GLG) debe cumplir con las especificaciones técnicas y calidad.</a:t>
            </a: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nuevo, Especificaciones </a:t>
            </a: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nuevo, Calidad de servicio </a:t>
            </a: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nuevo, Interrupciones permitidas</a:t>
            </a:r>
          </a:p>
          <a:p>
            <a:pPr lvl="1" algn="just"/>
            <a:endParaRPr lang="es-MX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s-CL" sz="9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322372-2F97-2847-2094-B223DD8AA775}"/>
              </a:ext>
            </a:extLst>
          </p:cNvPr>
          <p:cNvSpPr txBox="1"/>
          <p:nvPr/>
        </p:nvSpPr>
        <p:spPr>
          <a:xfrm>
            <a:off x="1018653" y="2784551"/>
            <a:ext cx="461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Se extienden disposiciones a red no concesionada y GLG (según corresponda)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045D68-C787-F88D-9834-56B9C3DEB997}"/>
              </a:ext>
            </a:extLst>
          </p:cNvPr>
          <p:cNvSpPr txBox="1"/>
          <p:nvPr/>
        </p:nvSpPr>
        <p:spPr>
          <a:xfrm>
            <a:off x="7223092" y="2787802"/>
            <a:ext cx="436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Cambios en el suministro de gas de red, Adaptación o sustitución de artefactos, o dar Compensación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CFD5AC0-53BB-4A08-7B37-4398C1625709}"/>
              </a:ext>
            </a:extLst>
          </p:cNvPr>
          <p:cNvGrpSpPr/>
          <p:nvPr/>
        </p:nvGrpSpPr>
        <p:grpSpPr>
          <a:xfrm>
            <a:off x="453909" y="2856619"/>
            <a:ext cx="678869" cy="678869"/>
            <a:chOff x="899356" y="3439589"/>
            <a:chExt cx="678869" cy="678869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F7B0FCAD-E5A0-5B0B-790F-A7A7C514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9356" y="3439589"/>
              <a:ext cx="678869" cy="678869"/>
            </a:xfrm>
            <a:prstGeom prst="rect">
              <a:avLst/>
            </a:prstGeom>
          </p:spPr>
        </p:pic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F4FD2C48-D632-9CB1-7132-CF478A8EEC1C}"/>
                </a:ext>
              </a:extLst>
            </p:cNvPr>
            <p:cNvCxnSpPr>
              <a:cxnSpLocks/>
            </p:cNvCxnSpPr>
            <p:nvPr/>
          </p:nvCxnSpPr>
          <p:spPr>
            <a:xfrm>
              <a:off x="899356" y="3994633"/>
              <a:ext cx="678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6D895DA-BF39-DB0C-2A26-FC1A38766297}"/>
              </a:ext>
            </a:extLst>
          </p:cNvPr>
          <p:cNvSpPr txBox="1"/>
          <p:nvPr/>
        </p:nvSpPr>
        <p:spPr>
          <a:xfrm>
            <a:off x="1280342" y="3914811"/>
            <a:ext cx="508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Gas de red </a:t>
            </a:r>
          </a:p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suministro continuo sin interrupciones</a:t>
            </a:r>
          </a:p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Compensaciones (15 x </a:t>
            </a:r>
            <a:r>
              <a:rPr lang="es-MX" sz="160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vol</a:t>
            </a: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8A90A4-966A-7091-3775-7388F9BF80D4}"/>
              </a:ext>
            </a:extLst>
          </p:cNvPr>
          <p:cNvSpPr txBox="1"/>
          <p:nvPr/>
        </p:nvSpPr>
        <p:spPr>
          <a:xfrm>
            <a:off x="7520910" y="3912525"/>
            <a:ext cx="4036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L" sz="1600">
                <a:latin typeface="Verdana" panose="020B0604030504040204" pitchFamily="34" charset="0"/>
                <a:ea typeface="Verdana" panose="020B0604030504040204" pitchFamily="34" charset="0"/>
              </a:rPr>
              <a:t>GLG</a:t>
            </a:r>
          </a:p>
          <a:p>
            <a:pPr lvl="1" algn="just"/>
            <a:r>
              <a:rPr lang="es-CL" sz="1600">
                <a:latin typeface="Verdana" panose="020B0604030504040204" pitchFamily="34" charset="0"/>
                <a:ea typeface="Verdana" panose="020B0604030504040204" pitchFamily="34" charset="0"/>
              </a:rPr>
              <a:t>Atención comercial</a:t>
            </a: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</a:t>
            </a:r>
            <a:endParaRPr lang="es-CL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plazo de suministro al tanque</a:t>
            </a:r>
          </a:p>
          <a:p>
            <a:endParaRPr lang="es-CL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9BA5EA05-E227-D761-1B23-DA877CE1FD58}"/>
              </a:ext>
            </a:extLst>
          </p:cNvPr>
          <p:cNvGrpSpPr/>
          <p:nvPr/>
        </p:nvGrpSpPr>
        <p:grpSpPr>
          <a:xfrm>
            <a:off x="6553200" y="4029773"/>
            <a:ext cx="1223350" cy="678869"/>
            <a:chOff x="6553200" y="4029773"/>
            <a:chExt cx="1223350" cy="678869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45C5BE9-7682-37EE-A231-9337AC79A5AC}"/>
                </a:ext>
              </a:extLst>
            </p:cNvPr>
            <p:cNvGrpSpPr/>
            <p:nvPr/>
          </p:nvGrpSpPr>
          <p:grpSpPr>
            <a:xfrm>
              <a:off x="7097681" y="4029773"/>
              <a:ext cx="678869" cy="678869"/>
              <a:chOff x="899356" y="3439589"/>
              <a:chExt cx="678869" cy="678869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37662BEC-D9AD-A43D-2300-2DC457315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9356" y="3439589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D38E194C-177B-2346-5BA3-A30F7F50BF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356" y="3994633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8AD0D49-B3B0-994E-3648-4F9BCF63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3200" y="4096621"/>
              <a:ext cx="495300" cy="495300"/>
            </a:xfrm>
            <a:prstGeom prst="rect">
              <a:avLst/>
            </a:prstGeom>
          </p:spPr>
        </p:pic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4D67452-E0C0-1E39-1DC6-794BC33A1732}"/>
              </a:ext>
            </a:extLst>
          </p:cNvPr>
          <p:cNvSpPr txBox="1"/>
          <p:nvPr/>
        </p:nvSpPr>
        <p:spPr>
          <a:xfrm>
            <a:off x="8673494" y="5138755"/>
            <a:ext cx="29141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Comunicaciones para reponer suministro.</a:t>
            </a:r>
          </a:p>
          <a:p>
            <a:pPr lvl="1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Registro de interrupciones</a:t>
            </a:r>
          </a:p>
          <a:p>
            <a:endParaRPr lang="es-CL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E91EB96-7AC9-D2B8-2632-1A2F43EEDA3B}"/>
              </a:ext>
            </a:extLst>
          </p:cNvPr>
          <p:cNvSpPr txBox="1"/>
          <p:nvPr/>
        </p:nvSpPr>
        <p:spPr>
          <a:xfrm>
            <a:off x="1132778" y="5145193"/>
            <a:ext cx="57875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Programados: </a:t>
            </a: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Mantenimiento, modificación o expansión, avisos</a:t>
            </a: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No Programados: </a:t>
            </a:r>
          </a:p>
          <a:p>
            <a:pPr lvl="1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Emergencias. </a:t>
            </a:r>
            <a:r>
              <a:rPr lang="en-US" sz="1600" err="1">
                <a:latin typeface="Verdana" panose="020B0604030504040204" pitchFamily="34" charset="0"/>
                <a:ea typeface="Verdana" panose="020B0604030504040204" pitchFamily="34" charset="0"/>
              </a:rPr>
              <a:t>tiempos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600" err="1">
                <a:latin typeface="Verdana" panose="020B0604030504040204" pitchFamily="34" charset="0"/>
                <a:ea typeface="Verdana" panose="020B0604030504040204" pitchFamily="34" charset="0"/>
              </a:rPr>
              <a:t>respuesta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y Asistencia </a:t>
            </a:r>
          </a:p>
          <a:p>
            <a:endParaRPr lang="es-CL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548185AC-07E7-DF8A-38A2-88A303B74CD5}"/>
              </a:ext>
            </a:extLst>
          </p:cNvPr>
          <p:cNvGrpSpPr/>
          <p:nvPr/>
        </p:nvGrpSpPr>
        <p:grpSpPr>
          <a:xfrm>
            <a:off x="365055" y="5145193"/>
            <a:ext cx="1154272" cy="600258"/>
            <a:chOff x="365055" y="5145193"/>
            <a:chExt cx="1154272" cy="600258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259432E-C7ED-E1DE-CDE0-D21DFB017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055" y="5145193"/>
              <a:ext cx="572653" cy="572653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6497686E-73D7-14C3-031E-DB9ADAF6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7708" y="5163832"/>
              <a:ext cx="581619" cy="581619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6F586CC7-15B7-2702-6BF1-A748D7D2D011}"/>
              </a:ext>
            </a:extLst>
          </p:cNvPr>
          <p:cNvGrpSpPr/>
          <p:nvPr/>
        </p:nvGrpSpPr>
        <p:grpSpPr>
          <a:xfrm>
            <a:off x="365243" y="5825554"/>
            <a:ext cx="1139696" cy="634770"/>
            <a:chOff x="365243" y="5825554"/>
            <a:chExt cx="1139696" cy="634770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BD1B824E-7F6E-F081-9BE7-1685AF49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243" y="5887671"/>
              <a:ext cx="572653" cy="572653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01FCD1DB-21A8-0D97-3D5D-0C6A8702E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2286" y="5825554"/>
              <a:ext cx="572653" cy="572653"/>
            </a:xfrm>
            <a:prstGeom prst="rect">
              <a:avLst/>
            </a:prstGeom>
          </p:spPr>
        </p:pic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4944ED1B-5624-C8BD-A925-D89242793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8167" y="5870286"/>
            <a:ext cx="524081" cy="524081"/>
          </a:xfrm>
          <a:prstGeom prst="rect">
            <a:avLst/>
          </a:prstGeom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3014F3EA-F823-B513-2F68-C9BB0CFBC4F3}"/>
              </a:ext>
            </a:extLst>
          </p:cNvPr>
          <p:cNvGrpSpPr/>
          <p:nvPr/>
        </p:nvGrpSpPr>
        <p:grpSpPr>
          <a:xfrm>
            <a:off x="8108796" y="5145139"/>
            <a:ext cx="948243" cy="584034"/>
            <a:chOff x="8108796" y="5145139"/>
            <a:chExt cx="948243" cy="584034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FA7DADEF-DEB8-0E82-3C07-EA6ABB5C7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08796" y="5228071"/>
              <a:ext cx="477290" cy="477290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6AF709F-2DF7-EE77-0B63-4125E3A0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73005" y="5145139"/>
              <a:ext cx="584034" cy="584034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D66E85B-505A-4703-A191-2D96475F1E95}"/>
              </a:ext>
            </a:extLst>
          </p:cNvPr>
          <p:cNvGrpSpPr/>
          <p:nvPr/>
        </p:nvGrpSpPr>
        <p:grpSpPr>
          <a:xfrm>
            <a:off x="272434" y="3953512"/>
            <a:ext cx="1425088" cy="735529"/>
            <a:chOff x="272434" y="3953512"/>
            <a:chExt cx="1425088" cy="735529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46B83ED6-704D-FF5B-6B30-7C9A2D4E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2434" y="3953512"/>
              <a:ext cx="735529" cy="735529"/>
            </a:xfrm>
            <a:prstGeom prst="rect">
              <a:avLst/>
            </a:prstGeom>
          </p:spPr>
        </p:pic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C3FE3114-AC06-E6CC-F753-8092F2EEE637}"/>
                </a:ext>
              </a:extLst>
            </p:cNvPr>
            <p:cNvGrpSpPr/>
            <p:nvPr/>
          </p:nvGrpSpPr>
          <p:grpSpPr>
            <a:xfrm>
              <a:off x="1018653" y="3971911"/>
              <a:ext cx="678869" cy="596352"/>
              <a:chOff x="1018653" y="3971911"/>
              <a:chExt cx="678869" cy="596352"/>
            </a:xfrm>
          </p:grpSpPr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7A6952D1-338B-0CFA-0CF2-98CABDC46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7144" y="3971911"/>
                <a:ext cx="596352" cy="596352"/>
              </a:xfrm>
              <a:prstGeom prst="rect">
                <a:avLst/>
              </a:prstGeom>
            </p:spPr>
          </p:pic>
          <p:cxnSp>
            <p:nvCxnSpPr>
              <p:cNvPr id="53" name="Conector recto 52">
                <a:extLst>
                  <a:ext uri="{FF2B5EF4-FFF2-40B4-BE49-F238E27FC236}">
                    <a16:creationId xmlns:a16="http://schemas.microsoft.com/office/drawing/2014/main" id="{AF31035E-0F96-BD83-92A0-60D7AFB1E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653" y="4568263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C2C89C56-C7D5-1E0E-0046-AF8BF3D325D8}"/>
              </a:ext>
            </a:extLst>
          </p:cNvPr>
          <p:cNvGrpSpPr/>
          <p:nvPr/>
        </p:nvGrpSpPr>
        <p:grpSpPr>
          <a:xfrm>
            <a:off x="6800850" y="2713088"/>
            <a:ext cx="662933" cy="861434"/>
            <a:chOff x="6800850" y="2713088"/>
            <a:chExt cx="662933" cy="86143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C79768C-4409-8B62-D247-6C2DD92A1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00850" y="2911589"/>
              <a:ext cx="662933" cy="662933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52D16D9-F34D-C589-FF8B-C1BC0D749B8F}"/>
                </a:ext>
              </a:extLst>
            </p:cNvPr>
            <p:cNvGrpSpPr/>
            <p:nvPr/>
          </p:nvGrpSpPr>
          <p:grpSpPr>
            <a:xfrm>
              <a:off x="6827515" y="2713088"/>
              <a:ext cx="609601" cy="209926"/>
              <a:chOff x="6872711" y="2744743"/>
              <a:chExt cx="531611" cy="183069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D83D8767-2EB1-BDD5-10B8-BBF2D8B2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2711" y="2744743"/>
                <a:ext cx="183069" cy="183069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C1841AC6-6041-04C1-BC7E-5E98480CF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21253" y="2744743"/>
                <a:ext cx="183069" cy="183069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7D667E4-251F-AB4D-7A28-D4FD3DBD1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6063" y="2744743"/>
                <a:ext cx="183069" cy="183069"/>
              </a:xfrm>
              <a:prstGeom prst="rect">
                <a:avLst/>
              </a:prstGeom>
            </p:spPr>
          </p:pic>
        </p:grp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EFF852AD-9F51-3061-2334-701542342B20}"/>
                </a:ext>
              </a:extLst>
            </p:cNvPr>
            <p:cNvCxnSpPr>
              <a:cxnSpLocks/>
            </p:cNvCxnSpPr>
            <p:nvPr/>
          </p:nvCxnSpPr>
          <p:spPr>
            <a:xfrm>
              <a:off x="6860382" y="2937300"/>
              <a:ext cx="538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142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/>
      <p:bldP spid="6" grpId="0" uiExpand="1"/>
      <p:bldP spid="27" grpId="0" uiExpand="1"/>
      <p:bldP spid="28" grpId="0" uiExpand="1"/>
      <p:bldP spid="38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66D86D-6971-57DB-D897-35F81CDD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7FF1B2-FB0D-3E88-B679-FF7E089B08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24B0187E-D611-3B81-77C6-F89D21268993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A8A3C1-A774-5A6A-101C-3907D9C373C5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D6A131F-DC64-23FC-AC53-F21971A1C2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E2F16DA-2F38-BC45-A2CB-C244556FAA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6667851-CFDD-0265-30D3-B5B9548E6D81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2C46B91-8C38-0480-114A-9C86D53DCA9A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F5DD73E-F6E9-AB54-336D-7F34168B419A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D12017A9-9238-4801-F82B-931873DCEC59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VI: Suspensión del suministro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 Casos permitidos y su procedimientos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A209A6F-3BC3-4FDD-066B-7B3C20F49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F7194C-813E-A087-4487-4F926603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F099118B-4B01-C39C-7185-42136CE0C9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Interrupciones = eventos en la empresa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r>
              <a:rPr lang="es-MX" sz="2000">
                <a:solidFill>
                  <a:schemeClr val="tx1"/>
                </a:solidFill>
              </a:rPr>
              <a:t>Suspensiones  = ante eventos por el consumidor 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Normas para reponer suministro en cada caso 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Reponer suministro con medidor remoto, siempre en presencia de una persona adulta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Registro de suspensiones </a:t>
            </a:r>
          </a:p>
          <a:p>
            <a:pPr marL="457200" lvl="1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 </a:t>
            </a:r>
          </a:p>
          <a:p>
            <a:endParaRPr lang="es-CL" sz="9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0EC8B6-FAE0-372D-C014-551ED3FF7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94" y="1669727"/>
            <a:ext cx="479399" cy="4793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E42E06-C136-CC2A-D6E2-02691130D8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95" y="2475717"/>
            <a:ext cx="479399" cy="479399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1723089D-5A94-879A-C508-37B5A9FB9C7B}"/>
              </a:ext>
            </a:extLst>
          </p:cNvPr>
          <p:cNvGrpSpPr/>
          <p:nvPr/>
        </p:nvGrpSpPr>
        <p:grpSpPr>
          <a:xfrm>
            <a:off x="412605" y="4950838"/>
            <a:ext cx="840446" cy="451562"/>
            <a:chOff x="127865" y="5021950"/>
            <a:chExt cx="948243" cy="58403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D9D989C-1DD0-C7DD-6F66-2BD6F3AC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865" y="5104882"/>
              <a:ext cx="477290" cy="47729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D8F159F-29AF-FFB4-ED7B-E9F6242D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074" y="5021950"/>
              <a:ext cx="584034" cy="584034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AD14F559-2316-8732-A59E-6FD2B3042C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102" y="6138935"/>
            <a:ext cx="447452" cy="447452"/>
          </a:xfrm>
          <a:prstGeom prst="rect">
            <a:avLst/>
          </a:prstGeom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2D2B762F-CD29-C3AC-330E-69AB67EE0E48}"/>
              </a:ext>
            </a:extLst>
          </p:cNvPr>
          <p:cNvGrpSpPr/>
          <p:nvPr/>
        </p:nvGrpSpPr>
        <p:grpSpPr>
          <a:xfrm>
            <a:off x="409797" y="5428124"/>
            <a:ext cx="818394" cy="613036"/>
            <a:chOff x="409797" y="5428124"/>
            <a:chExt cx="818394" cy="613036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1522DE5E-D13F-A6F9-0B65-A84A351E485F}"/>
                </a:ext>
              </a:extLst>
            </p:cNvPr>
            <p:cNvGrpSpPr/>
            <p:nvPr/>
          </p:nvGrpSpPr>
          <p:grpSpPr>
            <a:xfrm>
              <a:off x="409797" y="5428124"/>
              <a:ext cx="423031" cy="613036"/>
              <a:chOff x="6925627" y="2653512"/>
              <a:chExt cx="533473" cy="773084"/>
            </a:xfrm>
          </p:grpSpPr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6E160E0-4F53-871E-56A3-1F108079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8020" y="2653512"/>
                <a:ext cx="287415" cy="284221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1A73F557-90C2-886E-A5D3-575F7D1C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5627" y="2740701"/>
                <a:ext cx="533473" cy="685895"/>
              </a:xfrm>
              <a:prstGeom prst="rect">
                <a:avLst/>
              </a:prstGeom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C499C6F-7DDB-7F3F-2814-7CCCB8A5B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8391" y="5526568"/>
              <a:ext cx="489800" cy="489800"/>
            </a:xfrm>
            <a:prstGeom prst="rect">
              <a:avLst/>
            </a:prstGeom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2D3FCF0-0A3D-96BB-A69F-7F7FD87763DB}"/>
              </a:ext>
            </a:extLst>
          </p:cNvPr>
          <p:cNvGrpSpPr/>
          <p:nvPr/>
        </p:nvGrpSpPr>
        <p:grpSpPr>
          <a:xfrm>
            <a:off x="982183" y="2989521"/>
            <a:ext cx="2754624" cy="615779"/>
            <a:chOff x="160026" y="2931298"/>
            <a:chExt cx="2754624" cy="61577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EBBCF03-F61F-7C1F-984C-EC5B01E4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0026" y="2931298"/>
              <a:ext cx="615779" cy="61577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C097688-88A3-CD0F-F06A-25A61894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5688" y="2931298"/>
              <a:ext cx="615779" cy="615779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F2EA91D-656F-41E3-E8C6-E098BC124235}"/>
                </a:ext>
              </a:extLst>
            </p:cNvPr>
            <p:cNvSpPr txBox="1"/>
            <p:nvPr/>
          </p:nvSpPr>
          <p:spPr>
            <a:xfrm>
              <a:off x="684107" y="3054520"/>
              <a:ext cx="2230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/>
                <a:t>+           +  [15 días]</a:t>
              </a:r>
              <a:endParaRPr lang="es-CL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156F2FD-EC24-8710-4892-B36DF23B826D}"/>
              </a:ext>
            </a:extLst>
          </p:cNvPr>
          <p:cNvSpPr txBox="1"/>
          <p:nvPr/>
        </p:nvSpPr>
        <p:spPr>
          <a:xfrm>
            <a:off x="3045669" y="3018834"/>
            <a:ext cx="7329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Suspensión por mora</a:t>
            </a:r>
          </a:p>
          <a:p>
            <a:pPr lvl="1" algn="just">
              <a:lnSpc>
                <a:spcPct val="150000"/>
              </a:lnSpc>
            </a:pPr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Suspensión por “actos” del art 98 </a:t>
            </a:r>
            <a:r>
              <a:rPr lang="es-MX" sz="1200">
                <a:latin typeface="Verdana" panose="020B0604030504040204" pitchFamily="34" charset="0"/>
                <a:ea typeface="Verdana" panose="020B0604030504040204" pitchFamily="34" charset="0"/>
              </a:rPr>
              <a:t>(DS 67 hecho irregular)</a:t>
            </a:r>
          </a:p>
          <a:p>
            <a:pPr lvl="1" algn="just">
              <a:lnSpc>
                <a:spcPct val="150000"/>
              </a:lnSpc>
            </a:pPr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Suspensión por uso en condiciones de peligro, faltas, inseguras</a:t>
            </a:r>
            <a:endParaRPr lang="es-MX" sz="16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CL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F3DD015-0E9F-E1CD-C4D9-83456FB77B5C}"/>
              </a:ext>
            </a:extLst>
          </p:cNvPr>
          <p:cNvGrpSpPr/>
          <p:nvPr/>
        </p:nvGrpSpPr>
        <p:grpSpPr>
          <a:xfrm>
            <a:off x="2439314" y="3694174"/>
            <a:ext cx="953732" cy="555397"/>
            <a:chOff x="8825395" y="2502479"/>
            <a:chExt cx="1115853" cy="649807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EDF0058-F5A3-7B81-0F91-9875B4A0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21281" y="2628205"/>
              <a:ext cx="524081" cy="524081"/>
            </a:xfrm>
            <a:prstGeom prst="rect">
              <a:avLst/>
            </a:prstGeom>
          </p:spPr>
        </p:pic>
        <p:cxnSp>
          <p:nvCxnSpPr>
            <p:cNvPr id="35" name="Conector: angular 34">
              <a:extLst>
                <a:ext uri="{FF2B5EF4-FFF2-40B4-BE49-F238E27FC236}">
                  <a16:creationId xmlns:a16="http://schemas.microsoft.com/office/drawing/2014/main" id="{C4EA21DB-A90D-1BC4-9FC3-7B2DC82CB5BE}"/>
                </a:ext>
              </a:extLst>
            </p:cNvPr>
            <p:cNvCxnSpPr>
              <a:cxnSpLocks/>
            </p:cNvCxnSpPr>
            <p:nvPr/>
          </p:nvCxnSpPr>
          <p:spPr>
            <a:xfrm>
              <a:off x="9383321" y="2502479"/>
              <a:ext cx="557927" cy="22167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: angular 39">
              <a:extLst>
                <a:ext uri="{FF2B5EF4-FFF2-40B4-BE49-F238E27FC236}">
                  <a16:creationId xmlns:a16="http://schemas.microsoft.com/office/drawing/2014/main" id="{4488C160-D1FE-DA1F-FD7E-6CD9AD393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5395" y="2502479"/>
              <a:ext cx="557926" cy="22167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9394DAEE-64A1-D83F-1904-54AD728C8A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211" y="4357030"/>
            <a:ext cx="489415" cy="4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BD318-42C9-703A-C252-EC03D77D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829EE2D-B2B9-9CA9-F95B-8BADCF5AB1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98422031-94A2-D9E7-35CC-F493AB7BB973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5005CF-7CAB-2B3F-90FB-4EA5FE39D634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A1DA597-FC52-E61B-E1E2-57EF5AE5BA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D0559DA-FC65-6239-1025-80DE570076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395CE4F-9526-EA9D-64CF-A0FC41ABEB41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0E827B5-1389-5BB7-49CB-25F8F096DD7C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08EE624-2567-FCF9-6DC8-1ED412D238F9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0409C586-413E-FC17-3619-4106F29382CB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X: Reclamos, Solicitudes y Consultas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Del servicio de gas, afines y calidad.  Sobre el proceso de respuesta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882B09C-F367-1BB3-79F3-AE7CD1BB6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3E22C19-8D61-5323-76BA-C61C9B07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23DC84A0-FEF3-C0BE-DB57-3B49002A1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9477" y="1937947"/>
            <a:ext cx="10116322" cy="4351337"/>
          </a:xfrm>
        </p:spPr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Presentados por Clientes o Consumidores o terceros</a:t>
            </a:r>
          </a:p>
          <a:p>
            <a:pPr algn="just"/>
            <a:r>
              <a:rPr lang="es-MX" sz="2000">
                <a:solidFill>
                  <a:schemeClr val="tx1"/>
                </a:solidFill>
              </a:rPr>
              <a:t>Otras materias por las normas de Protección del Consumidor   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F8601-5AC6-D65F-88B5-D7DC28F8B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510" y="1738302"/>
            <a:ext cx="862967" cy="862967"/>
          </a:xfrm>
          <a:prstGeom prst="rect">
            <a:avLst/>
          </a:prstGeom>
        </p:spPr>
      </p:pic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555B57E5-BCA9-F97D-F99E-BAD48029993E}"/>
              </a:ext>
            </a:extLst>
          </p:cNvPr>
          <p:cNvSpPr txBox="1">
            <a:spLocks/>
          </p:cNvSpPr>
          <p:nvPr/>
        </p:nvSpPr>
        <p:spPr bwMode="auto">
          <a:xfrm>
            <a:off x="1193427" y="3614944"/>
            <a:ext cx="10116322" cy="24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Menor tiempo de espera para recibir respuesta del reclamo. (15 </a:t>
            </a:r>
            <a:r>
              <a:rPr lang="es-MX" sz="16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s-MX" sz="1600">
                <a:solidFill>
                  <a:schemeClr val="tx1"/>
                </a:solidFill>
              </a:rPr>
              <a:t>10días).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Se elimina el tiempo de prorroga en la respuesta. 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En reclamos de lectura o facturación detienen el cobro hasta la resolución.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El reclamante puede elegir el medio para recibir la respuesta.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6C24845-C4CF-0AEC-CBDE-1CB760290E6B}"/>
              </a:ext>
            </a:extLst>
          </p:cNvPr>
          <p:cNvGrpSpPr/>
          <p:nvPr/>
        </p:nvGrpSpPr>
        <p:grpSpPr>
          <a:xfrm>
            <a:off x="492338" y="5311227"/>
            <a:ext cx="1035599" cy="1045421"/>
            <a:chOff x="68465" y="5206480"/>
            <a:chExt cx="1161012" cy="1172023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E77657D-FA2B-C842-A0A5-074FE8E1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294" y="5269962"/>
              <a:ext cx="484362" cy="484362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5828BEDE-B7E9-B091-7A2A-1765AC5CE9AC}"/>
                </a:ext>
              </a:extLst>
            </p:cNvPr>
            <p:cNvGrpSpPr/>
            <p:nvPr/>
          </p:nvGrpSpPr>
          <p:grpSpPr>
            <a:xfrm>
              <a:off x="68465" y="5206480"/>
              <a:ext cx="1161012" cy="1172023"/>
              <a:chOff x="68465" y="5206480"/>
              <a:chExt cx="1161012" cy="1172023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0EBF05D-0A59-4421-F928-5B00D390A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0126" y="5206480"/>
                <a:ext cx="611326" cy="61132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BA6BA029-7F46-9110-2711-2A7683561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l="15196" t="25393" r="58685" b="49471"/>
              <a:stretch>
                <a:fillRect/>
              </a:stretch>
            </p:blipFill>
            <p:spPr>
              <a:xfrm>
                <a:off x="68465" y="5794033"/>
                <a:ext cx="596089" cy="584470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12B8DBE-7A9D-1B61-2910-62BEB20AC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l="57946" t="26114" r="15001" b="47030"/>
              <a:stretch>
                <a:fillRect/>
              </a:stretch>
            </p:blipFill>
            <p:spPr>
              <a:xfrm>
                <a:off x="663923" y="5776964"/>
                <a:ext cx="565554" cy="572054"/>
              </a:xfrm>
              <a:prstGeom prst="rect">
                <a:avLst/>
              </a:prstGeom>
            </p:spPr>
          </p:pic>
        </p:grp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55B1E6F6-F370-6F12-5A57-E45E250D9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618" y="3478851"/>
            <a:ext cx="495300" cy="4953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2DFB8DA-7CA0-99F4-1AB1-E5CC2C5CC6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9" y="4064525"/>
            <a:ext cx="495300" cy="495300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D62F1C6D-3D4D-7461-B234-A39E37357BE0}"/>
              </a:ext>
            </a:extLst>
          </p:cNvPr>
          <p:cNvGrpSpPr/>
          <p:nvPr/>
        </p:nvGrpSpPr>
        <p:grpSpPr>
          <a:xfrm>
            <a:off x="416193" y="4609001"/>
            <a:ext cx="1008924" cy="539890"/>
            <a:chOff x="416193" y="4609001"/>
            <a:chExt cx="1008924" cy="53989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636B2EBC-6252-7496-6479-25286069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0655" y="4609001"/>
              <a:ext cx="504462" cy="504462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2748A32-CAD2-CED0-F3B5-F6EF89A8F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6193" y="4644429"/>
              <a:ext cx="504462" cy="504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62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upo 156">
            <a:extLst>
              <a:ext uri="{FF2B5EF4-FFF2-40B4-BE49-F238E27FC236}">
                <a16:creationId xmlns:a16="http://schemas.microsoft.com/office/drawing/2014/main" id="{BA434194-EEA6-5A98-5632-4BD53084DEBA}"/>
              </a:ext>
            </a:extLst>
          </p:cNvPr>
          <p:cNvGrpSpPr/>
          <p:nvPr/>
        </p:nvGrpSpPr>
        <p:grpSpPr>
          <a:xfrm>
            <a:off x="282946" y="123938"/>
            <a:ext cx="11617864" cy="6664348"/>
            <a:chOff x="282946" y="246489"/>
            <a:chExt cx="11617864" cy="6664348"/>
          </a:xfrm>
        </p:grpSpPr>
        <p:grpSp>
          <p:nvGrpSpPr>
            <p:cNvPr id="135" name="Grupo 134">
              <a:extLst>
                <a:ext uri="{FF2B5EF4-FFF2-40B4-BE49-F238E27FC236}">
                  <a16:creationId xmlns:a16="http://schemas.microsoft.com/office/drawing/2014/main" id="{F159A93C-5354-E1D6-F8C5-D626843CB205}"/>
                </a:ext>
              </a:extLst>
            </p:cNvPr>
            <p:cNvGrpSpPr/>
            <p:nvPr/>
          </p:nvGrpSpPr>
          <p:grpSpPr>
            <a:xfrm>
              <a:off x="282946" y="246489"/>
              <a:ext cx="11617864" cy="754005"/>
              <a:chOff x="282946" y="246489"/>
              <a:chExt cx="11617864" cy="754005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3511B583-5BFB-25C2-1462-7A46F5E72B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BC1FC763-183A-7707-3897-654014E082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7E8907B3-3107-D967-ECF4-E0C407F9C0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139986A6-63D8-4A93-F247-A13044AA7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D1E408B0-954B-7063-FBF7-320A7857F3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20379CB5-CC6E-2CD8-011D-32EAFA9EB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606ACD24-D0E1-85CC-164A-167D1D8BCA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5D6000D7-7642-FEB7-164F-FD8A66E7D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8E006C8E-E8E8-98F5-16FF-B697AE790E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CB36C962-31B3-FFFE-B512-052B645FB9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92A42AFB-0EF0-969B-DACE-F2718D331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4A8BAE42-0309-9128-49EA-53D53AFE3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83F8C29F-0459-B6FA-FEC5-EE51F278D7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6" name="Elipse 125">
                <a:extLst>
                  <a:ext uri="{FF2B5EF4-FFF2-40B4-BE49-F238E27FC236}">
                    <a16:creationId xmlns:a16="http://schemas.microsoft.com/office/drawing/2014/main" id="{BD176F12-B901-E9AA-49A5-8A36C10FBF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474E411E-BA92-9E00-E8EE-F7703F1B4A01}"/>
                </a:ext>
              </a:extLst>
            </p:cNvPr>
            <p:cNvGrpSpPr/>
            <p:nvPr/>
          </p:nvGrpSpPr>
          <p:grpSpPr>
            <a:xfrm>
              <a:off x="282946" y="5312499"/>
              <a:ext cx="11617864" cy="754005"/>
              <a:chOff x="282946" y="5335709"/>
              <a:chExt cx="11617864" cy="754005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302D0DDB-AE5F-BE05-A330-67E11BD7C0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D090040A-8057-7249-BC7E-89344BC041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049DE671-45C4-B690-9CCA-82363332AC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F70EFDEE-EF38-51C3-A1F1-0B480BE814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A605D5AC-43A2-0FF4-3EC0-564ADBF66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F3ADA6D0-0F58-B6E6-A54C-5E490BBB6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63C8D0C1-70A2-E683-BDF0-5860061EB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8240D2AC-8F44-A5E5-9EB7-7D290E4044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BA7D409F-0E96-6073-60F4-251083615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8FEC1A7E-0A9E-527D-A471-3C8F446762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F59CF565-5747-3249-10A3-51917D618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84A7A7D2-3B0B-0AF7-9940-4B5F9DFCD9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500365BB-78CE-CC16-D7FA-D9E589003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256405F4-792B-8F0A-EBB2-B615B27FF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0" name="Grupo 139">
              <a:extLst>
                <a:ext uri="{FF2B5EF4-FFF2-40B4-BE49-F238E27FC236}">
                  <a16:creationId xmlns:a16="http://schemas.microsoft.com/office/drawing/2014/main" id="{C133D9B7-39AE-B04A-7AA3-C04129DFB5F3}"/>
                </a:ext>
              </a:extLst>
            </p:cNvPr>
            <p:cNvGrpSpPr/>
            <p:nvPr/>
          </p:nvGrpSpPr>
          <p:grpSpPr>
            <a:xfrm>
              <a:off x="282946" y="4468164"/>
              <a:ext cx="11617864" cy="754005"/>
              <a:chOff x="282946" y="4487503"/>
              <a:chExt cx="11617864" cy="754005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7E2C3F91-4A31-6058-0041-77602C58C9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8354D5E1-C3DC-118B-61DB-7057CEB45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4ECA66F9-02A1-D730-3289-2F3E8E0D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75EE5D13-A0EA-7609-FA2F-D63C497AC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7F5747D5-A69F-55D5-B44F-ED510BCB5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446FD934-5F00-5E70-77BF-47D716B14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66FAAE02-6329-D403-01E8-4A3E52E658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28167491-EB3E-8187-12C7-CB5751DD4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C87A101-7FBD-BC12-161B-3EABADA5E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DA641625-9AF6-3364-C006-4614C0AA6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774A741D-EDEA-9130-2843-73FB69A13B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B3E43E63-77BC-C637-FDCC-1060CB384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0" name="Elipse 119">
                <a:extLst>
                  <a:ext uri="{FF2B5EF4-FFF2-40B4-BE49-F238E27FC236}">
                    <a16:creationId xmlns:a16="http://schemas.microsoft.com/office/drawing/2014/main" id="{D4917CDB-34F9-3206-EC5E-196307DA00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8" name="Elipse 127">
                <a:extLst>
                  <a:ext uri="{FF2B5EF4-FFF2-40B4-BE49-F238E27FC236}">
                    <a16:creationId xmlns:a16="http://schemas.microsoft.com/office/drawing/2014/main" id="{B8F96CEE-7051-9BE7-0640-028391174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9" name="Grupo 138">
              <a:extLst>
                <a:ext uri="{FF2B5EF4-FFF2-40B4-BE49-F238E27FC236}">
                  <a16:creationId xmlns:a16="http://schemas.microsoft.com/office/drawing/2014/main" id="{E190A436-85E3-BF61-DB0A-51B0B69FF139}"/>
                </a:ext>
              </a:extLst>
            </p:cNvPr>
            <p:cNvGrpSpPr/>
            <p:nvPr/>
          </p:nvGrpSpPr>
          <p:grpSpPr>
            <a:xfrm>
              <a:off x="282946" y="3623829"/>
              <a:ext cx="11617864" cy="754005"/>
              <a:chOff x="282946" y="3639301"/>
              <a:chExt cx="11617864" cy="754005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779FBE0D-309A-92BC-A515-227E34DD9E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4E830E07-51B1-C2C1-2488-F128B0EAA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CEFFC005-FABB-58A6-7748-33F265FD47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2928A00-6514-98B9-DFAF-5FC79192E7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ACDBE872-5DE0-0562-346F-FEE93E04E7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5514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EA2185D1-39CC-F705-F5B3-FB8F31BA5F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E7EFE77C-725A-EADE-32F4-796E5986D6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FE3DAC76-5341-D866-800B-F8EFE44D15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41F53472-99A2-987A-FFC2-B5F6360569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D817814F-206A-AF53-93B2-56288CE7F4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F24C3DB2-5803-5FD5-9E9E-EBF970440A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C0996014-E124-D449-AF56-4B340C4B24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1" name="Elipse 120">
                <a:extLst>
                  <a:ext uri="{FF2B5EF4-FFF2-40B4-BE49-F238E27FC236}">
                    <a16:creationId xmlns:a16="http://schemas.microsoft.com/office/drawing/2014/main" id="{610A21A0-A74E-15FB-C24C-6053401A7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9" name="Elipse 128">
                <a:extLst>
                  <a:ext uri="{FF2B5EF4-FFF2-40B4-BE49-F238E27FC236}">
                    <a16:creationId xmlns:a16="http://schemas.microsoft.com/office/drawing/2014/main" id="{0323D6F6-B830-0BD1-22BC-103FDD229B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AF96894B-E458-6B18-BE5D-6BA3729C2D89}"/>
                </a:ext>
              </a:extLst>
            </p:cNvPr>
            <p:cNvGrpSpPr/>
            <p:nvPr/>
          </p:nvGrpSpPr>
          <p:grpSpPr>
            <a:xfrm>
              <a:off x="282946" y="2779494"/>
              <a:ext cx="11617864" cy="754005"/>
              <a:chOff x="282946" y="2791098"/>
              <a:chExt cx="11617864" cy="754005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C0EC200A-2232-C305-19FD-C660BD40C3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A4984FCA-925D-93C2-9315-46424B766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5A7FBDFC-22ED-8273-CF48-1ECC78ED6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8E378EFB-6DAB-87D3-2374-3C8E63A886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11AD4E04-A467-DE3D-C711-25C4E506F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A18E6C30-F34E-2880-BD6D-DFD643699F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916B3725-4364-5079-8630-F2A1C5B04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A86F5896-AD07-5760-05A1-A2A2D3E49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F8463C66-2C2E-4F74-8C7C-66881AD57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610AAA4-EAB1-217E-DA4E-035999D41D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6272F013-EF86-43E6-72DF-774C7EEE3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FDA77635-A730-CF6E-56EB-6D6EA6534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2" name="Elipse 121">
                <a:extLst>
                  <a:ext uri="{FF2B5EF4-FFF2-40B4-BE49-F238E27FC236}">
                    <a16:creationId xmlns:a16="http://schemas.microsoft.com/office/drawing/2014/main" id="{28C9FF07-3DFF-9A3E-5DE8-9EF085DBCC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370A04FF-F6DD-1174-0D27-58EAA18F4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7" name="Grupo 136">
              <a:extLst>
                <a:ext uri="{FF2B5EF4-FFF2-40B4-BE49-F238E27FC236}">
                  <a16:creationId xmlns:a16="http://schemas.microsoft.com/office/drawing/2014/main" id="{1BCF70A1-67A9-4DA7-371C-8B1848D8B991}"/>
                </a:ext>
              </a:extLst>
            </p:cNvPr>
            <p:cNvGrpSpPr/>
            <p:nvPr/>
          </p:nvGrpSpPr>
          <p:grpSpPr>
            <a:xfrm>
              <a:off x="282946" y="1935159"/>
              <a:ext cx="11617864" cy="754005"/>
              <a:chOff x="282946" y="1942895"/>
              <a:chExt cx="11617864" cy="754005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2E8C1370-AD89-4655-9E61-D3B251C59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7E42347A-F1DB-5893-EA97-1F4B6E4C3B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0A2BCFEA-3DB7-C2E6-4990-42EF007DA7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E51261CF-F629-2B56-10AE-379920603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65DAB949-3839-6DE4-2193-EA1A0923DB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D2EF63D3-B806-1DBE-C4BC-2B78F21618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F83EAA7D-B18F-6E87-6772-230574A65B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185FA1BC-9213-5EFB-F24E-F6E4409C8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48456EBD-2685-F40C-DF01-CD1DE2D7FF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A84985E8-9A7E-77F3-CA53-21BB452F4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D2140055-3A88-0223-367A-5982F41EA2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B376B2FE-DDFC-1226-682C-77D499201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3" name="Elipse 122">
                <a:extLst>
                  <a:ext uri="{FF2B5EF4-FFF2-40B4-BE49-F238E27FC236}">
                    <a16:creationId xmlns:a16="http://schemas.microsoft.com/office/drawing/2014/main" id="{1CC48D25-A6E7-AD6A-F364-995217AA34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1" name="Elipse 130">
                <a:extLst>
                  <a:ext uri="{FF2B5EF4-FFF2-40B4-BE49-F238E27FC236}">
                    <a16:creationId xmlns:a16="http://schemas.microsoft.com/office/drawing/2014/main" id="{84997036-51B0-4E39-5738-00176E52A3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4CF80934-A260-AB4A-F7FE-479C5BDFBFB1}"/>
                </a:ext>
              </a:extLst>
            </p:cNvPr>
            <p:cNvGrpSpPr/>
            <p:nvPr/>
          </p:nvGrpSpPr>
          <p:grpSpPr>
            <a:xfrm>
              <a:off x="282946" y="1090824"/>
              <a:ext cx="11617864" cy="754005"/>
              <a:chOff x="282946" y="1094692"/>
              <a:chExt cx="11617864" cy="75400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76CD9548-F0FA-EC26-6381-048C0910E3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833924E4-C8F3-298C-FF81-A506FFF09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5EAE4A93-7621-A2C1-933A-382BA1F4C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07784BB9-6F95-F96E-74B3-25437AA50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AD76A05F-5A5B-DAAF-0011-C5B6AF603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973CA157-4C16-B639-24FE-95E92E068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D6F7E2E4-C79A-33CF-961B-E824E4A3E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BFD50468-4635-EB0F-1433-3D2D3CC3D2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BEDDE139-11F7-D34B-FD20-CA6398EE0D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B4466D8E-1FB0-2B43-9A31-C162AED587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2214113E-6037-0B3C-FD32-E60FB3A069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E72ED20B-5FCC-B7E6-96D7-D11181C13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4" name="Elipse 123">
                <a:extLst>
                  <a:ext uri="{FF2B5EF4-FFF2-40B4-BE49-F238E27FC236}">
                    <a16:creationId xmlns:a16="http://schemas.microsoft.com/office/drawing/2014/main" id="{1434A13C-408C-98DB-1A08-202E104A95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D39329DE-FB46-B196-4C91-976A7682D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D3834582-5651-F405-BC65-60A6231E5893}"/>
                </a:ext>
              </a:extLst>
            </p:cNvPr>
            <p:cNvGrpSpPr/>
            <p:nvPr/>
          </p:nvGrpSpPr>
          <p:grpSpPr>
            <a:xfrm>
              <a:off x="282946" y="6156832"/>
              <a:ext cx="11617864" cy="754005"/>
              <a:chOff x="282946" y="5335709"/>
              <a:chExt cx="11617864" cy="754005"/>
            </a:xfrm>
          </p:grpSpPr>
          <p:sp>
            <p:nvSpPr>
              <p:cNvPr id="143" name="Elipse 142">
                <a:extLst>
                  <a:ext uri="{FF2B5EF4-FFF2-40B4-BE49-F238E27FC236}">
                    <a16:creationId xmlns:a16="http://schemas.microsoft.com/office/drawing/2014/main" id="{C24D6F2F-F729-3708-996B-61918B1AB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4" name="Elipse 143">
                <a:extLst>
                  <a:ext uri="{FF2B5EF4-FFF2-40B4-BE49-F238E27FC236}">
                    <a16:creationId xmlns:a16="http://schemas.microsoft.com/office/drawing/2014/main" id="{49777D0B-58A3-C9B5-89DE-0C40950B7D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F3CAAE48-6AB0-44C0-7343-FC9DC9C52A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6" name="Elipse 145">
                <a:extLst>
                  <a:ext uri="{FF2B5EF4-FFF2-40B4-BE49-F238E27FC236}">
                    <a16:creationId xmlns:a16="http://schemas.microsoft.com/office/drawing/2014/main" id="{E60FF13A-7F08-03E0-CC73-9E400E3568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7" name="Elipse 146">
                <a:extLst>
                  <a:ext uri="{FF2B5EF4-FFF2-40B4-BE49-F238E27FC236}">
                    <a16:creationId xmlns:a16="http://schemas.microsoft.com/office/drawing/2014/main" id="{D3330EB1-A22C-E02E-B89E-762AAD06C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8" name="Elipse 147">
                <a:extLst>
                  <a:ext uri="{FF2B5EF4-FFF2-40B4-BE49-F238E27FC236}">
                    <a16:creationId xmlns:a16="http://schemas.microsoft.com/office/drawing/2014/main" id="{C36CA653-A85E-31C3-553F-3A9422718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9" name="Elipse 148">
                <a:extLst>
                  <a:ext uri="{FF2B5EF4-FFF2-40B4-BE49-F238E27FC236}">
                    <a16:creationId xmlns:a16="http://schemas.microsoft.com/office/drawing/2014/main" id="{E8243E9E-8822-69D5-54FF-40E7ACAA8F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0" name="Elipse 149">
                <a:extLst>
                  <a:ext uri="{FF2B5EF4-FFF2-40B4-BE49-F238E27FC236}">
                    <a16:creationId xmlns:a16="http://schemas.microsoft.com/office/drawing/2014/main" id="{EF04B1D8-174A-380F-175A-3A30700DB6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1" name="Elipse 150">
                <a:extLst>
                  <a:ext uri="{FF2B5EF4-FFF2-40B4-BE49-F238E27FC236}">
                    <a16:creationId xmlns:a16="http://schemas.microsoft.com/office/drawing/2014/main" id="{7E81A8D9-BF7D-2858-8387-B0FEC69DF1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F9C92295-FA53-3A8F-5D22-93E1ADE07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3" name="Elipse 152">
                <a:extLst>
                  <a:ext uri="{FF2B5EF4-FFF2-40B4-BE49-F238E27FC236}">
                    <a16:creationId xmlns:a16="http://schemas.microsoft.com/office/drawing/2014/main" id="{0A387C11-2E38-230A-D86C-4A8603CF70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4" name="Elipse 153">
                <a:extLst>
                  <a:ext uri="{FF2B5EF4-FFF2-40B4-BE49-F238E27FC236}">
                    <a16:creationId xmlns:a16="http://schemas.microsoft.com/office/drawing/2014/main" id="{A6161EBB-7CCA-40D0-8776-8C718C7ACA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5" name="Elipse 154">
                <a:extLst>
                  <a:ext uri="{FF2B5EF4-FFF2-40B4-BE49-F238E27FC236}">
                    <a16:creationId xmlns:a16="http://schemas.microsoft.com/office/drawing/2014/main" id="{29DD5412-DE64-7676-AAED-53E2040207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6" name="Elipse 155">
                <a:extLst>
                  <a:ext uri="{FF2B5EF4-FFF2-40B4-BE49-F238E27FC236}">
                    <a16:creationId xmlns:a16="http://schemas.microsoft.com/office/drawing/2014/main" id="{7BF93136-6718-8FAC-FFB2-2164A63D0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10" name="Gráfico 9">
            <a:extLst>
              <a:ext uri="{FF2B5EF4-FFF2-40B4-BE49-F238E27FC236}">
                <a16:creationId xmlns:a16="http://schemas.microsoft.com/office/drawing/2014/main" id="{A80B714C-B023-4026-5523-F2320EEDD1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A317B44-ED77-3915-4463-0321C99360F7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75E468A-6D4C-3586-E620-AA78A466D63C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F2E9A35-1B57-899A-8849-93B9072CB45C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29A5B65C-F7E0-B8FE-FAE5-6D74964AD3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72" y="3019343"/>
            <a:ext cx="2988000" cy="626056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50BEB7EE-2172-172D-54A3-8BD973F83B38}"/>
              </a:ext>
            </a:extLst>
          </p:cNvPr>
          <p:cNvSpPr/>
          <p:nvPr/>
        </p:nvSpPr>
        <p:spPr>
          <a:xfrm rot="5400000">
            <a:off x="3202269" y="2984616"/>
            <a:ext cx="566825" cy="6945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0FC3CFA-29BB-64B8-6BAA-638A2322FD4D}"/>
              </a:ext>
            </a:extLst>
          </p:cNvPr>
          <p:cNvSpPr/>
          <p:nvPr/>
        </p:nvSpPr>
        <p:spPr>
          <a:xfrm rot="5400000">
            <a:off x="3128409" y="3603914"/>
            <a:ext cx="714579" cy="6945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80376A6-43E7-C54F-E25A-0265C75C1844}"/>
              </a:ext>
            </a:extLst>
          </p:cNvPr>
          <p:cNvSpPr txBox="1"/>
          <p:nvPr/>
        </p:nvSpPr>
        <p:spPr>
          <a:xfrm>
            <a:off x="4370640" y="3780300"/>
            <a:ext cx="15992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2</a:t>
            </a:r>
            <a:r>
              <a:rPr lang="es-CL" b="1">
                <a:latin typeface="+mj-lt"/>
                <a:ea typeface="Verdana" panose="020B0604030504040204" pitchFamily="34" charset="0"/>
              </a:rPr>
              <a:t>7</a:t>
            </a: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 marzo 2026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8CA9F45-6CB3-EA8B-34BD-803FE793F909}"/>
              </a:ext>
            </a:extLst>
          </p:cNvPr>
          <p:cNvSpPr txBox="1"/>
          <p:nvPr/>
        </p:nvSpPr>
        <p:spPr>
          <a:xfrm>
            <a:off x="3593171" y="2871339"/>
            <a:ext cx="8598829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DS 79:</a:t>
            </a:r>
            <a:r>
              <a:rPr lang="es-MX" sz="2800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¿Qué Cambió en el Servicio de Gas de Red?</a:t>
            </a:r>
          </a:p>
          <a:p>
            <a:pPr algn="l"/>
            <a:endParaRPr lang="es-CL" sz="1880" spc="0" baseline="0">
              <a:ln/>
              <a:solidFill>
                <a:srgbClr val="094882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60E0BA8-875C-7462-E389-7B61F3DAD0BA}"/>
              </a:ext>
            </a:extLst>
          </p:cNvPr>
          <p:cNvSpPr txBox="1"/>
          <p:nvPr/>
        </p:nvSpPr>
        <p:spPr>
          <a:xfrm>
            <a:off x="3792675" y="3302756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>
                <a:ln/>
                <a:solidFill>
                  <a:srgbClr val="094882"/>
                </a:solidFill>
                <a:latin typeface="Arial"/>
                <a:cs typeface="Arial"/>
                <a:rtl val="0"/>
              </a:rPr>
              <a:t>Un recorrido por las principales modificaciones en la distribución de gas</a:t>
            </a:r>
            <a:r>
              <a:rPr lang="es-MX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s-CL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A22A3B4-5C32-224A-519C-6A92F952CA17}"/>
              </a:ext>
            </a:extLst>
          </p:cNvPr>
          <p:cNvSpPr txBox="1"/>
          <p:nvPr/>
        </p:nvSpPr>
        <p:spPr>
          <a:xfrm>
            <a:off x="7507088" y="3801180"/>
            <a:ext cx="3136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PATICIPANTES PRESENTADORES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Carlos </a:t>
            </a:r>
            <a:r>
              <a:rPr lang="es-CL" b="1" err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Ebensperger</a:t>
            </a: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Eduardo Vásquez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b="1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Fernando Chong Ip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998D24B-E015-2C30-F424-146756E689C8}"/>
              </a:ext>
            </a:extLst>
          </p:cNvPr>
          <p:cNvGrpSpPr/>
          <p:nvPr/>
        </p:nvGrpSpPr>
        <p:grpSpPr>
          <a:xfrm>
            <a:off x="7019638" y="3985846"/>
            <a:ext cx="74081" cy="71772"/>
            <a:chOff x="6923863" y="3483837"/>
            <a:chExt cx="74081" cy="71772"/>
          </a:xfrm>
        </p:grpSpPr>
        <p:sp>
          <p:nvSpPr>
            <p:cNvPr id="41" name="Círculo parcial 40">
              <a:extLst>
                <a:ext uri="{FF2B5EF4-FFF2-40B4-BE49-F238E27FC236}">
                  <a16:creationId xmlns:a16="http://schemas.microsoft.com/office/drawing/2014/main" id="{6C4DAFFA-81D0-94A6-2D66-19EC4B0F1CCB}"/>
                </a:ext>
              </a:extLst>
            </p:cNvPr>
            <p:cNvSpPr/>
            <p:nvPr/>
          </p:nvSpPr>
          <p:spPr>
            <a:xfrm>
              <a:off x="6925944" y="3483837"/>
              <a:ext cx="72000" cy="71772"/>
            </a:xfrm>
            <a:prstGeom prst="pie">
              <a:avLst>
                <a:gd name="adj1" fmla="val 5432092"/>
                <a:gd name="adj2" fmla="val 16200000"/>
              </a:avLst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42" name="Círculo parcial 41">
              <a:extLst>
                <a:ext uri="{FF2B5EF4-FFF2-40B4-BE49-F238E27FC236}">
                  <a16:creationId xmlns:a16="http://schemas.microsoft.com/office/drawing/2014/main" id="{2D6A2E96-085C-1D68-1CD3-01E64EA6A0FC}"/>
                </a:ext>
              </a:extLst>
            </p:cNvPr>
            <p:cNvSpPr/>
            <p:nvPr/>
          </p:nvSpPr>
          <p:spPr>
            <a:xfrm flipH="1">
              <a:off x="6923863" y="3483837"/>
              <a:ext cx="72000" cy="71772"/>
            </a:xfrm>
            <a:prstGeom prst="pie">
              <a:avLst>
                <a:gd name="adj1" fmla="val 5432092"/>
                <a:gd name="adj2" fmla="val 16200000"/>
              </a:avLst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</p:grpSp>
      <p:pic>
        <p:nvPicPr>
          <p:cNvPr id="3" name="Marcador de contenido 20">
            <a:extLst>
              <a:ext uri="{FF2B5EF4-FFF2-40B4-BE49-F238E27FC236}">
                <a16:creationId xmlns:a16="http://schemas.microsoft.com/office/drawing/2014/main" id="{2EE27D82-E79A-E604-C665-6AE344C80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3999" y="3904965"/>
            <a:ext cx="1206876" cy="10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ráfico 10">
            <a:extLst>
              <a:ext uri="{FF2B5EF4-FFF2-40B4-BE49-F238E27FC236}">
                <a16:creationId xmlns:a16="http://schemas.microsoft.com/office/drawing/2014/main" id="{1FA76760-AB71-E19C-3BCA-C9D6EBDABC55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830F5E5-D0FB-3A29-9AA4-5CC19DD4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382" y="4074594"/>
            <a:ext cx="1747081" cy="9069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3B7CE-8683-8332-FE09-32AC95953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0754570-41BB-0F1C-183B-9D6A19F74C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A67D2624-2E07-635D-6978-E92564934DC5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9A6A52-74E1-E8D5-3F0F-8D2988DCE5E2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6609245-EC7C-F5A6-C39C-A4F3ED06D3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3B9343B-94F6-93DC-378A-65FD488883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A791933-7FB0-B983-6EC5-9C8D62430963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765974A-171F-37C1-ECFF-5AFC157DD1C4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3B40942-DF3C-88D5-16F3-7B60E157025C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73CE61D5-1C41-1720-9B42-5AEA05E29470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VII: Cambio de Proveedor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El derecho de cambio del consumidor o cliente residencial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4839A07-4412-3038-E2FE-25D6C9494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C2D4A9-4185-DF83-0371-C72B536A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CB358595-3D53-9A61-5C6F-3E0856DFF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9535" y="1737982"/>
            <a:ext cx="10116322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Nuevo en el reglamento</a:t>
            </a: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Basado en la Resolución Exenta CNE N°321, 2017, Procedimiento de cambio de proveedor</a:t>
            </a: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Valido para Servicio de gas de red y GLG</a:t>
            </a: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algn="just"/>
            <a:endParaRPr lang="es-MX" sz="2000" b="1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2000" b="1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A4E070C-D689-4864-C7C4-940D4110DA31}"/>
              </a:ext>
            </a:extLst>
          </p:cNvPr>
          <p:cNvGrpSpPr/>
          <p:nvPr/>
        </p:nvGrpSpPr>
        <p:grpSpPr>
          <a:xfrm>
            <a:off x="394627" y="1780298"/>
            <a:ext cx="699046" cy="699046"/>
            <a:chOff x="9158867" y="1315664"/>
            <a:chExt cx="699046" cy="699046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1FE7260-FED7-CF0C-71CB-1F3EAFA7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8867" y="1315664"/>
              <a:ext cx="699046" cy="699046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AEC3264-4EB0-2D28-D0C5-5B0BB606A496}"/>
                </a:ext>
              </a:extLst>
            </p:cNvPr>
            <p:cNvSpPr txBox="1"/>
            <p:nvPr/>
          </p:nvSpPr>
          <p:spPr>
            <a:xfrm>
              <a:off x="9411112" y="1395649"/>
              <a:ext cx="342901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20000"/>
              <a:r>
                <a:rPr lang="es-MX" sz="1300" b="1"/>
                <a:t>CNEREX </a:t>
              </a:r>
            </a:p>
            <a:p>
              <a:pPr defTabSz="720000"/>
              <a:r>
                <a:rPr lang="es-MX" sz="1300" b="1"/>
                <a:t>321</a:t>
              </a: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9BB3B9C9-8AC8-ED0C-C5AB-B847A510D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04" y="2650204"/>
            <a:ext cx="658169" cy="65816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2BECFC4-D2A3-3C00-EDE7-0BF11126A4B2}"/>
              </a:ext>
            </a:extLst>
          </p:cNvPr>
          <p:cNvSpPr txBox="1"/>
          <p:nvPr/>
        </p:nvSpPr>
        <p:spPr>
          <a:xfrm>
            <a:off x="1506967" y="3387851"/>
            <a:ext cx="315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Empresa Entrante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Nueva, a la que se le solicita servicio de gas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CFA48C1-2CCB-B102-3829-55257E20CD68}"/>
              </a:ext>
            </a:extLst>
          </p:cNvPr>
          <p:cNvSpPr txBox="1"/>
          <p:nvPr/>
        </p:nvSpPr>
        <p:spPr>
          <a:xfrm>
            <a:off x="9151398" y="3335629"/>
            <a:ext cx="28640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Empresa Saliente: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Actual, presta el servicio actualmente</a:t>
            </a:r>
          </a:p>
          <a:p>
            <a:endParaRPr lang="es-CL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842F20A9-0B13-6A2D-493D-B2635242B16D}"/>
              </a:ext>
            </a:extLst>
          </p:cNvPr>
          <p:cNvGrpSpPr/>
          <p:nvPr/>
        </p:nvGrpSpPr>
        <p:grpSpPr>
          <a:xfrm>
            <a:off x="4659242" y="3183179"/>
            <a:ext cx="1579433" cy="999232"/>
            <a:chOff x="4659242" y="3183179"/>
            <a:chExt cx="1579433" cy="999232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0A4B421-F173-F1A3-6D86-7794DB4D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4278" y="3458014"/>
              <a:ext cx="724397" cy="724397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5F1E48F1-4815-750B-75ED-38017724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59242" y="3183179"/>
              <a:ext cx="949098" cy="949098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AE7A6C53-4D99-45C6-5B71-87F1D3505F5A}"/>
              </a:ext>
            </a:extLst>
          </p:cNvPr>
          <p:cNvGrpSpPr/>
          <p:nvPr/>
        </p:nvGrpSpPr>
        <p:grpSpPr>
          <a:xfrm>
            <a:off x="7325727" y="3335629"/>
            <a:ext cx="1615237" cy="839802"/>
            <a:chOff x="7325727" y="3335629"/>
            <a:chExt cx="1615237" cy="839802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A0E0E2A-14BE-FA68-62E6-2A7CD0178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25727" y="3458014"/>
              <a:ext cx="702740" cy="702740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2F13C19-C515-43C8-03CA-6256992B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01162" y="3335629"/>
              <a:ext cx="839802" cy="839802"/>
            </a:xfrm>
            <a:prstGeom prst="rect">
              <a:avLst/>
            </a:prstGeom>
          </p:spPr>
        </p:pic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B28F27E-29FE-2BDE-7D51-96022BDE9BB8}"/>
              </a:ext>
            </a:extLst>
          </p:cNvPr>
          <p:cNvSpPr txBox="1"/>
          <p:nvPr/>
        </p:nvSpPr>
        <p:spPr>
          <a:xfrm>
            <a:off x="5133791" y="5952492"/>
            <a:ext cx="6408256" cy="164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E6FCF66-09D6-E92F-54A9-FD0555B905CB}"/>
              </a:ext>
            </a:extLst>
          </p:cNvPr>
          <p:cNvSpPr txBox="1"/>
          <p:nvPr/>
        </p:nvSpPr>
        <p:spPr>
          <a:xfrm>
            <a:off x="1152343" y="4788592"/>
            <a:ext cx="41193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Procedimiento con hitos y plazos en el reglamento.</a:t>
            </a: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Causales de Oposición por empresa saliente.</a:t>
            </a:r>
          </a:p>
          <a:p>
            <a:endParaRPr lang="es-CL"/>
          </a:p>
          <a:p>
            <a:r>
              <a:rPr lang="es-CL"/>
              <a:t>        Ejecución de Actividades con   </a:t>
            </a:r>
          </a:p>
          <a:p>
            <a:r>
              <a:rPr lang="es-CL"/>
              <a:t>        cronograma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A482A42-230D-0801-5028-34FBE630BEE9}"/>
              </a:ext>
            </a:extLst>
          </p:cNvPr>
          <p:cNvSpPr txBox="1"/>
          <p:nvPr/>
        </p:nvSpPr>
        <p:spPr>
          <a:xfrm>
            <a:off x="6952168" y="4846483"/>
            <a:ext cx="5021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Posibilidad de traspaso de instalaciones entre empresas entrante y saliente. </a:t>
            </a: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Condiciones especiales para condominios</a:t>
            </a:r>
          </a:p>
          <a:p>
            <a:endParaRPr lang="es-CL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7604718-76FA-8882-396A-F11C52E50B93}"/>
              </a:ext>
            </a:extLst>
          </p:cNvPr>
          <p:cNvGrpSpPr/>
          <p:nvPr/>
        </p:nvGrpSpPr>
        <p:grpSpPr>
          <a:xfrm>
            <a:off x="411297" y="4843785"/>
            <a:ext cx="1096019" cy="504857"/>
            <a:chOff x="411297" y="4843785"/>
            <a:chExt cx="1096019" cy="504857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A4FD1BA-E165-DB73-9986-15D70F1D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1297" y="4843785"/>
              <a:ext cx="504857" cy="504857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83BCDA94-1FF5-14C9-122F-7BCB6F87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12016" y="4853342"/>
              <a:ext cx="495300" cy="495300"/>
            </a:xfrm>
            <a:prstGeom prst="rect">
              <a:avLst/>
            </a:prstGeom>
          </p:spPr>
        </p:pic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0412111F-FFA0-BD40-E743-CD6B3A44BA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2016" y="5558651"/>
            <a:ext cx="495300" cy="495300"/>
          </a:xfrm>
          <a:prstGeom prst="rect">
            <a:avLst/>
          </a:prstGeom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2E56025B-B661-F644-2001-674F77D25102}"/>
              </a:ext>
            </a:extLst>
          </p:cNvPr>
          <p:cNvGrpSpPr/>
          <p:nvPr/>
        </p:nvGrpSpPr>
        <p:grpSpPr>
          <a:xfrm>
            <a:off x="6095371" y="4799347"/>
            <a:ext cx="1278681" cy="652641"/>
            <a:chOff x="6095371" y="4799347"/>
            <a:chExt cx="1278681" cy="652641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D3146FF2-9FDA-66BF-1560-3E5B7C533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95371" y="4799347"/>
              <a:ext cx="612788" cy="612788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AFDC08A2-2E95-F59A-C6E9-BFF0CBD18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93842" y="4871778"/>
              <a:ext cx="580210" cy="580210"/>
            </a:xfrm>
            <a:prstGeom prst="rect">
              <a:avLst/>
            </a:prstGeom>
          </p:spPr>
        </p:pic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378B1AD3-59F3-0B72-B6B2-EAF2E2A1ED8C}"/>
              </a:ext>
            </a:extLst>
          </p:cNvPr>
          <p:cNvGrpSpPr/>
          <p:nvPr/>
        </p:nvGrpSpPr>
        <p:grpSpPr>
          <a:xfrm>
            <a:off x="6376804" y="5779128"/>
            <a:ext cx="960571" cy="468975"/>
            <a:chOff x="6376804" y="5779128"/>
            <a:chExt cx="960571" cy="468975"/>
          </a:xfrm>
        </p:grpSpPr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6C1800E4-2469-B7C0-FC63-DD15C7CE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76804" y="5813447"/>
              <a:ext cx="434658" cy="43465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4CFCE301-67AF-2890-F702-05954C06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882367" y="5779128"/>
              <a:ext cx="455008" cy="455008"/>
            </a:xfrm>
            <a:prstGeom prst="rect">
              <a:avLst/>
            </a:prstGeom>
          </p:spPr>
        </p:pic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214B6988-D807-04B6-2BC9-0B14F94C19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8080" y="6260179"/>
            <a:ext cx="538887" cy="5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F8E44-8736-A9B2-C8FE-29106AC2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85245EA6-2710-B026-5171-BF08ED2A9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481" y="1603537"/>
            <a:ext cx="10093758" cy="4174491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Valido para Servicio de gas de red y GLG</a:t>
            </a: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Término por Voluntad del cliente consumidor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Término por la Empresa</a:t>
            </a:r>
            <a:r>
              <a:rPr lang="es-MX" sz="200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Consumidores residenciales y comerciales menores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Morosidad; “actos ”; condiciones de peligro</a:t>
            </a:r>
          </a:p>
          <a:p>
            <a:pPr marL="228600" lvl="1" algn="just">
              <a:spcBef>
                <a:spcPts val="1000"/>
              </a:spcBef>
            </a:pPr>
            <a:endParaRPr lang="es-CL" b="1">
              <a:solidFill>
                <a:schemeClr val="tx1"/>
              </a:solidFill>
            </a:endParaRPr>
          </a:p>
          <a:p>
            <a:pPr marL="228600" lvl="1" algn="just">
              <a:spcBef>
                <a:spcPts val="1000"/>
              </a:spcBef>
            </a:pPr>
            <a:r>
              <a:rPr lang="es-CL" b="1">
                <a:solidFill>
                  <a:schemeClr val="tx1"/>
                </a:solidFill>
              </a:rPr>
              <a:t>Desconexión física de las Instalaciones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AB8C772-65C6-4B5C-72B8-92DDA36E41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FDF587A4-721B-BC08-7A0B-487CA5F7B274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05AE14-3488-61B0-7711-C541AF31DC63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93E7D09-6769-5199-0509-C7E1626E46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2314059-2B7D-A3E1-9B15-73667F9288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A7D6BD8-3FFA-67B7-B073-C69A7A620F11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AAAAF57-E242-84B7-A1AB-8636F410A86D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367AA04-665E-6B49-E18E-9DB1FD2A8C59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F76B12F7-5919-3D0B-2F28-3F6207EE7523}"/>
              </a:ext>
            </a:extLst>
          </p:cNvPr>
          <p:cNvSpPr txBox="1"/>
          <p:nvPr/>
        </p:nvSpPr>
        <p:spPr>
          <a:xfrm>
            <a:off x="628656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VII: Termino del Servicio de Gas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100" b="1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Finalizar el servicio de gas y la desconexión de instalaciones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A63ABDE-F960-62D5-9CCD-9DE194A25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A8B797-DB85-C93A-8F11-F244F63D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49803EE7-32CC-ECB2-DAAA-E0DD32296370}"/>
              </a:ext>
            </a:extLst>
          </p:cNvPr>
          <p:cNvGrpSpPr/>
          <p:nvPr/>
        </p:nvGrpSpPr>
        <p:grpSpPr>
          <a:xfrm>
            <a:off x="233180" y="1951255"/>
            <a:ext cx="1074553" cy="507048"/>
            <a:chOff x="135349" y="2047781"/>
            <a:chExt cx="1074553" cy="507048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AA49DD5-38A1-8931-D407-8A5F3747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349" y="2061522"/>
              <a:ext cx="493307" cy="49330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E08FDEF-77C8-2E25-C1DF-A50F65FCF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8655" y="2047781"/>
              <a:ext cx="581247" cy="507048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975316-3A38-2B3B-87C5-4AFFD8FA912B}"/>
              </a:ext>
            </a:extLst>
          </p:cNvPr>
          <p:cNvGrpSpPr/>
          <p:nvPr/>
        </p:nvGrpSpPr>
        <p:grpSpPr>
          <a:xfrm>
            <a:off x="166563" y="4121268"/>
            <a:ext cx="1130924" cy="618611"/>
            <a:chOff x="135348" y="3272861"/>
            <a:chExt cx="1187295" cy="649446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98A0B52-C6D2-39FA-695F-401DDC95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348" y="3429000"/>
              <a:ext cx="493307" cy="49330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EBAA711-8F2C-ED89-4AB0-3D5717D6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3197" y="3272861"/>
              <a:ext cx="649446" cy="649446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372292F-A642-1B65-CED4-9D5E42AD09A5}"/>
              </a:ext>
            </a:extLst>
          </p:cNvPr>
          <p:cNvGrpSpPr/>
          <p:nvPr/>
        </p:nvGrpSpPr>
        <p:grpSpPr>
          <a:xfrm>
            <a:off x="759257" y="2492993"/>
            <a:ext cx="807423" cy="815081"/>
            <a:chOff x="68465" y="5206480"/>
            <a:chExt cx="1161012" cy="1172023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0E4C057-D77F-1E2C-D59A-7BD3C3B5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294" y="5269962"/>
              <a:ext cx="484362" cy="484362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CE078F69-6560-F299-7A4E-2E7B22FFE8A9}"/>
                </a:ext>
              </a:extLst>
            </p:cNvPr>
            <p:cNvGrpSpPr/>
            <p:nvPr/>
          </p:nvGrpSpPr>
          <p:grpSpPr>
            <a:xfrm>
              <a:off x="68465" y="5206480"/>
              <a:ext cx="1161012" cy="1172023"/>
              <a:chOff x="68465" y="5206480"/>
              <a:chExt cx="1161012" cy="1172023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135634AE-D2F3-D141-0E38-8AE430C39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126" y="5206480"/>
                <a:ext cx="611326" cy="61132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B386B7C9-0E9D-C2E2-CA50-3779941AF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l="15196" t="25393" r="58685" b="49471"/>
              <a:stretch>
                <a:fillRect/>
              </a:stretch>
            </p:blipFill>
            <p:spPr>
              <a:xfrm>
                <a:off x="68465" y="5794033"/>
                <a:ext cx="596089" cy="584470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993D358E-9472-DE2A-DFEA-D6F34AB8A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l="57946" t="26114" r="15001" b="47030"/>
              <a:stretch>
                <a:fillRect/>
              </a:stretch>
            </p:blipFill>
            <p:spPr>
              <a:xfrm>
                <a:off x="663923" y="5776964"/>
                <a:ext cx="565554" cy="572054"/>
              </a:xfrm>
              <a:prstGeom prst="rect">
                <a:avLst/>
              </a:prstGeom>
            </p:spPr>
          </p:pic>
        </p:grp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020960-71D3-807A-A321-A979AA2C4E2C}"/>
              </a:ext>
            </a:extLst>
          </p:cNvPr>
          <p:cNvSpPr txBox="1"/>
          <p:nvPr/>
        </p:nvSpPr>
        <p:spPr>
          <a:xfrm>
            <a:off x="1297487" y="2466204"/>
            <a:ext cx="41079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Solicitud en Oficina, teléfono u otros medios electrónicos</a:t>
            </a: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Salvo morosidad y clausulas de exclusividad o permanencia mínima. </a:t>
            </a:r>
          </a:p>
          <a:p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93037C8-1F36-1FB3-24BD-DEDF4F9AD5D3}"/>
              </a:ext>
            </a:extLst>
          </p:cNvPr>
          <p:cNvSpPr txBox="1"/>
          <p:nvPr/>
        </p:nvSpPr>
        <p:spPr>
          <a:xfrm>
            <a:off x="7420954" y="2427731"/>
            <a:ext cx="6305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Condominios deben cumplir además </a:t>
            </a: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Ley </a:t>
            </a:r>
            <a:r>
              <a:rPr lang="es-MX" sz="1600" err="1">
                <a:latin typeface="Verdana" panose="020B0604030504040204" pitchFamily="34" charset="0"/>
                <a:ea typeface="Verdana" panose="020B0604030504040204" pitchFamily="34" charset="0"/>
              </a:rPr>
              <a:t>N°</a:t>
            </a:r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 21.442 Copropiedad Inmobiliaria</a:t>
            </a:r>
          </a:p>
          <a:p>
            <a:pPr lvl="1"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Comerciales (mayores) </a:t>
            </a:r>
          </a:p>
          <a:p>
            <a:pPr lvl="1"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e industriales por contrato</a:t>
            </a:r>
          </a:p>
          <a:p>
            <a:endParaRPr lang="es-CL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8DA221FD-3188-F084-031B-D456C10A0BD1}"/>
              </a:ext>
            </a:extLst>
          </p:cNvPr>
          <p:cNvGrpSpPr/>
          <p:nvPr/>
        </p:nvGrpSpPr>
        <p:grpSpPr>
          <a:xfrm>
            <a:off x="512604" y="3440530"/>
            <a:ext cx="856878" cy="493307"/>
            <a:chOff x="512604" y="3440530"/>
            <a:chExt cx="856878" cy="493307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8D19364-55D3-C5A1-0D96-E91ADEAB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2604" y="3440530"/>
              <a:ext cx="493307" cy="49330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7A58785-DCCD-3CAF-ABD3-6DC2FE786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9120" y="3493570"/>
              <a:ext cx="360362" cy="360362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83D6173-4B9A-1DF4-646B-0E99D68094E8}"/>
              </a:ext>
            </a:extLst>
          </p:cNvPr>
          <p:cNvGrpSpPr/>
          <p:nvPr/>
        </p:nvGrpSpPr>
        <p:grpSpPr>
          <a:xfrm>
            <a:off x="6786548" y="2487128"/>
            <a:ext cx="960571" cy="468975"/>
            <a:chOff x="6800086" y="2666491"/>
            <a:chExt cx="960571" cy="468975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141FC5B2-60AE-141D-F59F-6B26D2958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00086" y="2700810"/>
              <a:ext cx="434658" cy="434656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20597F52-F042-120D-562C-F72421A8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05649" y="2666491"/>
              <a:ext cx="455008" cy="455008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71A3A88E-9A17-FF02-7C00-E978A0249360}"/>
              </a:ext>
            </a:extLst>
          </p:cNvPr>
          <p:cNvGrpSpPr/>
          <p:nvPr/>
        </p:nvGrpSpPr>
        <p:grpSpPr>
          <a:xfrm>
            <a:off x="6471454" y="3133725"/>
            <a:ext cx="1475424" cy="545582"/>
            <a:chOff x="6471454" y="3133725"/>
            <a:chExt cx="1475424" cy="54558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976570B-9D63-6FA8-2B5A-1286A76C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953480" y="3307833"/>
              <a:ext cx="371474" cy="371474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9F102C1F-0076-A687-BEA8-DB900EBBE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71454" y="3287569"/>
              <a:ext cx="371474" cy="37147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AF8EA178-5BE2-B29C-805F-0AB60FC9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416235" y="3133725"/>
              <a:ext cx="530643" cy="530643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5A157D1-D3FD-47CB-7ACB-D94CC1808404}"/>
              </a:ext>
            </a:extLst>
          </p:cNvPr>
          <p:cNvGrpSpPr/>
          <p:nvPr/>
        </p:nvGrpSpPr>
        <p:grpSpPr>
          <a:xfrm>
            <a:off x="157024" y="5228981"/>
            <a:ext cx="1016343" cy="477606"/>
            <a:chOff x="157024" y="5228981"/>
            <a:chExt cx="1016343" cy="477606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D773370-E074-80F8-3322-5E4B51309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95761" y="5228981"/>
              <a:ext cx="477606" cy="47760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7452E02B-D2AC-3CFD-3782-0D644402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7024" y="5236702"/>
              <a:ext cx="469886" cy="469885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AAA0C53-E0A0-3AE4-66B5-574C81401381}"/>
              </a:ext>
            </a:extLst>
          </p:cNvPr>
          <p:cNvGrpSpPr/>
          <p:nvPr/>
        </p:nvGrpSpPr>
        <p:grpSpPr>
          <a:xfrm>
            <a:off x="1645104" y="5778028"/>
            <a:ext cx="6187382" cy="892552"/>
            <a:chOff x="1645104" y="5778028"/>
            <a:chExt cx="6187382" cy="892552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E1B2FDE-2659-1B65-A968-0224E8A65DA5}"/>
                </a:ext>
              </a:extLst>
            </p:cNvPr>
            <p:cNvSpPr txBox="1"/>
            <p:nvPr/>
          </p:nvSpPr>
          <p:spPr>
            <a:xfrm>
              <a:off x="1645104" y="5778028"/>
              <a:ext cx="61873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s-MX" sz="1600">
                  <a:latin typeface="Verdana" panose="020B0604030504040204" pitchFamily="34" charset="0"/>
                  <a:ea typeface="Verdana" panose="020B0604030504040204" pitchFamily="34" charset="0"/>
                </a:rPr>
                <a:t>GLG       </a:t>
              </a:r>
              <a:r>
                <a:rPr lang="es-CL" sz="1600">
                  <a:latin typeface="Verdana" panose="020B0604030504040204" pitchFamily="34" charset="0"/>
                  <a:ea typeface="Verdana" panose="020B0604030504040204" pitchFamily="34" charset="0"/>
                </a:rPr>
                <a:t>Reposición terreno                Condominios</a:t>
              </a:r>
            </a:p>
            <a:p>
              <a:pPr lvl="1" algn="just"/>
              <a:r>
                <a:rPr lang="es-MX" sz="1600">
                  <a:latin typeface="Verdana" panose="020B0604030504040204" pitchFamily="34" charset="0"/>
                  <a:ea typeface="Verdana" panose="020B0604030504040204" pitchFamily="34" charset="0"/>
                </a:rPr>
                <a:t>        </a:t>
              </a:r>
            </a:p>
            <a:p>
              <a:endParaRPr lang="es-CL"/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6ED9A810-C85F-31A7-38F8-C1CC3238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74362" y="6034146"/>
              <a:ext cx="495175" cy="495175"/>
            </a:xfrm>
            <a:prstGeom prst="rect">
              <a:avLst/>
            </a:prstGeom>
          </p:spPr>
        </p:pic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3F4B5E18-364B-0CA1-C996-B8CF39B9BE90}"/>
                </a:ext>
              </a:extLst>
            </p:cNvPr>
            <p:cNvGrpSpPr/>
            <p:nvPr/>
          </p:nvGrpSpPr>
          <p:grpSpPr>
            <a:xfrm>
              <a:off x="6321302" y="6053196"/>
              <a:ext cx="955623" cy="466559"/>
              <a:chOff x="6800086" y="2666491"/>
              <a:chExt cx="960571" cy="468975"/>
            </a:xfrm>
          </p:grpSpPr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FB966BDC-A169-22E4-DD73-DC39367F2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0086" y="2700810"/>
                <a:ext cx="434658" cy="434656"/>
              </a:xfrm>
              <a:prstGeom prst="rect">
                <a:avLst/>
              </a:prstGeom>
            </p:spPr>
          </p:pic>
          <p:pic>
            <p:nvPicPr>
              <p:cNvPr id="44" name="Imagen 43">
                <a:extLst>
                  <a:ext uri="{FF2B5EF4-FFF2-40B4-BE49-F238E27FC236}">
                    <a16:creationId xmlns:a16="http://schemas.microsoft.com/office/drawing/2014/main" id="{AE10408C-70FC-A332-38EC-F32D3202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05649" y="2666491"/>
                <a:ext cx="455008" cy="455008"/>
              </a:xfrm>
              <a:prstGeom prst="rect">
                <a:avLst/>
              </a:prstGeom>
            </p:spPr>
          </p:pic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D5CF09BA-965F-C56F-DFE3-C41CF29589D0}"/>
                </a:ext>
              </a:extLst>
            </p:cNvPr>
            <p:cNvGrpSpPr/>
            <p:nvPr/>
          </p:nvGrpSpPr>
          <p:grpSpPr>
            <a:xfrm>
              <a:off x="2129821" y="5947735"/>
              <a:ext cx="678869" cy="678869"/>
              <a:chOff x="899356" y="3439589"/>
              <a:chExt cx="678869" cy="678869"/>
            </a:xfrm>
          </p:grpSpPr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B46DCBDC-E0F9-F6E7-FEE5-8388F264E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9356" y="3439589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51" name="Conector recto 50">
                <a:extLst>
                  <a:ext uri="{FF2B5EF4-FFF2-40B4-BE49-F238E27FC236}">
                    <a16:creationId xmlns:a16="http://schemas.microsoft.com/office/drawing/2014/main" id="{70C410DC-5727-A269-28BD-EA0110EAA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356" y="3994633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701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639428-BBB7-30DA-89BF-50A58D85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35493CB-21F2-6568-01BA-093608108C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504FA281-299E-51FD-5B5A-AFAC9E84FA58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3D9696-0DA1-6F8E-1E32-2CFA2C5857B5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2BD4974-9FE1-036F-FFA8-5432FA00AE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AFD3923-5AB0-BC12-B269-50EEB9411B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C91A570-2CF6-8FFC-3280-0AFD21292378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4022E67-4473-80D9-B844-0F815AC4002B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C20BF1F-74C6-7D53-A0CB-A58F7348B8EE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BE4AB524-012D-DAE3-2BBD-06B6143CE720}"/>
              </a:ext>
            </a:extLst>
          </p:cNvPr>
          <p:cNvSpPr txBox="1"/>
          <p:nvPr/>
        </p:nvSpPr>
        <p:spPr>
          <a:xfrm>
            <a:off x="628657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VIII: Informe de valor de instalaciones Transferibles: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Durante el cambio de proveedor, Precio de referencia entre empresas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9463411-D149-0222-6BB5-FAD2C1C53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B9A254-9155-8AAE-5F61-4A3193E43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F994C0F2-CCE9-1DC9-B123-03356ADF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4788" y="1737982"/>
            <a:ext cx="10116322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Nuevo en el reglamento</a:t>
            </a:r>
          </a:p>
          <a:p>
            <a:pPr marL="0" indent="0" algn="just">
              <a:buNone/>
            </a:pPr>
            <a:r>
              <a:rPr lang="es-MX" sz="1600">
                <a:solidFill>
                  <a:schemeClr val="tx1"/>
                </a:solidFill>
              </a:rPr>
              <a:t>Basado en la Resolución Exenta CNE N°688, 2017, Informe de valorización Instalaciones Transferibles</a:t>
            </a:r>
          </a:p>
          <a:p>
            <a:pPr marL="0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endParaRPr lang="es-MX" sz="16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Instalaciones consideradas (al menos):</a:t>
            </a:r>
          </a:p>
          <a:p>
            <a:pPr lvl="1" algn="just"/>
            <a:r>
              <a:rPr lang="es-CL" sz="1600">
                <a:solidFill>
                  <a:schemeClr val="tx1"/>
                </a:solidFill>
              </a:rPr>
              <a:t>Tanques</a:t>
            </a:r>
          </a:p>
          <a:p>
            <a:pPr lvl="1" algn="just"/>
            <a:r>
              <a:rPr lang="es-CL" sz="1600">
                <a:solidFill>
                  <a:schemeClr val="tx1"/>
                </a:solidFill>
              </a:rPr>
              <a:t>Medidores</a:t>
            </a:r>
          </a:p>
          <a:p>
            <a:pPr lvl="1" algn="just"/>
            <a:r>
              <a:rPr lang="es-CL" sz="1600">
                <a:solidFill>
                  <a:schemeClr val="tx1"/>
                </a:solidFill>
              </a:rPr>
              <a:t>Reguladores de Presión</a:t>
            </a:r>
          </a:p>
          <a:p>
            <a:pPr lvl="1" algn="just"/>
            <a:r>
              <a:rPr lang="es-CL" sz="1600">
                <a:solidFill>
                  <a:schemeClr val="tx1"/>
                </a:solidFill>
              </a:rPr>
              <a:t>Empalmes</a:t>
            </a:r>
          </a:p>
          <a:p>
            <a:pPr lvl="1" algn="just"/>
            <a:r>
              <a:rPr lang="es-CL" sz="1600">
                <a:solidFill>
                  <a:schemeClr val="tx1"/>
                </a:solidFill>
              </a:rPr>
              <a:t>Matriz baja Presión y acometidas (tuberías E dentro de un condominio tipo B horizontal).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E3E96D6-671D-EE4C-486C-68CC8EAC17B0}"/>
              </a:ext>
            </a:extLst>
          </p:cNvPr>
          <p:cNvGrpSpPr/>
          <p:nvPr/>
        </p:nvGrpSpPr>
        <p:grpSpPr>
          <a:xfrm>
            <a:off x="393615" y="1778142"/>
            <a:ext cx="699046" cy="699046"/>
            <a:chOff x="9158867" y="1315664"/>
            <a:chExt cx="699046" cy="699046"/>
          </a:xfrm>
        </p:grpSpPr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B1D9BC1E-E6EC-1C01-A85A-94462B810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8867" y="1315664"/>
              <a:ext cx="699046" cy="699046"/>
            </a:xfrm>
            <a:prstGeom prst="rect">
              <a:avLst/>
            </a:prstGeom>
          </p:spPr>
        </p:pic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7F2F9BC4-2464-CBE5-1669-CCF46EE5F095}"/>
                </a:ext>
              </a:extLst>
            </p:cNvPr>
            <p:cNvSpPr txBox="1"/>
            <p:nvPr/>
          </p:nvSpPr>
          <p:spPr>
            <a:xfrm>
              <a:off x="9411112" y="1395649"/>
              <a:ext cx="342901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20000"/>
              <a:r>
                <a:rPr lang="es-MX" sz="1300" b="1"/>
                <a:t>CNEREX </a:t>
              </a:r>
            </a:p>
            <a:p>
              <a:pPr defTabSz="720000"/>
              <a:r>
                <a:rPr lang="es-MX" sz="1300" b="1"/>
                <a:t>688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E06B706D-C7C4-4443-CC02-8CA4C17CD3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43" y="2906854"/>
            <a:ext cx="559261" cy="55926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0AEE6014-DDAD-11DC-97DE-B57322EB9C53}"/>
              </a:ext>
            </a:extLst>
          </p:cNvPr>
          <p:cNvGrpSpPr/>
          <p:nvPr/>
        </p:nvGrpSpPr>
        <p:grpSpPr>
          <a:xfrm>
            <a:off x="215543" y="3623181"/>
            <a:ext cx="1068176" cy="545199"/>
            <a:chOff x="6095371" y="4799347"/>
            <a:chExt cx="1278681" cy="65264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FD7E182-3B75-8C2D-C847-12002B113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95371" y="4799347"/>
              <a:ext cx="612788" cy="61278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9AE85C5-0124-54C2-5335-F785D09F2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3842" y="4871778"/>
              <a:ext cx="580210" cy="580210"/>
            </a:xfrm>
            <a:prstGeom prst="rect">
              <a:avLst/>
            </a:prstGeom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2ABDB4C0-ED80-8A1B-FDE4-3009C1FDF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0336" y="2855496"/>
            <a:ext cx="587585" cy="58758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4F351ED-E25B-BC07-CADC-3F0EEC0560D1}"/>
              </a:ext>
            </a:extLst>
          </p:cNvPr>
          <p:cNvSpPr txBox="1"/>
          <p:nvPr/>
        </p:nvSpPr>
        <p:spPr>
          <a:xfrm>
            <a:off x="1521131" y="2873082"/>
            <a:ext cx="40616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Para el proceso de cambio de proveedor</a:t>
            </a:r>
          </a:p>
          <a:p>
            <a:pPr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Si empresa entrante quiere adquirir instalaciones y no hay acuerdo en precio</a:t>
            </a:r>
          </a:p>
          <a:p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4D66B-2CDA-3138-DE37-A01B67595008}"/>
              </a:ext>
            </a:extLst>
          </p:cNvPr>
          <p:cNvSpPr txBox="1"/>
          <p:nvPr/>
        </p:nvSpPr>
        <p:spPr>
          <a:xfrm>
            <a:off x="7628995" y="2897549"/>
            <a:ext cx="4061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Cada 4 años. 2026 nuevo informe por CNE</a:t>
            </a:r>
          </a:p>
          <a:p>
            <a:pPr algn="just"/>
            <a:endParaRPr lang="es-MX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</a:rPr>
              <a:t>Preparación incluye etapa de observación Empresa y Panel de expertos  </a:t>
            </a:r>
          </a:p>
          <a:p>
            <a:endParaRPr lang="es-CL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4B51FB9-4F37-30FC-22B8-44B315B226FD}"/>
              </a:ext>
            </a:extLst>
          </p:cNvPr>
          <p:cNvGrpSpPr/>
          <p:nvPr/>
        </p:nvGrpSpPr>
        <p:grpSpPr>
          <a:xfrm>
            <a:off x="6498344" y="3715341"/>
            <a:ext cx="1070115" cy="499866"/>
            <a:chOff x="6498344" y="3715341"/>
            <a:chExt cx="1070115" cy="49986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2F0CD71-9CB7-DD49-2FF9-CAA014AA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98344" y="3715341"/>
              <a:ext cx="481352" cy="481352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9AF64C9-6728-E509-D70C-7A5652FE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68593" y="3715341"/>
              <a:ext cx="499866" cy="499866"/>
            </a:xfrm>
            <a:prstGeom prst="rect">
              <a:avLst/>
            </a:prstGeom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30B7C8E0-3E33-C2BD-FE2A-BA462F3D3C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8142" y="5018722"/>
            <a:ext cx="579628" cy="579627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282DDBAC-2254-5FF5-E9B5-429B285BC3C9}"/>
              </a:ext>
            </a:extLst>
          </p:cNvPr>
          <p:cNvGrpSpPr/>
          <p:nvPr/>
        </p:nvGrpSpPr>
        <p:grpSpPr>
          <a:xfrm>
            <a:off x="181681" y="5089016"/>
            <a:ext cx="579628" cy="579627"/>
            <a:chOff x="148358" y="2344950"/>
            <a:chExt cx="678869" cy="678869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CA33E463-B036-AAD7-C48A-91C6736E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8358" y="2344950"/>
              <a:ext cx="678869" cy="678869"/>
            </a:xfrm>
            <a:prstGeom prst="rect">
              <a:avLst/>
            </a:prstGeom>
          </p:spPr>
        </p:pic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CE89B9BB-1FC6-796B-2CF8-AD039CB172C3}"/>
                </a:ext>
              </a:extLst>
            </p:cNvPr>
            <p:cNvCxnSpPr>
              <a:cxnSpLocks/>
            </p:cNvCxnSpPr>
            <p:nvPr/>
          </p:nvCxnSpPr>
          <p:spPr>
            <a:xfrm>
              <a:off x="148358" y="2898097"/>
              <a:ext cx="678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563D0407-C4BF-6CD7-0E1B-A888697B6C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627" y="5681288"/>
            <a:ext cx="523737" cy="5237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89B303F-9D81-3DB3-3835-8F1F9720D7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141" y="5645048"/>
            <a:ext cx="579628" cy="57962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DC8C788-32E6-9A12-4275-9E3197C87E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615" y="6140927"/>
            <a:ext cx="773292" cy="7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816A3-3681-426E-6BC5-4B7764DC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D73B303-711D-09B5-1783-8F570261E5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64915F9D-1230-EA62-82E0-2D43A4245BE5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1E899C-E54E-C5AE-4B5A-EA0E2B46F1F6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3EA162A-9536-CE43-21C5-417DADDEDE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16EEF7E-AD53-D014-0D06-D6605581F5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5EBC27F-194B-A325-54B1-EA57AA4A980C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F0C4926-27CF-A49B-E68C-2504CEF5AB04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30F80BB-310E-8ED8-0C03-A0D0E1D68200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4888D5FF-603F-51D6-96BD-79F5FD344FFA}"/>
              </a:ext>
            </a:extLst>
          </p:cNvPr>
          <p:cNvSpPr txBox="1"/>
          <p:nvPr/>
        </p:nvSpPr>
        <p:spPr>
          <a:xfrm>
            <a:off x="628657" y="983770"/>
            <a:ext cx="11102501" cy="5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Capítulo IX: Sistema de Información Pública CNE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19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de tarifas y estadísticas para la ciudadanía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F9FFE9-B380-03D7-E7C8-CB91BD25E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6D6E91-1145-D200-356E-84CEE5AB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EAAB42F9-D24F-F511-528F-C2259DCB0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NUEVO</a:t>
            </a:r>
          </a:p>
          <a:p>
            <a:pPr algn="just"/>
            <a:endParaRPr lang="es-MX" sz="2000">
              <a:solidFill>
                <a:schemeClr val="tx1"/>
              </a:solidFill>
            </a:endParaRPr>
          </a:p>
          <a:p>
            <a:pPr algn="just"/>
            <a:r>
              <a:rPr lang="es-MX" sz="2000" b="1">
                <a:solidFill>
                  <a:schemeClr val="tx1"/>
                </a:solidFill>
              </a:rPr>
              <a:t>Lo nuevo</a:t>
            </a:r>
            <a:r>
              <a:rPr lang="es-MX" sz="2000">
                <a:solidFill>
                  <a:schemeClr val="tx1"/>
                </a:solidFill>
              </a:rPr>
              <a:t>: 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Fomentar la competencia y la información clara a la ciudadanía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Información de empresas presentes y sus tarifas en las comunas  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Información de los cambios de proveedor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MX" sz="1600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A3101-9662-F22E-37F8-C877C313B9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350" y="4298831"/>
            <a:ext cx="821059" cy="8210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14C3A10-3C24-E4C1-A4EC-C894FACB1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013" y="4162472"/>
            <a:ext cx="949098" cy="9490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5151047-E862-7EE9-DCD5-F59D6E1381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5805" y="4290511"/>
            <a:ext cx="821059" cy="8210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BEB3C36-BC9B-EC77-A212-75AF4AB753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624" y="4392217"/>
            <a:ext cx="628134" cy="62813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932F538-D650-64B5-AFD2-59A44409EE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3427" y="4426195"/>
            <a:ext cx="535161" cy="535161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5D7694A7-2A14-52A4-A7E5-3732A6F1B967}"/>
              </a:ext>
            </a:extLst>
          </p:cNvPr>
          <p:cNvGrpSpPr/>
          <p:nvPr/>
        </p:nvGrpSpPr>
        <p:grpSpPr>
          <a:xfrm>
            <a:off x="6799360" y="4392217"/>
            <a:ext cx="1425993" cy="628134"/>
            <a:chOff x="5793991" y="4392217"/>
            <a:chExt cx="1425993" cy="628134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A15EF3B-7C6E-B348-5893-AF15F6B9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93991" y="4398371"/>
              <a:ext cx="712997" cy="62198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4B4F463-D5E9-1192-70B5-9DF6E86F0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50489" y="4398371"/>
              <a:ext cx="712997" cy="62198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2C4CC647-F461-1363-F613-40D5B3575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06987" y="4392217"/>
              <a:ext cx="712997" cy="621980"/>
            </a:xfrm>
            <a:prstGeom prst="rect">
              <a:avLst/>
            </a:prstGeom>
          </p:spPr>
        </p:pic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90EA1F79-8268-7069-99FE-C369B5D893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6710" y="4226491"/>
            <a:ext cx="821059" cy="82105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5B2E598-6FCA-120B-0A10-EF2ED50D9A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5345" y="1641418"/>
            <a:ext cx="1043038" cy="10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0915B-84EF-D61C-F0CB-5F3F6193C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3">
            <a:extLst>
              <a:ext uri="{FF2B5EF4-FFF2-40B4-BE49-F238E27FC236}">
                <a16:creationId xmlns:a16="http://schemas.microsoft.com/office/drawing/2014/main" id="{A333990B-4F6C-4778-7DCF-5A0D5BF67624}"/>
              </a:ext>
            </a:extLst>
          </p:cNvPr>
          <p:cNvSpPr txBox="1">
            <a:spLocks/>
          </p:cNvSpPr>
          <p:nvPr/>
        </p:nvSpPr>
        <p:spPr bwMode="auto">
          <a:xfrm>
            <a:off x="6859261" y="1610125"/>
            <a:ext cx="574187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Solicitudes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Consentimiento consumidor.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Registros.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Condominios.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Procedimientos y plazos.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Comunicaciones al consumidor</a:t>
            </a:r>
          </a:p>
          <a:p>
            <a:pPr marL="457200" lvl="1" indent="0" algn="just">
              <a:buNone/>
            </a:pPr>
            <a:r>
              <a:rPr lang="es-MX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Medios de contacto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</a:t>
            </a:r>
            <a:r>
              <a:rPr lang="es-MX" err="1">
                <a:solidFill>
                  <a:schemeClr val="tx1"/>
                </a:solidFill>
              </a:rPr>
              <a:t>Call</a:t>
            </a:r>
            <a:r>
              <a:rPr lang="es-MX">
                <a:solidFill>
                  <a:schemeClr val="tx1"/>
                </a:solidFill>
              </a:rPr>
              <a:t> center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A9BB0F8-B200-F009-C7BF-0837ABE18C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6EC5F006-BA2B-58D1-405A-47F9D5580CE0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1ED25C-434C-8539-568D-CBEA4D64036D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39FA4BC-85DF-9396-55EC-CAD4893E12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73610DF-4BA6-ED18-B8A1-84A6F2A3E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93DA392-1D2B-BB2A-4BDD-B7F459CE910E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ED816E6-206A-2EAD-0EA6-FB15748A1CD7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726DD9E-08CA-0B68-0FC8-291883029C36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BB2E31A4-BE06-0C38-3D23-44A6D0F86B54}"/>
              </a:ext>
            </a:extLst>
          </p:cNvPr>
          <p:cNvSpPr txBox="1"/>
          <p:nvPr/>
        </p:nvSpPr>
        <p:spPr>
          <a:xfrm>
            <a:off x="628657" y="983770"/>
            <a:ext cx="4643008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Conclusiones Novedades</a:t>
            </a:r>
            <a:endParaRPr lang="es-ES" sz="2000" b="1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5C710D2-5ADD-7827-D503-7B20427F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5496213-D054-AB35-581F-925EBB7D9091}"/>
              </a:ext>
            </a:extLst>
          </p:cNvPr>
          <p:cNvSpPr txBox="1">
            <a:spLocks/>
          </p:cNvSpPr>
          <p:nvPr/>
        </p:nvSpPr>
        <p:spPr bwMode="auto">
          <a:xfrm>
            <a:off x="705037" y="2224155"/>
            <a:ext cx="397802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GLG.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Cambio de proveedor.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Contrato.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	Tarifas garantizadas.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Compensaciones.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>
                <a:solidFill>
                  <a:schemeClr val="tx1"/>
                </a:solidFill>
              </a:rPr>
              <a:t>   Boletas</a:t>
            </a:r>
          </a:p>
          <a:p>
            <a:pPr marL="457200" lvl="1" indent="0" algn="just">
              <a:buNone/>
            </a:pPr>
            <a:r>
              <a:rPr lang="es-MX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endParaRPr lang="es-CL" sz="90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523E9FD-404C-8879-E47E-B0D4FDC53543}"/>
              </a:ext>
            </a:extLst>
          </p:cNvPr>
          <p:cNvGrpSpPr/>
          <p:nvPr/>
        </p:nvGrpSpPr>
        <p:grpSpPr>
          <a:xfrm>
            <a:off x="5175893" y="1397003"/>
            <a:ext cx="1959368" cy="5328064"/>
            <a:chOff x="5175893" y="1397003"/>
            <a:chExt cx="1959368" cy="5328064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799E5B6-D660-45B2-9766-1F4947435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1175" y="1397003"/>
              <a:ext cx="541695" cy="541695"/>
            </a:xfrm>
            <a:prstGeom prst="rect">
              <a:avLst/>
            </a:prstGeom>
          </p:spPr>
        </p:pic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C5DC4EF1-9EBD-036E-2D2A-3FFDBD767093}"/>
                </a:ext>
              </a:extLst>
            </p:cNvPr>
            <p:cNvGrpSpPr/>
            <p:nvPr/>
          </p:nvGrpSpPr>
          <p:grpSpPr>
            <a:xfrm>
              <a:off x="5175893" y="1985208"/>
              <a:ext cx="1959368" cy="4739859"/>
              <a:chOff x="5175893" y="1985208"/>
              <a:chExt cx="1959368" cy="4739859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FD4831D7-A8CF-3F5A-3599-F4A4F79F2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4552" y="3243056"/>
                <a:ext cx="182896" cy="371888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DA32DEB-5A68-9AE0-4111-E7994CC4F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5292" y="1985208"/>
                <a:ext cx="623493" cy="623493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C6C5200A-EEC4-6830-0C27-8FD99B391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7260" y="3379230"/>
                <a:ext cx="584338" cy="58433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2407BF9E-C4DF-F4D2-C5CA-8D772DC20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8578" y="3348110"/>
                <a:ext cx="611696" cy="61169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3FF490F1-EF77-6A0D-FBAA-D98BC3552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6121" y="2666119"/>
                <a:ext cx="596352" cy="596352"/>
              </a:xfrm>
              <a:prstGeom prst="rect">
                <a:avLst/>
              </a:prstGeom>
            </p:spPr>
          </p:pic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B0ED7D97-DACA-1CF8-B72A-7971DD1FF52B}"/>
                  </a:ext>
                </a:extLst>
              </p:cNvPr>
              <p:cNvGrpSpPr/>
              <p:nvPr/>
            </p:nvGrpSpPr>
            <p:grpSpPr>
              <a:xfrm>
                <a:off x="5892027" y="4079792"/>
                <a:ext cx="1096019" cy="504857"/>
                <a:chOff x="411297" y="4843785"/>
                <a:chExt cx="1096019" cy="504857"/>
              </a:xfrm>
            </p:grpSpPr>
            <p:pic>
              <p:nvPicPr>
                <p:cNvPr id="22" name="Imagen 21">
                  <a:extLst>
                    <a:ext uri="{FF2B5EF4-FFF2-40B4-BE49-F238E27FC236}">
                      <a16:creationId xmlns:a16="http://schemas.microsoft.com/office/drawing/2014/main" id="{B4D4C0E0-7AE7-DBB3-B34F-96E7A9158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1297" y="4843785"/>
                  <a:ext cx="504857" cy="504857"/>
                </a:xfrm>
                <a:prstGeom prst="rect">
                  <a:avLst/>
                </a:prstGeom>
              </p:spPr>
            </p:pic>
            <p:pic>
              <p:nvPicPr>
                <p:cNvPr id="23" name="Imagen 22">
                  <a:extLst>
                    <a:ext uri="{FF2B5EF4-FFF2-40B4-BE49-F238E27FC236}">
                      <a16:creationId xmlns:a16="http://schemas.microsoft.com/office/drawing/2014/main" id="{4A868D27-05A3-A5FA-5CB3-981F2C5B0D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2016" y="4853342"/>
                  <a:ext cx="495300" cy="49530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upo 46">
                <a:extLst>
                  <a:ext uri="{FF2B5EF4-FFF2-40B4-BE49-F238E27FC236}">
                    <a16:creationId xmlns:a16="http://schemas.microsoft.com/office/drawing/2014/main" id="{867F0553-CE13-DDCA-BE81-D880CCBE848B}"/>
                  </a:ext>
                </a:extLst>
              </p:cNvPr>
              <p:cNvGrpSpPr/>
              <p:nvPr/>
            </p:nvGrpSpPr>
            <p:grpSpPr>
              <a:xfrm>
                <a:off x="6187018" y="4801437"/>
                <a:ext cx="948243" cy="584034"/>
                <a:chOff x="8108796" y="5145139"/>
                <a:chExt cx="948243" cy="584034"/>
              </a:xfrm>
            </p:grpSpPr>
            <p:pic>
              <p:nvPicPr>
                <p:cNvPr id="24" name="Imagen 23">
                  <a:extLst>
                    <a:ext uri="{FF2B5EF4-FFF2-40B4-BE49-F238E27FC236}">
                      <a16:creationId xmlns:a16="http://schemas.microsoft.com/office/drawing/2014/main" id="{6044E2FD-3CEE-935B-5BD9-1E5C9D604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08796" y="5228071"/>
                  <a:ext cx="477290" cy="477290"/>
                </a:xfrm>
                <a:prstGeom prst="rect">
                  <a:avLst/>
                </a:prstGeom>
              </p:spPr>
            </p:pic>
            <p:pic>
              <p:nvPicPr>
                <p:cNvPr id="25" name="Imagen 24">
                  <a:extLst>
                    <a:ext uri="{FF2B5EF4-FFF2-40B4-BE49-F238E27FC236}">
                      <a16:creationId xmlns:a16="http://schemas.microsoft.com/office/drawing/2014/main" id="{8D9D9CDC-5CEB-27FC-D36E-4AC7A18D9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73005" y="5145139"/>
                  <a:ext cx="584034" cy="584034"/>
                </a:xfrm>
                <a:prstGeom prst="rect">
                  <a:avLst/>
                </a:prstGeom>
              </p:spPr>
            </p:pic>
          </p:grpSp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9D35BA98-F9BB-F5EC-1CD3-A5F2DA3D7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20782" y="6191818"/>
                <a:ext cx="533249" cy="533249"/>
              </a:xfrm>
              <a:prstGeom prst="rect">
                <a:avLst/>
              </a:prstGeom>
            </p:spPr>
          </p:pic>
          <p:grpSp>
            <p:nvGrpSpPr>
              <p:cNvPr id="48" name="Grupo 47">
                <a:extLst>
                  <a:ext uri="{FF2B5EF4-FFF2-40B4-BE49-F238E27FC236}">
                    <a16:creationId xmlns:a16="http://schemas.microsoft.com/office/drawing/2014/main" id="{ACC36E18-E982-1FA6-EC7B-320BF07B8D06}"/>
                  </a:ext>
                </a:extLst>
              </p:cNvPr>
              <p:cNvGrpSpPr/>
              <p:nvPr/>
            </p:nvGrpSpPr>
            <p:grpSpPr>
              <a:xfrm>
                <a:off x="5175893" y="5501741"/>
                <a:ext cx="1903685" cy="527173"/>
                <a:chOff x="4526967" y="5200878"/>
                <a:chExt cx="1903685" cy="527173"/>
              </a:xfrm>
            </p:grpSpPr>
            <p:pic>
              <p:nvPicPr>
                <p:cNvPr id="38" name="Imagen 37">
                  <a:extLst>
                    <a:ext uri="{FF2B5EF4-FFF2-40B4-BE49-F238E27FC236}">
                      <a16:creationId xmlns:a16="http://schemas.microsoft.com/office/drawing/2014/main" id="{F0E5F798-2F8F-DE44-D6CF-39CA697C5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33609" y="5267538"/>
                  <a:ext cx="407150" cy="407150"/>
                </a:xfrm>
                <a:prstGeom prst="rect">
                  <a:avLst/>
                </a:prstGeom>
              </p:spPr>
            </p:pic>
            <p:pic>
              <p:nvPicPr>
                <p:cNvPr id="40" name="Imagen 39">
                  <a:extLst>
                    <a:ext uri="{FF2B5EF4-FFF2-40B4-BE49-F238E27FC236}">
                      <a16:creationId xmlns:a16="http://schemas.microsoft.com/office/drawing/2014/main" id="{72F8F3A1-15DA-4827-E214-EA03695FB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16777" y="5214176"/>
                  <a:ext cx="513875" cy="513875"/>
                </a:xfrm>
                <a:prstGeom prst="rect">
                  <a:avLst/>
                </a:prstGeom>
              </p:spPr>
            </p:pic>
            <p:pic>
              <p:nvPicPr>
                <p:cNvPr id="41" name="Imagen 40">
                  <a:extLst>
                    <a:ext uri="{FF2B5EF4-FFF2-40B4-BE49-F238E27FC236}">
                      <a16:creationId xmlns:a16="http://schemas.microsoft.com/office/drawing/2014/main" id="{C8E09907-4028-0ED3-5ED1-D5B6DEDAF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rcRect l="15196" t="25393" r="58685" b="49471"/>
                <a:stretch>
                  <a:fillRect/>
                </a:stretch>
              </p:blipFill>
              <p:spPr>
                <a:xfrm>
                  <a:off x="4976859" y="5214176"/>
                  <a:ext cx="501067" cy="491300"/>
                </a:xfrm>
                <a:prstGeom prst="rect">
                  <a:avLst/>
                </a:prstGeom>
              </p:spPr>
            </p:pic>
            <p:pic>
              <p:nvPicPr>
                <p:cNvPr id="42" name="Imagen 41">
                  <a:extLst>
                    <a:ext uri="{FF2B5EF4-FFF2-40B4-BE49-F238E27FC236}">
                      <a16:creationId xmlns:a16="http://schemas.microsoft.com/office/drawing/2014/main" id="{6EF92CE8-22C9-6B2D-6BE3-700D940F0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rcRect l="57946" t="26114" r="15001" b="47030"/>
                <a:stretch>
                  <a:fillRect/>
                </a:stretch>
              </p:blipFill>
              <p:spPr>
                <a:xfrm>
                  <a:off x="4526967" y="5200878"/>
                  <a:ext cx="475399" cy="48086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15180EC-B7B9-9B5E-17D8-2F4DE61296D1}"/>
              </a:ext>
            </a:extLst>
          </p:cNvPr>
          <p:cNvGrpSpPr/>
          <p:nvPr/>
        </p:nvGrpSpPr>
        <p:grpSpPr>
          <a:xfrm>
            <a:off x="293781" y="2009673"/>
            <a:ext cx="1061473" cy="4643912"/>
            <a:chOff x="293781" y="1333398"/>
            <a:chExt cx="1061473" cy="4643912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D2FF991-0205-38C9-2C86-A476D773FB6B}"/>
                </a:ext>
              </a:extLst>
            </p:cNvPr>
            <p:cNvGrpSpPr/>
            <p:nvPr/>
          </p:nvGrpSpPr>
          <p:grpSpPr>
            <a:xfrm>
              <a:off x="317360" y="4278251"/>
              <a:ext cx="1037894" cy="971625"/>
              <a:chOff x="5522875" y="5138980"/>
              <a:chExt cx="1037894" cy="971625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98272327-5D90-07E8-5321-C326449472B2}"/>
                  </a:ext>
                </a:extLst>
              </p:cNvPr>
              <p:cNvGrpSpPr/>
              <p:nvPr/>
            </p:nvGrpSpPr>
            <p:grpSpPr>
              <a:xfrm>
                <a:off x="5584602" y="5138980"/>
                <a:ext cx="678869" cy="596352"/>
                <a:chOff x="1018653" y="3971911"/>
                <a:chExt cx="678869" cy="596352"/>
              </a:xfrm>
            </p:grpSpPr>
            <p:pic>
              <p:nvPicPr>
                <p:cNvPr id="27" name="Imagen 26">
                  <a:extLst>
                    <a:ext uri="{FF2B5EF4-FFF2-40B4-BE49-F238E27FC236}">
                      <a16:creationId xmlns:a16="http://schemas.microsoft.com/office/drawing/2014/main" id="{5857B70D-186F-F3E6-ED8E-2B9FAC634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7144" y="3971911"/>
                  <a:ext cx="596352" cy="596352"/>
                </a:xfrm>
                <a:prstGeom prst="rect">
                  <a:avLst/>
                </a:prstGeom>
              </p:spPr>
            </p:pic>
            <p:cxnSp>
              <p:nvCxnSpPr>
                <p:cNvPr id="28" name="Conector recto 27">
                  <a:extLst>
                    <a:ext uri="{FF2B5EF4-FFF2-40B4-BE49-F238E27FC236}">
                      <a16:creationId xmlns:a16="http://schemas.microsoft.com/office/drawing/2014/main" id="{9F17A3F1-3DFC-5421-E2EF-27BD3E7322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653" y="4568263"/>
                  <a:ext cx="67886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6968B72F-9C2E-FD62-1F9E-5C982E93B505}"/>
                  </a:ext>
                </a:extLst>
              </p:cNvPr>
              <p:cNvSpPr txBox="1"/>
              <p:nvPr/>
            </p:nvSpPr>
            <p:spPr>
              <a:xfrm>
                <a:off x="5522875" y="5710495"/>
                <a:ext cx="10378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/>
                  <a:t>[15 x]</a:t>
                </a:r>
                <a:endParaRPr lang="es-CL" sz="2000" b="1"/>
              </a:p>
            </p:txBody>
          </p:sp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DE4AC361-90F0-438D-2849-E0CF545C9512}"/>
                </a:ext>
              </a:extLst>
            </p:cNvPr>
            <p:cNvGrpSpPr/>
            <p:nvPr/>
          </p:nvGrpSpPr>
          <p:grpSpPr>
            <a:xfrm>
              <a:off x="361053" y="1333398"/>
              <a:ext cx="687967" cy="687966"/>
              <a:chOff x="148358" y="2344950"/>
              <a:chExt cx="678869" cy="678869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BDFE8832-5DA3-F095-E8A0-7987A3DB8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8358" y="2344950"/>
                <a:ext cx="678869" cy="678869"/>
              </a:xfrm>
              <a:prstGeom prst="rect">
                <a:avLst/>
              </a:prstGeom>
            </p:spPr>
          </p:pic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C8D3D608-882E-A6A1-4E9B-8F7B22928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358" y="2898097"/>
                <a:ext cx="6788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53D0FDF-367C-A7E8-FCD7-16CE4393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1297" y="2741755"/>
              <a:ext cx="658168" cy="658168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45380064-94DD-36EE-A7BD-9C8381FEB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93781" y="5201626"/>
              <a:ext cx="775684" cy="77568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EA81326A-0EF8-0F5D-D37C-2C7E8B99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90851" y="2013662"/>
              <a:ext cx="658169" cy="658169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80352547-0AAB-CE0D-B591-89C487F4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8994" y="3524152"/>
              <a:ext cx="658168" cy="658168"/>
            </a:xfrm>
            <a:prstGeom prst="rect">
              <a:avLst/>
            </a:prstGeom>
          </p:spPr>
        </p:pic>
      </p:grp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B0148C73-771B-937A-9E51-6F91F5F48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914" y="1454456"/>
            <a:ext cx="4040095" cy="517601"/>
          </a:xfrm>
        </p:spPr>
        <p:txBody>
          <a:bodyPr/>
          <a:lstStyle/>
          <a:p>
            <a:pPr algn="just"/>
            <a:r>
              <a:rPr lang="es-MX" sz="2000" b="1">
                <a:solidFill>
                  <a:schemeClr val="tx1"/>
                </a:solidFill>
              </a:rPr>
              <a:t>Más Visibles</a:t>
            </a:r>
          </a:p>
          <a:p>
            <a:endParaRPr lang="es-CL" sz="900"/>
          </a:p>
        </p:txBody>
      </p:sp>
      <p:sp>
        <p:nvSpPr>
          <p:cNvPr id="53" name="Marcador de texto 3">
            <a:extLst>
              <a:ext uri="{FF2B5EF4-FFF2-40B4-BE49-F238E27FC236}">
                <a16:creationId xmlns:a16="http://schemas.microsoft.com/office/drawing/2014/main" id="{B4CBBBDA-940A-3E83-EE46-150C2CCBD638}"/>
              </a:ext>
            </a:extLst>
          </p:cNvPr>
          <p:cNvSpPr txBox="1">
            <a:spLocks/>
          </p:cNvSpPr>
          <p:nvPr/>
        </p:nvSpPr>
        <p:spPr bwMode="auto">
          <a:xfrm>
            <a:off x="6000291" y="983770"/>
            <a:ext cx="4040095" cy="5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>
                <a:solidFill>
                  <a:schemeClr val="tx1"/>
                </a:solidFill>
              </a:rPr>
              <a:t>Transversales</a:t>
            </a:r>
          </a:p>
          <a:p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2126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52" grpId="0" build="p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1BBF3-2832-A282-E21C-F45D5D6E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97D1471-79EC-FA31-2CE4-48E1557506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6E996185-A2EF-95C5-EE31-DE2CFA62E81E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58F1CD-846D-1DF9-C68A-FA85D73464D7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8CFEC07-3A0F-B4BD-A949-C28AF2837D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8516DDA-D754-EE0B-C675-013844F93AD4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00DB434-B555-7F1A-47E2-7602957928A9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31B75E9-F0F4-E94E-885A-351B4B19A943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E43364D3-9AF9-0093-29E2-A4965E727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4098" name="Imagen 2">
            <a:extLst>
              <a:ext uri="{FF2B5EF4-FFF2-40B4-BE49-F238E27FC236}">
                <a16:creationId xmlns:a16="http://schemas.microsoft.com/office/drawing/2014/main" id="{FA772F12-1EBA-C9F6-EA10-EE727C76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9" y="629598"/>
            <a:ext cx="104775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6E446E-1492-0D3B-01DC-C2CDE861E4BC}"/>
              </a:ext>
            </a:extLst>
          </p:cNvPr>
          <p:cNvSpPr txBox="1"/>
          <p:nvPr/>
        </p:nvSpPr>
        <p:spPr>
          <a:xfrm>
            <a:off x="6796088" y="2278113"/>
            <a:ext cx="2943226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MX" sz="1050" i="1">
                <a:solidFill>
                  <a:srgbClr val="800000"/>
                </a:solidFill>
              </a:rPr>
              <a:t>Unidad de Inteligencia de Mercados y Regulación de Combustibles División de Combustibles y Nuevos Energéticos</a:t>
            </a:r>
            <a:endParaRPr lang="es-CL" sz="1050" i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CD258-DD94-9556-A073-0ECFEE10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DECDD70-982B-7B78-A42E-DAB9D01E314D}"/>
              </a:ext>
            </a:extLst>
          </p:cNvPr>
          <p:cNvGrpSpPr/>
          <p:nvPr/>
        </p:nvGrpSpPr>
        <p:grpSpPr>
          <a:xfrm>
            <a:off x="282946" y="123938"/>
            <a:ext cx="11617864" cy="6664348"/>
            <a:chOff x="282946" y="246489"/>
            <a:chExt cx="11617864" cy="666434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746C60D-B28D-40F9-D5C4-48D2AA9FF896}"/>
                </a:ext>
              </a:extLst>
            </p:cNvPr>
            <p:cNvGrpSpPr/>
            <p:nvPr/>
          </p:nvGrpSpPr>
          <p:grpSpPr>
            <a:xfrm>
              <a:off x="282946" y="246489"/>
              <a:ext cx="11617864" cy="754005"/>
              <a:chOff x="282946" y="246489"/>
              <a:chExt cx="11617864" cy="754005"/>
            </a:xfrm>
          </p:grpSpPr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B2AF07D9-8B53-C721-AD67-F9CC926E88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04F074A2-3B68-47C0-FFEA-ABDDA85DCC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7" name="Elipse 116">
                <a:extLst>
                  <a:ext uri="{FF2B5EF4-FFF2-40B4-BE49-F238E27FC236}">
                    <a16:creationId xmlns:a16="http://schemas.microsoft.com/office/drawing/2014/main" id="{669312BA-928A-70B9-FAAE-AD93E9BB22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D9AEA7B2-0ECB-5260-3438-979B3CF7F5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EE03A264-EB53-EB57-8A0D-AB447DAFFC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0" name="Elipse 119">
                <a:extLst>
                  <a:ext uri="{FF2B5EF4-FFF2-40B4-BE49-F238E27FC236}">
                    <a16:creationId xmlns:a16="http://schemas.microsoft.com/office/drawing/2014/main" id="{BB2BEF84-5C33-63B6-D74D-6A2E63BF6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1" name="Elipse 120">
                <a:extLst>
                  <a:ext uri="{FF2B5EF4-FFF2-40B4-BE49-F238E27FC236}">
                    <a16:creationId xmlns:a16="http://schemas.microsoft.com/office/drawing/2014/main" id="{30C518D4-7987-1FA7-BCAD-6141B994E6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2" name="Elipse 121">
                <a:extLst>
                  <a:ext uri="{FF2B5EF4-FFF2-40B4-BE49-F238E27FC236}">
                    <a16:creationId xmlns:a16="http://schemas.microsoft.com/office/drawing/2014/main" id="{62EEB75C-9221-7593-B925-EF6613899D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3" name="Elipse 122">
                <a:extLst>
                  <a:ext uri="{FF2B5EF4-FFF2-40B4-BE49-F238E27FC236}">
                    <a16:creationId xmlns:a16="http://schemas.microsoft.com/office/drawing/2014/main" id="{D020EAB2-4E31-B6F3-7BA7-770053C3A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4" name="Elipse 123">
                <a:extLst>
                  <a:ext uri="{FF2B5EF4-FFF2-40B4-BE49-F238E27FC236}">
                    <a16:creationId xmlns:a16="http://schemas.microsoft.com/office/drawing/2014/main" id="{FD05AB78-2038-9640-A0B1-2A6393376E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5" name="Elipse 124">
                <a:extLst>
                  <a:ext uri="{FF2B5EF4-FFF2-40B4-BE49-F238E27FC236}">
                    <a16:creationId xmlns:a16="http://schemas.microsoft.com/office/drawing/2014/main" id="{4FA44307-584A-7248-EF91-E0C40E5931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6" name="Elipse 125">
                <a:extLst>
                  <a:ext uri="{FF2B5EF4-FFF2-40B4-BE49-F238E27FC236}">
                    <a16:creationId xmlns:a16="http://schemas.microsoft.com/office/drawing/2014/main" id="{671835C1-3382-5B1D-7F1A-4710248EE0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EAC8ED19-1F29-7C7B-84B7-A608D627A5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8" name="Elipse 127">
                <a:extLst>
                  <a:ext uri="{FF2B5EF4-FFF2-40B4-BE49-F238E27FC236}">
                    <a16:creationId xmlns:a16="http://schemas.microsoft.com/office/drawing/2014/main" id="{6B1FFF31-A235-53C0-5FB3-92FB7319C1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67E418DC-8334-6361-5274-08DEE6540CD3}"/>
                </a:ext>
              </a:extLst>
            </p:cNvPr>
            <p:cNvGrpSpPr/>
            <p:nvPr/>
          </p:nvGrpSpPr>
          <p:grpSpPr>
            <a:xfrm>
              <a:off x="282946" y="5312499"/>
              <a:ext cx="11617864" cy="754005"/>
              <a:chOff x="282946" y="5335709"/>
              <a:chExt cx="11617864" cy="754005"/>
            </a:xfrm>
          </p:grpSpPr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09EF5CF4-A3D3-C387-2EB2-42B383B42C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FC977EAB-FA84-C9B7-DBD9-666CD3C833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9D2E574-2E65-8F93-3D5D-16DA2A2344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CB6C7919-C2F5-2D71-257E-C3F9AE14A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E83F852F-8018-FFF7-C9F3-90F881457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FE79DAA6-FA16-096E-F9E8-6C577B50F4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391E4E46-DB37-4D88-A130-B3354F954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D1A997E9-EB32-7A3C-4517-F103E7793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FDB74292-F1D6-254D-CBEB-B8DC64A773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F8DF688C-6AEC-85E1-3A6E-FB5215CF07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4B6716AA-2A60-6613-97D0-E36A47223F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AC5C4B43-FC26-B9EB-ABED-F10CAB755C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64D0F1FB-BD60-25E2-0C23-BD2010F9EE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0E96BF2-2651-35E5-7A5C-6E8A67CBAC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37F4909-576A-7BF2-26C5-D9D4C9FFC0A2}"/>
                </a:ext>
              </a:extLst>
            </p:cNvPr>
            <p:cNvGrpSpPr/>
            <p:nvPr/>
          </p:nvGrpSpPr>
          <p:grpSpPr>
            <a:xfrm>
              <a:off x="282946" y="4468164"/>
              <a:ext cx="11617864" cy="754005"/>
              <a:chOff x="282946" y="4487503"/>
              <a:chExt cx="11617864" cy="754005"/>
            </a:xfrm>
          </p:grpSpPr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AB21A3FD-B2DA-3B9C-A782-D5244351E8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E4DF4886-DB71-BAB5-727C-632129C2B9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81D0C5B9-DBBC-AC48-185E-02E46336E0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1B95221F-91D5-A4DE-89E6-D16608CD47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CD00F279-CF20-681B-ED69-E5E485FE4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6510AD65-B3AD-BE27-FE19-2394800BC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3595EBD5-B6BC-1222-95D0-00B2055E5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F483C6D4-7487-F518-F74B-C12C5E6876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077C6DEC-5DBE-C470-8020-2D9C3EFFC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2B1CA3CC-5CC0-E4AF-E843-19268FA04E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3B05E91E-6677-8937-364A-D6D10762DB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C27F1F3-E878-15DB-6FD1-A33B2EC60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5F2F9402-3896-9F4E-2DB8-93C47AE5D4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30E8EABD-915E-0AF9-ECDD-3C3FC2931E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8ECD5B0-7256-1BE8-6A05-CB211539285B}"/>
                </a:ext>
              </a:extLst>
            </p:cNvPr>
            <p:cNvGrpSpPr/>
            <p:nvPr/>
          </p:nvGrpSpPr>
          <p:grpSpPr>
            <a:xfrm>
              <a:off x="282946" y="3623829"/>
              <a:ext cx="11617864" cy="754005"/>
              <a:chOff x="282946" y="3639301"/>
              <a:chExt cx="11617864" cy="754005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3B2F626-9653-BC93-1645-F4EEAC46C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76F61D01-6E65-DC03-16C1-2A5FBD5C6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6E588783-EA5E-55A1-1A2B-9479B4E6F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3301EA03-F479-2C4E-87E8-0F2BFB3FE4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B01765CA-4747-9C7F-446A-7DA3EA28C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2222455B-828F-ED6B-1D82-9CA94D093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E00792FE-2514-16BC-ABE6-64C52716D1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FC057BC3-9A12-9CFC-B31A-80127D5AD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90804B78-4DAB-3475-2659-5A355066B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081BDF5-93FE-3804-DFB7-3EDC43E036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186EB7F9-DCF5-2232-82D6-839925C4CC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D1518F2B-58A6-A864-05B4-AF6A50A7C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0CE19068-BC40-2D2B-9654-F5F0D8FE3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A4787B1-0408-D030-3F8A-D0947426E4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C5BA9DE-252A-E33B-A1A5-173643975820}"/>
                </a:ext>
              </a:extLst>
            </p:cNvPr>
            <p:cNvGrpSpPr/>
            <p:nvPr/>
          </p:nvGrpSpPr>
          <p:grpSpPr>
            <a:xfrm>
              <a:off x="282946" y="2779494"/>
              <a:ext cx="11617864" cy="754005"/>
              <a:chOff x="282946" y="2791098"/>
              <a:chExt cx="11617864" cy="754005"/>
            </a:xfrm>
          </p:grpSpPr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B8511F85-8B9A-14D8-FF51-974F83319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B60B6F66-C509-910A-E43F-EFF6465DFE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345EDAAF-3FCE-9750-8C56-D58A41084B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18865932-3F62-811E-8655-D4B23C9E1F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71AB5366-D3EA-73C8-74F7-5FAB9B67B6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BDE7256C-2810-C452-1C19-B1AD46AF0C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4204C50E-0A5F-54B8-6DB9-E98EB3C02A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CEE147CE-1EDE-30BD-ED4A-CBADF0342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6F68F41A-78B5-03EE-BC25-B7FCDADFE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059070E0-5300-F1CA-8850-96B2ECBFA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D3036EC4-09FB-1707-79AE-DD021F859E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3DF88A3D-472C-6C28-11AA-20A2F931AD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06CE9BC4-AFDB-F288-88D6-82FBD03EFE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3AB9F18B-77D4-52CA-DCB3-896F06DEBE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8460ABA-CD1D-230D-EC46-C7F66B5EF821}"/>
                </a:ext>
              </a:extLst>
            </p:cNvPr>
            <p:cNvGrpSpPr/>
            <p:nvPr/>
          </p:nvGrpSpPr>
          <p:grpSpPr>
            <a:xfrm>
              <a:off x="282946" y="1935159"/>
              <a:ext cx="11617864" cy="754005"/>
              <a:chOff x="282946" y="1942895"/>
              <a:chExt cx="11617864" cy="754005"/>
            </a:xfrm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11B2BE49-3E68-D317-4D05-27A74701E3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98308641-70A9-28DD-8DC1-10C502599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E68266CA-DD35-638C-C95F-703EDC5559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71F64350-19B1-D886-3064-6CEDE9749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A1BEE405-8C96-A3D6-5EAC-6776065F1F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6B0AEAEE-4897-D9CB-F0AB-1DF0F38F18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D822208E-9066-4504-D3A4-71762DE107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05B81C78-DDF0-48A0-4702-56B399C60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E1898DD9-3735-7C5D-09FE-BF04EB6B29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7ACBC8E4-0F27-8D76-2DE7-FF55C18B0C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89973858-FE21-6FFD-FBFC-C0204EF578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1DCF8472-750E-B8D8-A0EF-ED1568F73E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F1420E03-3DFB-5186-9EA8-33BD96ADB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9D2D6354-AA75-CC93-77FF-8E190A69CE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7DC6ED7-028C-4300-325E-610ADE58CBAF}"/>
                </a:ext>
              </a:extLst>
            </p:cNvPr>
            <p:cNvGrpSpPr/>
            <p:nvPr/>
          </p:nvGrpSpPr>
          <p:grpSpPr>
            <a:xfrm>
              <a:off x="282946" y="1090824"/>
              <a:ext cx="11617864" cy="754005"/>
              <a:chOff x="282946" y="1094692"/>
              <a:chExt cx="11617864" cy="754005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CCE5A20-68C4-F19B-6BB7-101E38D18F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D67B9FA1-81A1-A02C-732A-507B7E8873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869FFE20-C95C-C7D5-C1AB-2DF829A83D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93FFCEDC-DEBF-F5CF-C6B4-DCABA13F7C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32C431AD-B3B6-5B86-F374-20D9936ADE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C234799-12A3-1394-B0BE-7DFD25B50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1D072893-1F91-D66D-39A1-CB6F8F1B1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3C7CA213-9BF5-81E5-46DB-6AD807FEA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987993FF-D723-8C33-9089-0187AF4A9F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F30F3860-04CE-C4F0-DC13-673DDB6E19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A684D4E1-1301-3E81-69D4-3DD97A8DA6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6E7B5C57-4101-3ED6-C9BE-2ECB99DFE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0F6A988E-7F44-FD5C-43CA-9C07D4991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729217B-23DF-6404-CB70-310E7F190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CE02EFC-21B7-E3D2-6E10-46BB9E8EEAD4}"/>
                </a:ext>
              </a:extLst>
            </p:cNvPr>
            <p:cNvGrpSpPr/>
            <p:nvPr/>
          </p:nvGrpSpPr>
          <p:grpSpPr>
            <a:xfrm>
              <a:off x="282946" y="6156832"/>
              <a:ext cx="11617864" cy="754005"/>
              <a:chOff x="282946" y="5335709"/>
              <a:chExt cx="11617864" cy="754005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56B950F7-D721-622D-8F2B-C379DC9B5C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05049526-52C1-C2B8-409D-622234E3E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362C95CA-50E8-4DEB-BF8D-DCCA14246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730207B2-04D2-2900-0AAB-70E8FDA37F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F99A1274-903F-30A1-D4AC-3211D9CB2B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9A18600D-DC45-A8DE-F408-0E5ABF253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C7AE276A-91A2-0D91-05AB-5EB3DEF77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82E9CF78-0881-74C4-E372-C50D4BD23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40FFE5D5-B801-00A6-1EC8-77867F739F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89DD23B7-2415-C525-EC8B-30BD6449DF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FB3E4225-5FE6-7AA5-C9EF-68C693C636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2FA2A512-1A1E-BDF8-6537-F8E17051D2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6405D1CD-6EDC-1CCE-DA67-8C16ED6782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D9739C86-56D5-76F8-2406-5461D88818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CC6165E-3614-C001-0905-6A8CB71FB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301" y="4822325"/>
            <a:ext cx="3950550" cy="138391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621B582-738B-335E-7E09-A21F198245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0F31A88-EBE8-B11D-7681-F7ECCF46F0AF}"/>
              </a:ext>
            </a:extLst>
          </p:cNvPr>
          <p:cNvGrpSpPr/>
          <p:nvPr/>
        </p:nvGrpSpPr>
        <p:grpSpPr>
          <a:xfrm>
            <a:off x="5293578" y="0"/>
            <a:ext cx="1648672" cy="120803"/>
            <a:chOff x="5293578" y="-6350"/>
            <a:chExt cx="1648672" cy="12080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6180478-B36A-E958-0E49-C9902132077C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6DB46F-5866-8FCB-4AEA-0CA216E91151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pic>
        <p:nvPicPr>
          <p:cNvPr id="2" name="Gráfico 1">
            <a:extLst>
              <a:ext uri="{FF2B5EF4-FFF2-40B4-BE49-F238E27FC236}">
                <a16:creationId xmlns:a16="http://schemas.microsoft.com/office/drawing/2014/main" id="{A686B9B4-B84C-E430-253E-73FFB34E3A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5800" y="2999435"/>
            <a:ext cx="4100400" cy="8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A6ADC-E0E3-42EC-EE8A-1887A489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8">
            <a:extLst>
              <a:ext uri="{FF2B5EF4-FFF2-40B4-BE49-F238E27FC236}">
                <a16:creationId xmlns:a16="http://schemas.microsoft.com/office/drawing/2014/main" id="{61C2DC93-2968-995D-ED0B-E865A15A4676}"/>
              </a:ext>
            </a:extLst>
          </p:cNvPr>
          <p:cNvSpPr txBox="1"/>
          <p:nvPr/>
        </p:nvSpPr>
        <p:spPr>
          <a:xfrm>
            <a:off x="628656" y="4013414"/>
            <a:ext cx="10515599" cy="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PALABRAS DE BIENVENIDA</a:t>
            </a:r>
          </a:p>
        </p:txBody>
      </p:sp>
      <p:cxnSp>
        <p:nvCxnSpPr>
          <p:cNvPr id="10" name="13 Conector recto">
            <a:extLst>
              <a:ext uri="{FF2B5EF4-FFF2-40B4-BE49-F238E27FC236}">
                <a16:creationId xmlns:a16="http://schemas.microsoft.com/office/drawing/2014/main" id="{FFC8A597-8832-DFBA-6EC1-C024770C57C7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BA0A7069-39F7-DBC2-811F-3EB3592EDE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3" name="Gráfico 10">
            <a:extLst>
              <a:ext uri="{FF2B5EF4-FFF2-40B4-BE49-F238E27FC236}">
                <a16:creationId xmlns:a16="http://schemas.microsoft.com/office/drawing/2014/main" id="{18869962-1906-C981-E5E7-7897CAF4C361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8EEE2A-0125-E6D1-2597-94448493D631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910344F-700C-7C12-F8B6-66DFC0856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4A5441-F71B-4D2F-A4A9-E6BA4AA968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D6DBBF5-614F-FDEF-0E7B-9152C3D20C76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3FD27EF-9464-81F6-BC6D-B5A7CD7B99C1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2BDC737-0062-72FB-1145-51D8410F909C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8" name="Google Shape;97;p18">
            <a:extLst>
              <a:ext uri="{FF2B5EF4-FFF2-40B4-BE49-F238E27FC236}">
                <a16:creationId xmlns:a16="http://schemas.microsoft.com/office/drawing/2014/main" id="{4BB53423-E869-FBDE-E1A8-F842B480810A}"/>
              </a:ext>
            </a:extLst>
          </p:cNvPr>
          <p:cNvSpPr txBox="1"/>
          <p:nvPr/>
        </p:nvSpPr>
        <p:spPr>
          <a:xfrm>
            <a:off x="1309891" y="5640431"/>
            <a:ext cx="10515599" cy="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pt-BR" sz="2000" b="1" err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Yamal</a:t>
            </a:r>
            <a:r>
              <a:rPr lang="pt-BR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 Soto </a:t>
            </a:r>
            <a:endParaRPr 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pt-BR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CNE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28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88F10-31C0-6EA8-D68B-5955DFFC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48B3F5B-4E79-227C-BC6B-856D4AF548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4CCB3407-97DD-8D21-F852-ABE5AE11FF95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026735-23EE-67B1-1242-3BD020A41BC6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3649A48-9D62-CDCB-04F7-BA7EEA116F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31C7800-47BF-2EFE-0FA9-8996536C98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0C39C38-2662-E845-3008-EBB583AA6AAB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EBDF603-62CF-30A0-E0B2-BF517C1D36E2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AF365D5-8743-CB36-9B89-AAE968E620C6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A43C101F-E1E6-F546-1382-E5AB07EB8C29}"/>
              </a:ext>
            </a:extLst>
          </p:cNvPr>
          <p:cNvSpPr txBox="1"/>
          <p:nvPr/>
        </p:nvSpPr>
        <p:spPr>
          <a:xfrm>
            <a:off x="628657" y="983770"/>
            <a:ext cx="10515964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Bienvenida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F978F2D-1026-3D98-FF72-8C57860C1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3D191-F949-AC16-550E-F1027CA81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6" y="1666736"/>
            <a:ext cx="11196833" cy="2871548"/>
          </a:xfrm>
        </p:spPr>
        <p:txBody>
          <a:bodyPr/>
          <a:lstStyle/>
          <a:p>
            <a:pPr marL="0" indent="0" algn="just">
              <a:buNone/>
            </a:pPr>
            <a:r>
              <a:rPr lang="es-MX" sz="2000"/>
              <a:t>Agradecemos contar con la presencia de todos ustedes el día de hoy en este encuentro para explorar juntos las principales modificación y alcances de esta nueva regulación.</a:t>
            </a:r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endParaRPr lang="es-MX" sz="2000"/>
          </a:p>
          <a:p>
            <a:pPr marL="0" indent="0" algn="just">
              <a:buNone/>
            </a:pPr>
            <a:r>
              <a:rPr lang="es-MX" sz="2000"/>
              <a:t>Primero un poco de historia…</a:t>
            </a:r>
            <a:endParaRPr lang="es-CL" sz="2000"/>
          </a:p>
          <a:p>
            <a:pPr marL="0" indent="0" algn="just">
              <a:buNone/>
            </a:pPr>
            <a:endParaRPr lang="es-CL" sz="2000"/>
          </a:p>
          <a:p>
            <a:pPr marL="0" indent="0" algn="just">
              <a:buNone/>
            </a:pPr>
            <a:endParaRPr lang="es-CL" sz="2000"/>
          </a:p>
          <a:p>
            <a:endParaRPr lang="es-CL" sz="9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05AE29-E6F7-B73F-1220-FE329DF9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3D5EBFD-CBB5-0721-4769-EFA55A409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847" y="2498989"/>
            <a:ext cx="6199583" cy="309581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808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AA58D-85D4-0B4D-DF2E-ADDB14237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6527579-2E67-BBCC-62C5-5B5E48B1C4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3C11778C-513A-97C0-B07D-C3B84B042D88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8D25BE-13CE-9A99-67EE-E662777FBA80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B1E835C-F8A8-A941-4AC8-F6D1AC071B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505187F-5768-D014-FA19-CDD1D13BEB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299759A-56F0-E59F-6427-1BF998FC488A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2E07DB9-BF91-20EF-650A-E95C7284FB51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57428B-56C6-6C4B-281A-C07741384944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689BD3BB-6FBF-CB2A-870D-12D7A24B2148}"/>
              </a:ext>
            </a:extLst>
          </p:cNvPr>
          <p:cNvSpPr txBox="1"/>
          <p:nvPr/>
        </p:nvSpPr>
        <p:spPr>
          <a:xfrm>
            <a:off x="628657" y="983770"/>
            <a:ext cx="10515964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Bienvenida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B4A56BB-B530-5822-F986-73A1EB09A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41F3FB-66B8-EE2D-1955-026F4C0B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2DDF2CC-531D-DE59-1CEE-EE3FFAE914CC}"/>
              </a:ext>
            </a:extLst>
          </p:cNvPr>
          <p:cNvCxnSpPr>
            <a:cxnSpLocks/>
          </p:cNvCxnSpPr>
          <p:nvPr/>
        </p:nvCxnSpPr>
        <p:spPr>
          <a:xfrm flipV="1">
            <a:off x="537882" y="3679388"/>
            <a:ext cx="9647376" cy="535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3C563390-D126-D172-B191-C9F2B662A0A4}"/>
              </a:ext>
            </a:extLst>
          </p:cNvPr>
          <p:cNvSpPr/>
          <p:nvPr/>
        </p:nvSpPr>
        <p:spPr>
          <a:xfrm>
            <a:off x="488808" y="3662979"/>
            <a:ext cx="139849" cy="139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9A9A4D-9871-7E57-2AAE-3B261ADB12EA}"/>
              </a:ext>
            </a:extLst>
          </p:cNvPr>
          <p:cNvSpPr txBox="1"/>
          <p:nvPr/>
        </p:nvSpPr>
        <p:spPr>
          <a:xfrm>
            <a:off x="232360" y="38481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>
                <a:solidFill>
                  <a:schemeClr val="accent1"/>
                </a:solidFill>
              </a:rPr>
              <a:t>2017</a:t>
            </a:r>
            <a:endParaRPr lang="es-CL" b="1">
              <a:solidFill>
                <a:schemeClr val="accent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877B351-EE65-E6E2-5862-C02D6758C5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72" r="4269"/>
          <a:stretch>
            <a:fillRect/>
          </a:stretch>
        </p:blipFill>
        <p:spPr>
          <a:xfrm>
            <a:off x="232360" y="1431446"/>
            <a:ext cx="4100842" cy="199279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1E53B4CE-9153-C86C-59AA-33BA3D1A9F3F}"/>
              </a:ext>
            </a:extLst>
          </p:cNvPr>
          <p:cNvSpPr/>
          <p:nvPr/>
        </p:nvSpPr>
        <p:spPr>
          <a:xfrm>
            <a:off x="1598638" y="3661723"/>
            <a:ext cx="139849" cy="139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FA03868-1A87-F336-0634-489423421F7F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558731" y="3429000"/>
            <a:ext cx="2" cy="233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A6313823-3498-FC95-B958-CC676B9C0673}"/>
              </a:ext>
            </a:extLst>
          </p:cNvPr>
          <p:cNvSpPr/>
          <p:nvPr/>
        </p:nvSpPr>
        <p:spPr>
          <a:xfrm>
            <a:off x="4193353" y="3643976"/>
            <a:ext cx="139849" cy="139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B228649-5764-7FB4-6885-242E671C28B9}"/>
              </a:ext>
            </a:extLst>
          </p:cNvPr>
          <p:cNvSpPr txBox="1"/>
          <p:nvPr/>
        </p:nvSpPr>
        <p:spPr>
          <a:xfrm>
            <a:off x="2612054" y="4032861"/>
            <a:ext cx="330465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Elaboración nuevo Reglamento</a:t>
            </a:r>
          </a:p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Mesas de Trabajo</a:t>
            </a:r>
          </a:p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Consulta Pública</a:t>
            </a:r>
            <a:endParaRPr lang="es-CL" sz="1600">
              <a:solidFill>
                <a:schemeClr val="bg2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3967BA0-813C-BB87-DAE4-A2B349D77173}"/>
              </a:ext>
            </a:extLst>
          </p:cNvPr>
          <p:cNvCxnSpPr>
            <a:cxnSpLocks/>
          </p:cNvCxnSpPr>
          <p:nvPr/>
        </p:nvCxnSpPr>
        <p:spPr>
          <a:xfrm flipH="1" flipV="1">
            <a:off x="4263277" y="3785054"/>
            <a:ext cx="1102" cy="249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4C646007-1382-8AAE-24F2-A1D578480511}"/>
              </a:ext>
            </a:extLst>
          </p:cNvPr>
          <p:cNvSpPr/>
          <p:nvPr/>
        </p:nvSpPr>
        <p:spPr>
          <a:xfrm>
            <a:off x="7117345" y="3647018"/>
            <a:ext cx="139849" cy="139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1393413-BDC3-3AF8-0D83-E8F25CD5B497}"/>
              </a:ext>
            </a:extLst>
          </p:cNvPr>
          <p:cNvSpPr txBox="1"/>
          <p:nvPr/>
        </p:nvSpPr>
        <p:spPr>
          <a:xfrm>
            <a:off x="6855654" y="38804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>
                <a:solidFill>
                  <a:schemeClr val="accent1"/>
                </a:solidFill>
              </a:rPr>
              <a:t>2020</a:t>
            </a:r>
            <a:endParaRPr lang="es-CL" b="1">
              <a:solidFill>
                <a:schemeClr val="accent1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8303BEB-6A75-25EC-6024-4EAFA9AB9AA2}"/>
              </a:ext>
            </a:extLst>
          </p:cNvPr>
          <p:cNvSpPr txBox="1"/>
          <p:nvPr/>
        </p:nvSpPr>
        <p:spPr>
          <a:xfrm>
            <a:off x="28044" y="4921330"/>
            <a:ext cx="330465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Modificación</a:t>
            </a:r>
            <a:endParaRPr lang="es-CL" sz="1600">
              <a:solidFill>
                <a:schemeClr val="bg2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3EBAA7A-C028-8668-0A7A-2140959B8561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1680370" y="3786063"/>
            <a:ext cx="0" cy="1135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DBEE6D64-F0F8-A968-B362-922E2BF275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658" t="11392" r="22023" b="10571"/>
          <a:stretch>
            <a:fillRect/>
          </a:stretch>
        </p:blipFill>
        <p:spPr>
          <a:xfrm>
            <a:off x="6452067" y="2008293"/>
            <a:ext cx="1471642" cy="1479962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3FB4E824-B089-ADC9-985E-D110EF842899}"/>
              </a:ext>
            </a:extLst>
          </p:cNvPr>
          <p:cNvSpPr/>
          <p:nvPr/>
        </p:nvSpPr>
        <p:spPr>
          <a:xfrm>
            <a:off x="10195791" y="3617878"/>
            <a:ext cx="139849" cy="139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77424A2-DAD8-2C72-7840-37BFC3E81D40}"/>
              </a:ext>
            </a:extLst>
          </p:cNvPr>
          <p:cNvSpPr txBox="1"/>
          <p:nvPr/>
        </p:nvSpPr>
        <p:spPr>
          <a:xfrm>
            <a:off x="9921086" y="38422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>
                <a:solidFill>
                  <a:schemeClr val="accent1"/>
                </a:solidFill>
              </a:rPr>
              <a:t>2026</a:t>
            </a:r>
            <a:endParaRPr lang="es-CL" b="1">
              <a:solidFill>
                <a:schemeClr val="accent1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95146AE-E4BD-5E09-263B-79393D73DE7D}"/>
              </a:ext>
            </a:extLst>
          </p:cNvPr>
          <p:cNvSpPr txBox="1"/>
          <p:nvPr/>
        </p:nvSpPr>
        <p:spPr>
          <a:xfrm>
            <a:off x="5676758" y="4157876"/>
            <a:ext cx="33046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Revisión Contraloría General de la República</a:t>
            </a:r>
            <a:endParaRPr lang="es-CL" sz="1600">
              <a:solidFill>
                <a:schemeClr val="bg2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5EDF09F-FFEF-5C6C-82B0-B334EE6ECACB}"/>
              </a:ext>
            </a:extLst>
          </p:cNvPr>
          <p:cNvCxnSpPr>
            <a:cxnSpLocks/>
            <a:stCxn id="36" idx="0"/>
            <a:endCxn id="51" idx="2"/>
          </p:cNvCxnSpPr>
          <p:nvPr/>
        </p:nvCxnSpPr>
        <p:spPr>
          <a:xfrm flipV="1">
            <a:off x="7187270" y="3488255"/>
            <a:ext cx="618" cy="158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F643849-AAD5-9669-0FFE-8AB68D851EA2}"/>
              </a:ext>
            </a:extLst>
          </p:cNvPr>
          <p:cNvSpPr txBox="1"/>
          <p:nvPr/>
        </p:nvSpPr>
        <p:spPr>
          <a:xfrm>
            <a:off x="24464" y="4126322"/>
            <a:ext cx="113004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Nueva Ley del Gas</a:t>
            </a:r>
            <a:endParaRPr lang="es-CL" sz="1600">
              <a:solidFill>
                <a:schemeClr val="bg2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E98F567-1293-E69A-8A41-35F987950D70}"/>
              </a:ext>
            </a:extLst>
          </p:cNvPr>
          <p:cNvGrpSpPr/>
          <p:nvPr/>
        </p:nvGrpSpPr>
        <p:grpSpPr>
          <a:xfrm>
            <a:off x="589488" y="5365436"/>
            <a:ext cx="3934374" cy="800212"/>
            <a:chOff x="644867" y="5072442"/>
            <a:chExt cx="3934374" cy="800212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9B886B44-1CB1-7E81-2045-5043C9A3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4867" y="5072442"/>
              <a:ext cx="3934374" cy="80021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1" name="Diagrama de flujo: proceso 60">
              <a:extLst>
                <a:ext uri="{FF2B5EF4-FFF2-40B4-BE49-F238E27FC236}">
                  <a16:creationId xmlns:a16="http://schemas.microsoft.com/office/drawing/2014/main" id="{48673555-5D7B-633C-AF98-0E81C284E091}"/>
                </a:ext>
              </a:extLst>
            </p:cNvPr>
            <p:cNvSpPr/>
            <p:nvPr/>
          </p:nvSpPr>
          <p:spPr>
            <a:xfrm>
              <a:off x="4300928" y="5104716"/>
              <a:ext cx="246039" cy="31558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:a16="http://schemas.microsoft.com/office/drawing/2014/main" id="{94C4D38F-E750-F220-DB67-8925F5B3734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25668" b="22278"/>
          <a:stretch>
            <a:fillRect/>
          </a:stretch>
        </p:blipFill>
        <p:spPr>
          <a:xfrm>
            <a:off x="8439547" y="1518540"/>
            <a:ext cx="3649307" cy="1905402"/>
          </a:xfrm>
          <a:prstGeom prst="rect">
            <a:avLst/>
          </a:prstGeom>
        </p:spPr>
      </p:pic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8421915-6A56-B200-FB58-E988EBDE094D}"/>
              </a:ext>
            </a:extLst>
          </p:cNvPr>
          <p:cNvCxnSpPr>
            <a:cxnSpLocks/>
            <a:stCxn id="52" idx="0"/>
            <a:endCxn id="64" idx="2"/>
          </p:cNvCxnSpPr>
          <p:nvPr/>
        </p:nvCxnSpPr>
        <p:spPr>
          <a:xfrm flipH="1" flipV="1">
            <a:off x="10264201" y="3423942"/>
            <a:ext cx="1515" cy="1939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AAA1B0F-BA91-BB97-4C50-48A12DF3EC2D}"/>
              </a:ext>
            </a:extLst>
          </p:cNvPr>
          <p:cNvSpPr txBox="1"/>
          <p:nvPr/>
        </p:nvSpPr>
        <p:spPr>
          <a:xfrm>
            <a:off x="9124890" y="4175986"/>
            <a:ext cx="22290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Publicación y entrada en vigencia</a:t>
            </a:r>
            <a:endParaRPr lang="es-CL" sz="1600">
              <a:solidFill>
                <a:schemeClr val="bg2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0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E9A4E-0CBE-AFE2-B197-20ED308E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BD10E65-7EB7-9B11-8364-01801E5A3B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84C32D3C-04CE-6C89-4351-FD61D61CF872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906760-9A2B-B8BE-7F7D-59FD3EE27B25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E111F67-8166-0A83-36CC-E79487A7B0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EFBCA0E-17EE-1661-BCAC-58CDAE5661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FDFB52A-B473-B131-C27A-5E1C917687DC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8BD0A0D-0DCD-7E7D-29D5-B200B73FD308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A0F086B-9B7B-2664-9F93-6469241252B0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01D7F05A-60DF-C2DD-D976-D45F8BCA7DB4}"/>
              </a:ext>
            </a:extLst>
          </p:cNvPr>
          <p:cNvSpPr txBox="1"/>
          <p:nvPr/>
        </p:nvSpPr>
        <p:spPr>
          <a:xfrm>
            <a:off x="628657" y="983770"/>
            <a:ext cx="10515964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Presentadores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D9957DC-6ACA-9D83-E222-6D2F72DF1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729FC31-2D2C-E18E-B2C5-07979C28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rcador de contenido 20">
            <a:extLst>
              <a:ext uri="{FF2B5EF4-FFF2-40B4-BE49-F238E27FC236}">
                <a16:creationId xmlns:a16="http://schemas.microsoft.com/office/drawing/2014/main" id="{DB84AE62-7ABE-F397-8210-B72029D6E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075859" y="1528245"/>
            <a:ext cx="1100399" cy="99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25F294-CE47-352A-BD8E-69661763E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455" y="1560491"/>
            <a:ext cx="1669887" cy="86691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C4981F-66EB-8D0F-DF3A-8B22C7ECFF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4761" y="1558038"/>
            <a:ext cx="3182449" cy="666798"/>
          </a:xfrm>
          <a:prstGeom prst="rect">
            <a:avLst/>
          </a:prstGeom>
        </p:spPr>
      </p:pic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5FBEB345-71AD-66C4-F0F7-CED8DACC80A0}"/>
              </a:ext>
            </a:extLst>
          </p:cNvPr>
          <p:cNvSpPr txBox="1">
            <a:spLocks/>
          </p:cNvSpPr>
          <p:nvPr/>
        </p:nvSpPr>
        <p:spPr bwMode="auto">
          <a:xfrm>
            <a:off x="838076" y="2761750"/>
            <a:ext cx="3289355" cy="37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600" b="1" dirty="0">
                <a:solidFill>
                  <a:srgbClr val="404040"/>
                </a:solidFill>
              </a:rPr>
              <a:t>Carlos</a:t>
            </a:r>
            <a:r>
              <a:rPr lang="es-CL" sz="1200" b="1" dirty="0">
                <a:solidFill>
                  <a:srgbClr val="404040"/>
                </a:solidFill>
              </a:rPr>
              <a:t> </a:t>
            </a:r>
            <a:r>
              <a:rPr lang="es-CL" sz="1600" b="1" dirty="0" err="1">
                <a:solidFill>
                  <a:srgbClr val="404040"/>
                </a:solidFill>
              </a:rPr>
              <a:t>Ebensperger</a:t>
            </a:r>
            <a:r>
              <a:rPr lang="es-CL" sz="1600" b="1" dirty="0">
                <a:solidFill>
                  <a:srgbClr val="40404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MX" sz="1400" dirty="0"/>
              <a:t>Unidad de Inteligencia de Mercado y Regulación de Combustibles</a:t>
            </a:r>
          </a:p>
          <a:p>
            <a:pPr marL="0" indent="0" algn="ctr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sz="1400" dirty="0"/>
              <a:t>Ingeniero Comercial mención economía y Magíster en Economía en Políticas Públicas, Diploma en Regulación del Sector Eléctrico, Diploma de Energías </a:t>
            </a:r>
            <a:r>
              <a:rPr lang="es-MX" sz="1400" dirty="0" err="1"/>
              <a:t>Susten</a:t>
            </a:r>
            <a:r>
              <a:rPr lang="es-MX" sz="1400" dirty="0"/>
              <a:t>- tables, con 11 años de experiencia en el MEN en el área de combustibles, en materias de regulación y seguimiento de mercados de gas natural, combustibles líquidos y nuevos combustibles.</a:t>
            </a:r>
            <a:endParaRPr lang="es-CL" sz="140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BE90B3B-B13D-C61F-9176-5A3FD10C0F74}"/>
              </a:ext>
            </a:extLst>
          </p:cNvPr>
          <p:cNvSpPr txBox="1">
            <a:spLocks/>
          </p:cNvSpPr>
          <p:nvPr/>
        </p:nvSpPr>
        <p:spPr bwMode="auto">
          <a:xfrm>
            <a:off x="8762604" y="2751725"/>
            <a:ext cx="2444544" cy="37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L" sz="1600" b="1" dirty="0">
                <a:solidFill>
                  <a:srgbClr val="404040"/>
                </a:solidFill>
              </a:rPr>
              <a:t>Fernando Chong Ip</a:t>
            </a:r>
          </a:p>
          <a:p>
            <a:pPr marL="0" indent="0" algn="ctr">
              <a:buNone/>
            </a:pPr>
            <a:r>
              <a:rPr lang="es-MX" sz="1400" dirty="0"/>
              <a:t>Departamento  de Hidrocarburos</a:t>
            </a:r>
          </a:p>
          <a:p>
            <a:pPr marL="0" indent="0" algn="ctr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sz="1400" dirty="0"/>
              <a:t>Ingeniero Civil Mecánico  con 9 años de </a:t>
            </a:r>
            <a:r>
              <a:rPr lang="es-MX" sz="1400" dirty="0" err="1"/>
              <a:t>expe-riencia</a:t>
            </a:r>
            <a:r>
              <a:rPr lang="es-MX" sz="1400" dirty="0"/>
              <a:t> en CNE en el área de combustibles. Donde se desempeña en labores en regulación del mercado de los </a:t>
            </a:r>
            <a:r>
              <a:rPr lang="es-MX" sz="1400" dirty="0" err="1"/>
              <a:t>combus</a:t>
            </a:r>
            <a:r>
              <a:rPr lang="es-MX" sz="1400" dirty="0"/>
              <a:t>- </a:t>
            </a:r>
            <a:r>
              <a:rPr lang="es-MX" sz="1400" dirty="0" err="1"/>
              <a:t>tibles</a:t>
            </a:r>
            <a:r>
              <a:rPr lang="es-MX" sz="1400" dirty="0"/>
              <a:t>, monitoreo de precios de combustibles líquidos, gas natural, carbón y combustibles renovables.</a:t>
            </a:r>
          </a:p>
          <a:p>
            <a:pPr marL="0" indent="0" algn="just">
              <a:buNone/>
            </a:pPr>
            <a:r>
              <a:rPr lang="es-MX" sz="1400" dirty="0"/>
              <a:t>  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281AEFB-FB0B-F6FF-16A0-0B7AEEEA1E6D}"/>
              </a:ext>
            </a:extLst>
          </p:cNvPr>
          <p:cNvSpPr txBox="1">
            <a:spLocks/>
          </p:cNvSpPr>
          <p:nvPr/>
        </p:nvSpPr>
        <p:spPr bwMode="auto">
          <a:xfrm>
            <a:off x="4793185" y="2761750"/>
            <a:ext cx="2693465" cy="37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C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L" sz="1600" b="1" dirty="0">
                <a:solidFill>
                  <a:srgbClr val="404040"/>
                </a:solidFill>
              </a:rPr>
              <a:t>Eduardo Vásquez</a:t>
            </a:r>
          </a:p>
          <a:p>
            <a:pPr marL="0" indent="0" algn="ctr">
              <a:buNone/>
            </a:pPr>
            <a:r>
              <a:rPr lang="es-MX" sz="1400" dirty="0"/>
              <a:t>Departamento Técnico de Sistemas de Combustibles</a:t>
            </a:r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sz="1400" dirty="0"/>
              <a:t>Magíster e Ingeniero Civil Industrial con más de 15 años de experiencia en la industria del gas, con foco en la optimización de procesos y sistemas, y en el apoyo a la toma de decisiones mediante el uso de tecnología y análisis de datos.</a:t>
            </a:r>
            <a:endParaRPr lang="es-CL" sz="140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4DB0385-87EC-1636-E438-C4E4F188CDBF}"/>
              </a:ext>
            </a:extLst>
          </p:cNvPr>
          <p:cNvCxnSpPr/>
          <p:nvPr/>
        </p:nvCxnSpPr>
        <p:spPr>
          <a:xfrm>
            <a:off x="628657" y="3019425"/>
            <a:ext cx="11102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8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28340-A357-FE47-F41E-8217FFA9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7F06B1C6-7F11-E5DB-4CA3-CB12A6F2DC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C71C5974-5B31-89E7-8DC7-9E95C5580A45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15935D-9BC6-806B-55DE-5D9ED9BBEB34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FE3D8EB-EAAA-752F-F5DA-4B538C518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C9E6148-6844-4F2B-92EE-ED1A894B0F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905F0ED-6E49-FBA9-A30D-8B71CAF5116B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C8AAC19-520B-75A7-ED98-E50E5E59A857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6F11CBE-3AF7-F849-C493-94F119861532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6910A6AD-561F-9E34-77EE-60B245344E54}"/>
              </a:ext>
            </a:extLst>
          </p:cNvPr>
          <p:cNvSpPr txBox="1"/>
          <p:nvPr/>
        </p:nvSpPr>
        <p:spPr>
          <a:xfrm>
            <a:off x="406629" y="983770"/>
            <a:ext cx="10515964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lang="es-419" sz="2000">
              <a:solidFill>
                <a:srgbClr val="2E3192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7CD4EC3-2A59-B71F-A18A-33AD1B48A804}"/>
              </a:ext>
            </a:extLst>
          </p:cNvPr>
          <p:cNvSpPr/>
          <p:nvPr/>
        </p:nvSpPr>
        <p:spPr>
          <a:xfrm>
            <a:off x="819634" y="1902659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B4306C-16AF-DA0A-8EEB-BC4FB156AA64}"/>
              </a:ext>
            </a:extLst>
          </p:cNvPr>
          <p:cNvSpPr txBox="1"/>
          <p:nvPr/>
        </p:nvSpPr>
        <p:spPr>
          <a:xfrm>
            <a:off x="1481332" y="1957883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>
                <a:solidFill>
                  <a:prstClr val="black"/>
                </a:solidFill>
                <a:cs typeface="Times New Roman" panose="02020603050405020304" pitchFamily="18" charset="0"/>
              </a:rPr>
              <a:t>INTRODUCCIÓN AL REGLAMENTO</a:t>
            </a: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73FB650-4EDD-A5FB-AF0E-AEB5C52B0909}"/>
              </a:ext>
            </a:extLst>
          </p:cNvPr>
          <p:cNvSpPr/>
          <p:nvPr/>
        </p:nvSpPr>
        <p:spPr>
          <a:xfrm rot="5400000" flipH="1">
            <a:off x="893988" y="1902659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Rectángulo: esquinas superiores redondeadas 68">
            <a:extLst>
              <a:ext uri="{FF2B5EF4-FFF2-40B4-BE49-F238E27FC236}">
                <a16:creationId xmlns:a16="http://schemas.microsoft.com/office/drawing/2014/main" id="{DFDF027A-0A8E-94E0-E378-9E21A516777C}"/>
              </a:ext>
            </a:extLst>
          </p:cNvPr>
          <p:cNvSpPr/>
          <p:nvPr/>
        </p:nvSpPr>
        <p:spPr>
          <a:xfrm rot="16200000">
            <a:off x="407988" y="1902659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A5C610D-F428-72DF-95E3-C111E4972523}"/>
              </a:ext>
            </a:extLst>
          </p:cNvPr>
          <p:cNvSpPr txBox="1"/>
          <p:nvPr/>
        </p:nvSpPr>
        <p:spPr>
          <a:xfrm>
            <a:off x="518630" y="1966115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080" name="Picture 8" descr="Imagen generada">
            <a:extLst>
              <a:ext uri="{FF2B5EF4-FFF2-40B4-BE49-F238E27FC236}">
                <a16:creationId xmlns:a16="http://schemas.microsoft.com/office/drawing/2014/main" id="{E5E1CB4B-3A48-17DE-A891-F2E8EAE1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29" y="275701"/>
            <a:ext cx="520292" cy="5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0CCABC3-AA3F-DC90-9209-EB9B9C4F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2" y="2040324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82C97E1-7E3F-134E-B8F8-6EE28A7C07B9}"/>
              </a:ext>
            </a:extLst>
          </p:cNvPr>
          <p:cNvSpPr/>
          <p:nvPr/>
        </p:nvSpPr>
        <p:spPr>
          <a:xfrm>
            <a:off x="819634" y="2544965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83769-971C-4754-9886-C7218578A5C4}"/>
              </a:ext>
            </a:extLst>
          </p:cNvPr>
          <p:cNvSpPr txBox="1"/>
          <p:nvPr/>
        </p:nvSpPr>
        <p:spPr>
          <a:xfrm>
            <a:off x="1481332" y="2600189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>
                <a:solidFill>
                  <a:prstClr val="black"/>
                </a:solidFill>
                <a:cs typeface="Times New Roman" panose="02020603050405020304" pitchFamily="18" charset="0"/>
              </a:rPr>
              <a:t>PRINCIPALES MODIFICACIONES, FERNANDO CHONG IP, CNE 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15A25FFE-8146-0894-BED3-61EB4A0107A1}"/>
              </a:ext>
            </a:extLst>
          </p:cNvPr>
          <p:cNvSpPr/>
          <p:nvPr/>
        </p:nvSpPr>
        <p:spPr>
          <a:xfrm rot="5400000" flipH="1">
            <a:off x="893988" y="2544965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23D0E2A1-1631-C22E-37AB-89BA86DD89E7}"/>
              </a:ext>
            </a:extLst>
          </p:cNvPr>
          <p:cNvSpPr/>
          <p:nvPr/>
        </p:nvSpPr>
        <p:spPr>
          <a:xfrm rot="16200000">
            <a:off x="407988" y="2544965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D257E9-D846-BCEA-B193-B2805F148738}"/>
              </a:ext>
            </a:extLst>
          </p:cNvPr>
          <p:cNvSpPr txBox="1"/>
          <p:nvPr/>
        </p:nvSpPr>
        <p:spPr>
          <a:xfrm>
            <a:off x="518630" y="2608421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2D8F26C-81BF-CDB5-E4BA-5A91E5B5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2" y="2682630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EE8F774-E349-C1B6-F55C-BD76A8715687}"/>
              </a:ext>
            </a:extLst>
          </p:cNvPr>
          <p:cNvSpPr/>
          <p:nvPr/>
        </p:nvSpPr>
        <p:spPr>
          <a:xfrm>
            <a:off x="819634" y="3201527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46E9F27-7393-6254-FA2C-1CBA0518C901}"/>
              </a:ext>
            </a:extLst>
          </p:cNvPr>
          <p:cNvSpPr txBox="1"/>
          <p:nvPr/>
        </p:nvSpPr>
        <p:spPr>
          <a:xfrm>
            <a:off x="1481332" y="3256751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EN DETALLE: INTERRUPCIONES Y COMPENSACIONES , EDUARDO VASQUEZ, SEC</a:t>
            </a:r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4487A99C-FB94-18C4-F51E-BA2862E8B87F}"/>
              </a:ext>
            </a:extLst>
          </p:cNvPr>
          <p:cNvSpPr/>
          <p:nvPr/>
        </p:nvSpPr>
        <p:spPr>
          <a:xfrm rot="5400000" flipH="1">
            <a:off x="893988" y="3201527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superiores redondeadas 26">
            <a:extLst>
              <a:ext uri="{FF2B5EF4-FFF2-40B4-BE49-F238E27FC236}">
                <a16:creationId xmlns:a16="http://schemas.microsoft.com/office/drawing/2014/main" id="{BB70F782-47A2-02D0-E756-D4F4CE24566F}"/>
              </a:ext>
            </a:extLst>
          </p:cNvPr>
          <p:cNvSpPr/>
          <p:nvPr/>
        </p:nvSpPr>
        <p:spPr>
          <a:xfrm rot="16200000">
            <a:off x="407988" y="3201527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A39CA4A-EF3E-7F0B-5BA2-B89B0916C67E}"/>
              </a:ext>
            </a:extLst>
          </p:cNvPr>
          <p:cNvSpPr txBox="1"/>
          <p:nvPr/>
        </p:nvSpPr>
        <p:spPr>
          <a:xfrm>
            <a:off x="518630" y="3264983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10963C85-16D8-3B59-17A9-E1DA4ADB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2" y="3339192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215395FD-14C9-93AF-262D-3F63A44683E3}"/>
              </a:ext>
            </a:extLst>
          </p:cNvPr>
          <p:cNvSpPr/>
          <p:nvPr/>
        </p:nvSpPr>
        <p:spPr>
          <a:xfrm>
            <a:off x="818275" y="3824928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7D26AE5-0728-A853-B49D-A3B620EFF2D2}"/>
              </a:ext>
            </a:extLst>
          </p:cNvPr>
          <p:cNvSpPr txBox="1"/>
          <p:nvPr/>
        </p:nvSpPr>
        <p:spPr>
          <a:xfrm>
            <a:off x="1479973" y="3880152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>
                <a:solidFill>
                  <a:prstClr val="black"/>
                </a:solidFill>
                <a:cs typeface="Times New Roman" panose="02020603050405020304" pitchFamily="18" charset="0"/>
              </a:rPr>
              <a:t>EN DETALLE: CAMBIO DE PROVEEDOR, CARLOS EBENSPERGER, MEN</a:t>
            </a:r>
          </a:p>
        </p:txBody>
      </p:sp>
      <p:sp>
        <p:nvSpPr>
          <p:cNvPr id="38" name="Rectángulo: esquinas superiores redondeadas 37">
            <a:extLst>
              <a:ext uri="{FF2B5EF4-FFF2-40B4-BE49-F238E27FC236}">
                <a16:creationId xmlns:a16="http://schemas.microsoft.com/office/drawing/2014/main" id="{A9EFD0DC-334A-3C71-65DB-CFEC6ADD4AE6}"/>
              </a:ext>
            </a:extLst>
          </p:cNvPr>
          <p:cNvSpPr/>
          <p:nvPr/>
        </p:nvSpPr>
        <p:spPr>
          <a:xfrm rot="5400000" flipH="1">
            <a:off x="892629" y="3824928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superiores redondeadas 38">
            <a:extLst>
              <a:ext uri="{FF2B5EF4-FFF2-40B4-BE49-F238E27FC236}">
                <a16:creationId xmlns:a16="http://schemas.microsoft.com/office/drawing/2014/main" id="{78780202-1B74-A734-F5EA-9D0A2A78E847}"/>
              </a:ext>
            </a:extLst>
          </p:cNvPr>
          <p:cNvSpPr/>
          <p:nvPr/>
        </p:nvSpPr>
        <p:spPr>
          <a:xfrm rot="16200000">
            <a:off x="406629" y="3824928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B6B0316-1705-4E58-EECB-3118014F04B6}"/>
              </a:ext>
            </a:extLst>
          </p:cNvPr>
          <p:cNvSpPr txBox="1"/>
          <p:nvPr/>
        </p:nvSpPr>
        <p:spPr>
          <a:xfrm>
            <a:off x="517271" y="3888384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0D734355-B5B3-1475-3365-1FB16405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3" y="3962593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D9D30379-0D01-7DAE-86BB-2A23D25EDAF3}"/>
              </a:ext>
            </a:extLst>
          </p:cNvPr>
          <p:cNvSpPr/>
          <p:nvPr/>
        </p:nvSpPr>
        <p:spPr>
          <a:xfrm>
            <a:off x="818275" y="4464875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FFF0CCC-7574-66C7-DE01-C10F59072E95}"/>
              </a:ext>
            </a:extLst>
          </p:cNvPr>
          <p:cNvSpPr txBox="1"/>
          <p:nvPr/>
        </p:nvSpPr>
        <p:spPr>
          <a:xfrm>
            <a:off x="1479973" y="4520099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>
                <a:solidFill>
                  <a:prstClr val="black"/>
                </a:solidFill>
                <a:cs typeface="Times New Roman" panose="02020603050405020304" pitchFamily="18" charset="0"/>
              </a:rPr>
              <a:t>CONSULTAS Y CIERRE</a:t>
            </a:r>
          </a:p>
        </p:txBody>
      </p:sp>
      <p:sp>
        <p:nvSpPr>
          <p:cNvPr id="44" name="Rectángulo: esquinas superiores redondeadas 43">
            <a:extLst>
              <a:ext uri="{FF2B5EF4-FFF2-40B4-BE49-F238E27FC236}">
                <a16:creationId xmlns:a16="http://schemas.microsoft.com/office/drawing/2014/main" id="{A0979E3F-D526-C7DA-3A28-E9E1BE945A8B}"/>
              </a:ext>
            </a:extLst>
          </p:cNvPr>
          <p:cNvSpPr/>
          <p:nvPr/>
        </p:nvSpPr>
        <p:spPr>
          <a:xfrm rot="5400000" flipH="1">
            <a:off x="892629" y="4464875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: esquinas superiores redondeadas 44">
            <a:extLst>
              <a:ext uri="{FF2B5EF4-FFF2-40B4-BE49-F238E27FC236}">
                <a16:creationId xmlns:a16="http://schemas.microsoft.com/office/drawing/2014/main" id="{C36F57D5-03C7-5AD8-5CFA-4242A7E081E7}"/>
              </a:ext>
            </a:extLst>
          </p:cNvPr>
          <p:cNvSpPr/>
          <p:nvPr/>
        </p:nvSpPr>
        <p:spPr>
          <a:xfrm rot="16200000">
            <a:off x="406629" y="4464875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5CC4179-4A62-C199-E11B-AD3CB9983788}"/>
              </a:ext>
            </a:extLst>
          </p:cNvPr>
          <p:cNvSpPr txBox="1"/>
          <p:nvPr/>
        </p:nvSpPr>
        <p:spPr>
          <a:xfrm>
            <a:off x="517271" y="4528331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7039365B-D803-2AC2-8834-8EFB28AC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3" y="4602540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53B9380D-E7DF-3846-B419-412E23EDC86A}"/>
              </a:ext>
            </a:extLst>
          </p:cNvPr>
          <p:cNvSpPr/>
          <p:nvPr/>
        </p:nvSpPr>
        <p:spPr>
          <a:xfrm>
            <a:off x="818275" y="1313594"/>
            <a:ext cx="10911524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2E8FAE7-0EED-6676-9AD8-0C68FB9C28F6}"/>
              </a:ext>
            </a:extLst>
          </p:cNvPr>
          <p:cNvSpPr txBox="1"/>
          <p:nvPr/>
        </p:nvSpPr>
        <p:spPr>
          <a:xfrm>
            <a:off x="1479973" y="1368818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>
                <a:solidFill>
                  <a:prstClr val="black"/>
                </a:solidFill>
                <a:cs typeface="Times New Roman" panose="02020603050405020304" pitchFamily="18" charset="0"/>
              </a:rPr>
              <a:t>PALABRAS DE BIENVENIDA</a:t>
            </a:r>
          </a:p>
        </p:txBody>
      </p:sp>
      <p:sp>
        <p:nvSpPr>
          <p:cNvPr id="50" name="Rectángulo: esquinas superiores redondeadas 49">
            <a:extLst>
              <a:ext uri="{FF2B5EF4-FFF2-40B4-BE49-F238E27FC236}">
                <a16:creationId xmlns:a16="http://schemas.microsoft.com/office/drawing/2014/main" id="{6C3B6B43-8922-44E5-E253-0CBB442CA3FA}"/>
              </a:ext>
            </a:extLst>
          </p:cNvPr>
          <p:cNvSpPr/>
          <p:nvPr/>
        </p:nvSpPr>
        <p:spPr>
          <a:xfrm rot="5400000" flipH="1">
            <a:off x="892629" y="1313594"/>
            <a:ext cx="486000" cy="486000"/>
          </a:xfrm>
          <a:prstGeom prst="round2Same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: esquinas superiores redondeadas 50">
            <a:extLst>
              <a:ext uri="{FF2B5EF4-FFF2-40B4-BE49-F238E27FC236}">
                <a16:creationId xmlns:a16="http://schemas.microsoft.com/office/drawing/2014/main" id="{58A71362-0FBF-F771-9BDD-31CB9C58F27F}"/>
              </a:ext>
            </a:extLst>
          </p:cNvPr>
          <p:cNvSpPr/>
          <p:nvPr/>
        </p:nvSpPr>
        <p:spPr>
          <a:xfrm rot="16200000">
            <a:off x="406629" y="1313594"/>
            <a:ext cx="486000" cy="486000"/>
          </a:xfrm>
          <a:prstGeom prst="round2SameRect">
            <a:avLst/>
          </a:prstGeom>
          <a:solidFill>
            <a:srgbClr val="0B458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1FAB545-6C1C-A881-A866-8A04429DC256}"/>
              </a:ext>
            </a:extLst>
          </p:cNvPr>
          <p:cNvSpPr txBox="1"/>
          <p:nvPr/>
        </p:nvSpPr>
        <p:spPr>
          <a:xfrm>
            <a:off x="517271" y="1377050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C48B5438-4309-A26F-29B4-F7C647C1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3" y="1451259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3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3F6AB7-A439-E746-0857-468902CF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8">
            <a:extLst>
              <a:ext uri="{FF2B5EF4-FFF2-40B4-BE49-F238E27FC236}">
                <a16:creationId xmlns:a16="http://schemas.microsoft.com/office/drawing/2014/main" id="{7FF3BFED-4866-5C5E-0B93-117EB38B8235}"/>
              </a:ext>
            </a:extLst>
          </p:cNvPr>
          <p:cNvSpPr txBox="1"/>
          <p:nvPr/>
        </p:nvSpPr>
        <p:spPr>
          <a:xfrm>
            <a:off x="628656" y="4013414"/>
            <a:ext cx="10515599" cy="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INTRODUCCIÓN AL REGLAMENTO</a:t>
            </a:r>
            <a:endParaRPr lang="pt-BR" sz="2400" b="1" i="0" u="none" strike="noStrike" cap="none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" name="13 Conector recto">
            <a:extLst>
              <a:ext uri="{FF2B5EF4-FFF2-40B4-BE49-F238E27FC236}">
                <a16:creationId xmlns:a16="http://schemas.microsoft.com/office/drawing/2014/main" id="{F64044D0-98D5-7ACF-59F9-A3FB448F68FB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519ECCF9-E3FD-A808-4599-EDC910C16C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3" name="Gráfico 10">
            <a:extLst>
              <a:ext uri="{FF2B5EF4-FFF2-40B4-BE49-F238E27FC236}">
                <a16:creationId xmlns:a16="http://schemas.microsoft.com/office/drawing/2014/main" id="{EBFEF1BE-0DDA-93E0-88F7-6CF715207014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AC1338-045B-59A9-AE74-0694496FEE69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13F8366-BE11-CA46-6F28-26B1C5EEC6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9C11D87-F6AE-7CE9-893A-17D1653A1A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8E3C2B0A-50EC-B6C3-34A3-8AF96B3D986D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C0A2664-E52F-1FB0-365B-EE53A162169F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541AB83-25C0-560A-3A63-957198440075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85427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72E6C0-1F76-D8E1-8AD5-31FE03B0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F63CEE73-02DB-9448-3364-AD3AF28533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EFBA17B5-CBDB-195A-7FDE-A3265F68CF0C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2E95AF-CB23-DE5F-2F82-2F83B36BA97D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>
                <a:solidFill>
                  <a:srgbClr val="2E3192"/>
                </a:solidFill>
              </a:rPr>
              <a:t>GOBIERNO</a:t>
            </a:r>
            <a:r>
              <a:rPr lang="es-CL" sz="1400" kern="300" spc="40">
                <a:solidFill>
                  <a:srgbClr val="2E3192"/>
                </a:solidFill>
              </a:rPr>
              <a:t> DE </a:t>
            </a:r>
            <a:r>
              <a:rPr lang="es-CL" sz="1400" b="1" kern="300" spc="4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0F20CD-C376-B307-E0E1-2AB233BB5E30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6CEA9FC-24EA-5975-5489-8AE1380700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7FEF6F5-5F9B-A5FE-F691-B60F7EC2D2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B7219DA-47F1-1A2A-9F6D-9BC2913E35BD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1A76D90-EC7F-6565-B639-E3859AF9BF8F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50E2366-EAF0-1855-8E72-5FC03E43FA99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1B30BDEA-DA70-A697-B5DB-AB18AEC59563}"/>
              </a:ext>
            </a:extLst>
          </p:cNvPr>
          <p:cNvSpPr txBox="1"/>
          <p:nvPr/>
        </p:nvSpPr>
        <p:spPr>
          <a:xfrm>
            <a:off x="628656" y="983770"/>
            <a:ext cx="11102501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MX" sz="2000" b="1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La Prestación del servicio de gas y las R</a:t>
            </a:r>
            <a:r>
              <a:rPr lang="es-MX" sz="20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elaciones de estas empresas con el Estado, con los particulares o entre ellas.</a:t>
            </a:r>
            <a:endParaRPr lang="es-ES" sz="2000" b="1" i="0" u="none" strike="noStrike" cap="none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3D799E8-DBE8-9E17-0E46-E7A6A9851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9C5966-C4C7-154A-A235-27020182E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38" y="1737982"/>
            <a:ext cx="10116322" cy="4351337"/>
          </a:xfrm>
        </p:spPr>
        <p:txBody>
          <a:bodyPr/>
          <a:lstStyle/>
          <a:p>
            <a:pPr algn="just"/>
            <a:r>
              <a:rPr lang="es-MX" sz="2000">
                <a:solidFill>
                  <a:schemeClr val="tx1"/>
                </a:solidFill>
              </a:rPr>
              <a:t>Aplica a: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Empresas.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Instalaciones.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Clientes y consumidores.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Relaciones entre actores.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Derechos, obligaciones, facultades de estos en cuanto al </a:t>
            </a:r>
            <a:r>
              <a:rPr lang="es-MX" sz="1600" err="1">
                <a:solidFill>
                  <a:schemeClr val="tx1"/>
                </a:solidFill>
              </a:rPr>
              <a:t>serv</a:t>
            </a:r>
            <a:r>
              <a:rPr lang="es-MX" sz="1600">
                <a:solidFill>
                  <a:schemeClr val="tx1"/>
                </a:solidFill>
              </a:rPr>
              <a:t> gas</a:t>
            </a:r>
          </a:p>
          <a:p>
            <a:pPr algn="just"/>
            <a:r>
              <a:rPr lang="es-MX" sz="2000">
                <a:solidFill>
                  <a:schemeClr val="tx1"/>
                </a:solidFill>
              </a:rPr>
              <a:t>Materias contenidas: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Inicio, cambio y termino de la Prestación del servicio de distribución.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Cambio de empresa distribuidora.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Calidad del servicio.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algn="just"/>
            <a:r>
              <a:rPr lang="es-MX" sz="2000">
                <a:solidFill>
                  <a:schemeClr val="tx1"/>
                </a:solidFill>
              </a:rPr>
              <a:t>El reglamento reemplaza a: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Decreto Supremo 67, 2004, Reglamento de servicio de gas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Resolución Exenta CNE N°321, 2017, Procedimiento de cambio de proveedor</a:t>
            </a:r>
          </a:p>
          <a:p>
            <a:pPr lvl="1" algn="just"/>
            <a:r>
              <a:rPr lang="es-MX" sz="1600">
                <a:solidFill>
                  <a:schemeClr val="tx1"/>
                </a:solidFill>
              </a:rPr>
              <a:t>Resolución Exenta CNE N°688, 2017, Informe de valorización Instalaciones Transferibles</a:t>
            </a: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/>
            <a:endParaRPr lang="es-MX" sz="160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s-MX">
              <a:solidFill>
                <a:schemeClr val="tx1"/>
              </a:solidFill>
            </a:endParaRPr>
          </a:p>
          <a:p>
            <a:endParaRPr lang="es-CL" sz="9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31D78EF-3DB5-1C2F-88B6-26C95516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93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851d9bc9-2e66-4041-b1d6-7cb774fbcceb}" enabled="0" method="" siteId="{851d9bc9-2e66-4041-b1d6-7cb774fbcc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2031</Words>
  <Application>Microsoft Office PowerPoint</Application>
  <PresentationFormat>Panorámica</PresentationFormat>
  <Paragraphs>486</Paragraphs>
  <Slides>26</Slides>
  <Notes>26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Wingdings</vt:lpstr>
      <vt:lpstr>Aptos</vt:lpstr>
      <vt:lpstr>Arial</vt:lpstr>
      <vt:lpstr>Verdana</vt:lpstr>
      <vt:lpstr>Times New Roman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Goth Mujica</cp:lastModifiedBy>
  <cp:revision>3</cp:revision>
  <cp:lastPrinted>2024-05-20T19:57:36Z</cp:lastPrinted>
  <dcterms:created xsi:type="dcterms:W3CDTF">2022-09-08T19:25:06Z</dcterms:created>
  <dcterms:modified xsi:type="dcterms:W3CDTF">2026-03-30T18:14:14Z</dcterms:modified>
</cp:coreProperties>
</file>