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  <p:sldMasterId id="2147483661" r:id="rId2"/>
    <p:sldMasterId id="2147483688" r:id="rId3"/>
  </p:sldMasterIdLst>
  <p:notesMasterIdLst>
    <p:notesMasterId r:id="rId17"/>
  </p:notesMasterIdLst>
  <p:sldIdLst>
    <p:sldId id="256" r:id="rId4"/>
    <p:sldId id="378" r:id="rId5"/>
    <p:sldId id="381" r:id="rId6"/>
    <p:sldId id="390" r:id="rId7"/>
    <p:sldId id="389" r:id="rId8"/>
    <p:sldId id="386" r:id="rId9"/>
    <p:sldId id="387" r:id="rId10"/>
    <p:sldId id="388" r:id="rId11"/>
    <p:sldId id="309" r:id="rId12"/>
    <p:sldId id="372" r:id="rId13"/>
    <p:sldId id="373" r:id="rId14"/>
    <p:sldId id="374" r:id="rId15"/>
    <p:sldId id="258" r:id="rId16"/>
  </p:sldIdLst>
  <p:sldSz cx="9144000" cy="6858000" type="screen4x3"/>
  <p:notesSz cx="7772400" cy="10058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416192543535219"/>
          <c:y val="0.13526485076630557"/>
          <c:w val="0.84169408861205786"/>
          <c:h val="0.574749099159215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'[Gráficos licitaciones (2).xlsx]Hoja2 (2)'!$C$1</c:f>
              <c:strCache>
                <c:ptCount val="1"/>
                <c:pt idx="0">
                  <c:v>Auctioned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'[Gráficos licitaciones (2).xlsx]Hoja2 (2)'!$A$2:$B$31</c:f>
              <c:multiLvlStrCache>
                <c:ptCount val="30"/>
                <c:lvl>
                  <c:pt idx="0">
                    <c:v>Auctioned</c:v>
                  </c:pt>
                  <c:pt idx="1">
                    <c:v>offered</c:v>
                  </c:pt>
                  <c:pt idx="2">
                    <c:v>awarded</c:v>
                  </c:pt>
                  <c:pt idx="3">
                    <c:v>Auctioned</c:v>
                  </c:pt>
                  <c:pt idx="4">
                    <c:v>offered</c:v>
                  </c:pt>
                  <c:pt idx="5">
                    <c:v>awarded</c:v>
                  </c:pt>
                  <c:pt idx="6">
                    <c:v>Auctioned</c:v>
                  </c:pt>
                  <c:pt idx="7">
                    <c:v>offered</c:v>
                  </c:pt>
                  <c:pt idx="8">
                    <c:v>awarded</c:v>
                  </c:pt>
                  <c:pt idx="9">
                    <c:v>Auctioned</c:v>
                  </c:pt>
                  <c:pt idx="10">
                    <c:v>offered</c:v>
                  </c:pt>
                  <c:pt idx="11">
                    <c:v>awarded</c:v>
                  </c:pt>
                  <c:pt idx="12">
                    <c:v>Auctioned</c:v>
                  </c:pt>
                  <c:pt idx="13">
                    <c:v>offered</c:v>
                  </c:pt>
                  <c:pt idx="14">
                    <c:v>awarded</c:v>
                  </c:pt>
                  <c:pt idx="15">
                    <c:v>Auctioned</c:v>
                  </c:pt>
                  <c:pt idx="16">
                    <c:v>offered</c:v>
                  </c:pt>
                  <c:pt idx="17">
                    <c:v>awarded</c:v>
                  </c:pt>
                  <c:pt idx="18">
                    <c:v>Auctioned</c:v>
                  </c:pt>
                  <c:pt idx="19">
                    <c:v>offered</c:v>
                  </c:pt>
                  <c:pt idx="20">
                    <c:v>awarded</c:v>
                  </c:pt>
                  <c:pt idx="21">
                    <c:v>Auctioned</c:v>
                  </c:pt>
                  <c:pt idx="22">
                    <c:v>offered</c:v>
                  </c:pt>
                  <c:pt idx="23">
                    <c:v>awarded</c:v>
                  </c:pt>
                  <c:pt idx="24">
                    <c:v>Auctioned</c:v>
                  </c:pt>
                  <c:pt idx="25">
                    <c:v>offered</c:v>
                  </c:pt>
                  <c:pt idx="26">
                    <c:v>awarded</c:v>
                  </c:pt>
                  <c:pt idx="27">
                    <c:v>Auctioned</c:v>
                  </c:pt>
                  <c:pt idx="28">
                    <c:v>offered</c:v>
                  </c:pt>
                  <c:pt idx="29">
                    <c:v>awarded</c:v>
                  </c:pt>
                </c:lvl>
                <c:lvl>
                  <c:pt idx="0">
                    <c:v>Apr-12</c:v>
                  </c:pt>
                  <c:pt idx="3">
                    <c:v>Dec-12</c:v>
                  </c:pt>
                  <c:pt idx="6">
                    <c:v>Nov-13</c:v>
                  </c:pt>
                  <c:pt idx="9">
                    <c:v>Aug-14</c:v>
                  </c:pt>
                  <c:pt idx="12">
                    <c:v>Dec-14</c:v>
                  </c:pt>
                  <c:pt idx="15">
                    <c:v>Oct-15</c:v>
                  </c:pt>
                  <c:pt idx="18">
                    <c:v>Jul-16</c:v>
                  </c:pt>
                  <c:pt idx="21">
                    <c:v>Oct-17</c:v>
                  </c:pt>
                  <c:pt idx="24">
                    <c:v>Aug-21</c:v>
                  </c:pt>
                  <c:pt idx="27">
                    <c:v>July-22</c:v>
                  </c:pt>
                </c:lvl>
              </c:multiLvlStrCache>
            </c:multiLvlStrRef>
          </c:cat>
          <c:val>
            <c:numRef>
              <c:f>'[Gráficos licitaciones (2).xlsx]Hoja2 (2)'!$C$2:$C$31</c:f>
              <c:numCache>
                <c:formatCode>General</c:formatCode>
                <c:ptCount val="30"/>
                <c:pt idx="0" formatCode="#,##0">
                  <c:v>924</c:v>
                </c:pt>
                <c:pt idx="3" formatCode="#,##0">
                  <c:v>1650</c:v>
                </c:pt>
                <c:pt idx="6" formatCode="#,##0">
                  <c:v>5000</c:v>
                </c:pt>
                <c:pt idx="9" formatCode="#,##0">
                  <c:v>5000</c:v>
                </c:pt>
                <c:pt idx="12" formatCode="#,##0">
                  <c:v>14300.000000000002</c:v>
                </c:pt>
                <c:pt idx="15" formatCode="#,##0">
                  <c:v>1200</c:v>
                </c:pt>
                <c:pt idx="18" formatCode="#,##0">
                  <c:v>12430</c:v>
                </c:pt>
                <c:pt idx="21" formatCode="#,##0">
                  <c:v>2200</c:v>
                </c:pt>
                <c:pt idx="24" formatCode="#,##0">
                  <c:v>2310</c:v>
                </c:pt>
                <c:pt idx="27" formatCode="#,##0">
                  <c:v>5250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46-4DCA-8EE0-A3802D7BD2FD}"/>
            </c:ext>
          </c:extLst>
        </c:ser>
        <c:ser>
          <c:idx val="1"/>
          <c:order val="1"/>
          <c:tx>
            <c:strRef>
              <c:f>'[Gráficos licitaciones (2).xlsx]Hoja2 (2)'!$D$1</c:f>
              <c:strCache>
                <c:ptCount val="1"/>
                <c:pt idx="0">
                  <c:v>bidders with plants and projects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'[Gráficos licitaciones (2).xlsx]Hoja2 (2)'!$A$2:$B$31</c:f>
              <c:multiLvlStrCache>
                <c:ptCount val="30"/>
                <c:lvl>
                  <c:pt idx="0">
                    <c:v>Auctioned</c:v>
                  </c:pt>
                  <c:pt idx="1">
                    <c:v>offered</c:v>
                  </c:pt>
                  <c:pt idx="2">
                    <c:v>awarded</c:v>
                  </c:pt>
                  <c:pt idx="3">
                    <c:v>Auctioned</c:v>
                  </c:pt>
                  <c:pt idx="4">
                    <c:v>offered</c:v>
                  </c:pt>
                  <c:pt idx="5">
                    <c:v>awarded</c:v>
                  </c:pt>
                  <c:pt idx="6">
                    <c:v>Auctioned</c:v>
                  </c:pt>
                  <c:pt idx="7">
                    <c:v>offered</c:v>
                  </c:pt>
                  <c:pt idx="8">
                    <c:v>awarded</c:v>
                  </c:pt>
                  <c:pt idx="9">
                    <c:v>Auctioned</c:v>
                  </c:pt>
                  <c:pt idx="10">
                    <c:v>offered</c:v>
                  </c:pt>
                  <c:pt idx="11">
                    <c:v>awarded</c:v>
                  </c:pt>
                  <c:pt idx="12">
                    <c:v>Auctioned</c:v>
                  </c:pt>
                  <c:pt idx="13">
                    <c:v>offered</c:v>
                  </c:pt>
                  <c:pt idx="14">
                    <c:v>awarded</c:v>
                  </c:pt>
                  <c:pt idx="15">
                    <c:v>Auctioned</c:v>
                  </c:pt>
                  <c:pt idx="16">
                    <c:v>offered</c:v>
                  </c:pt>
                  <c:pt idx="17">
                    <c:v>awarded</c:v>
                  </c:pt>
                  <c:pt idx="18">
                    <c:v>Auctioned</c:v>
                  </c:pt>
                  <c:pt idx="19">
                    <c:v>offered</c:v>
                  </c:pt>
                  <c:pt idx="20">
                    <c:v>awarded</c:v>
                  </c:pt>
                  <c:pt idx="21">
                    <c:v>Auctioned</c:v>
                  </c:pt>
                  <c:pt idx="22">
                    <c:v>offered</c:v>
                  </c:pt>
                  <c:pt idx="23">
                    <c:v>awarded</c:v>
                  </c:pt>
                  <c:pt idx="24">
                    <c:v>Auctioned</c:v>
                  </c:pt>
                  <c:pt idx="25">
                    <c:v>offered</c:v>
                  </c:pt>
                  <c:pt idx="26">
                    <c:v>awarded</c:v>
                  </c:pt>
                  <c:pt idx="27">
                    <c:v>Auctioned</c:v>
                  </c:pt>
                  <c:pt idx="28">
                    <c:v>offered</c:v>
                  </c:pt>
                  <c:pt idx="29">
                    <c:v>awarded</c:v>
                  </c:pt>
                </c:lvl>
                <c:lvl>
                  <c:pt idx="0">
                    <c:v>Apr-12</c:v>
                  </c:pt>
                  <c:pt idx="3">
                    <c:v>Dec-12</c:v>
                  </c:pt>
                  <c:pt idx="6">
                    <c:v>Nov-13</c:v>
                  </c:pt>
                  <c:pt idx="9">
                    <c:v>Aug-14</c:v>
                  </c:pt>
                  <c:pt idx="12">
                    <c:v>Dec-14</c:v>
                  </c:pt>
                  <c:pt idx="15">
                    <c:v>Oct-15</c:v>
                  </c:pt>
                  <c:pt idx="18">
                    <c:v>Jul-16</c:v>
                  </c:pt>
                  <c:pt idx="21">
                    <c:v>Oct-17</c:v>
                  </c:pt>
                  <c:pt idx="24">
                    <c:v>Aug-21</c:v>
                  </c:pt>
                  <c:pt idx="27">
                    <c:v>July-22</c:v>
                  </c:pt>
                </c:lvl>
              </c:multiLvlStrCache>
            </c:multiLvlStrRef>
          </c:cat>
          <c:val>
            <c:numRef>
              <c:f>'[Gráficos licitaciones (2).xlsx]Hoja2 (2)'!$D$2:$D$31</c:f>
              <c:numCache>
                <c:formatCode>#,##0</c:formatCode>
                <c:ptCount val="30"/>
                <c:pt idx="1">
                  <c:v>924</c:v>
                </c:pt>
                <c:pt idx="2">
                  <c:v>924</c:v>
                </c:pt>
                <c:pt idx="4">
                  <c:v>247.50000000000003</c:v>
                </c:pt>
                <c:pt idx="5">
                  <c:v>247.50000000000003</c:v>
                </c:pt>
                <c:pt idx="7">
                  <c:v>3900.0390000000007</c:v>
                </c:pt>
                <c:pt idx="8">
                  <c:v>3900.0390000000007</c:v>
                </c:pt>
                <c:pt idx="10">
                  <c:v>750.00749999999994</c:v>
                </c:pt>
                <c:pt idx="11">
                  <c:v>750.00749999999994</c:v>
                </c:pt>
                <c:pt idx="13">
                  <c:v>13793.636363636364</c:v>
                </c:pt>
                <c:pt idx="14">
                  <c:v>7480.66</c:v>
                </c:pt>
                <c:pt idx="16">
                  <c:v>5047.2400000000025</c:v>
                </c:pt>
                <c:pt idx="17">
                  <c:v>821.59999999999991</c:v>
                </c:pt>
                <c:pt idx="19">
                  <c:v>10000</c:v>
                </c:pt>
                <c:pt idx="20">
                  <c:v>5862.4059999999999</c:v>
                </c:pt>
                <c:pt idx="22">
                  <c:v>4843.9428529411707</c:v>
                </c:pt>
                <c:pt idx="23">
                  <c:v>1078</c:v>
                </c:pt>
                <c:pt idx="25">
                  <c:v>5856</c:v>
                </c:pt>
                <c:pt idx="26">
                  <c:v>0</c:v>
                </c:pt>
                <c:pt idx="28">
                  <c:v>6765</c:v>
                </c:pt>
                <c:pt idx="2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46-4DCA-8EE0-A3802D7BD2FD}"/>
            </c:ext>
          </c:extLst>
        </c:ser>
        <c:ser>
          <c:idx val="2"/>
          <c:order val="2"/>
          <c:tx>
            <c:strRef>
              <c:f>'[Gráficos licitaciones (2).xlsx]Hoja2 (2)'!$E$1</c:f>
              <c:strCache>
                <c:ptCount val="1"/>
                <c:pt idx="0">
                  <c:v>bidders backed with projects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'[Gráficos licitaciones (2).xlsx]Hoja2 (2)'!$A$2:$B$31</c:f>
              <c:multiLvlStrCache>
                <c:ptCount val="30"/>
                <c:lvl>
                  <c:pt idx="0">
                    <c:v>Auctioned</c:v>
                  </c:pt>
                  <c:pt idx="1">
                    <c:v>offered</c:v>
                  </c:pt>
                  <c:pt idx="2">
                    <c:v>awarded</c:v>
                  </c:pt>
                  <c:pt idx="3">
                    <c:v>Auctioned</c:v>
                  </c:pt>
                  <c:pt idx="4">
                    <c:v>offered</c:v>
                  </c:pt>
                  <c:pt idx="5">
                    <c:v>awarded</c:v>
                  </c:pt>
                  <c:pt idx="6">
                    <c:v>Auctioned</c:v>
                  </c:pt>
                  <c:pt idx="7">
                    <c:v>offered</c:v>
                  </c:pt>
                  <c:pt idx="8">
                    <c:v>awarded</c:v>
                  </c:pt>
                  <c:pt idx="9">
                    <c:v>Auctioned</c:v>
                  </c:pt>
                  <c:pt idx="10">
                    <c:v>offered</c:v>
                  </c:pt>
                  <c:pt idx="11">
                    <c:v>awarded</c:v>
                  </c:pt>
                  <c:pt idx="12">
                    <c:v>Auctioned</c:v>
                  </c:pt>
                  <c:pt idx="13">
                    <c:v>offered</c:v>
                  </c:pt>
                  <c:pt idx="14">
                    <c:v>awarded</c:v>
                  </c:pt>
                  <c:pt idx="15">
                    <c:v>Auctioned</c:v>
                  </c:pt>
                  <c:pt idx="16">
                    <c:v>offered</c:v>
                  </c:pt>
                  <c:pt idx="17">
                    <c:v>awarded</c:v>
                  </c:pt>
                  <c:pt idx="18">
                    <c:v>Auctioned</c:v>
                  </c:pt>
                  <c:pt idx="19">
                    <c:v>offered</c:v>
                  </c:pt>
                  <c:pt idx="20">
                    <c:v>awarded</c:v>
                  </c:pt>
                  <c:pt idx="21">
                    <c:v>Auctioned</c:v>
                  </c:pt>
                  <c:pt idx="22">
                    <c:v>offered</c:v>
                  </c:pt>
                  <c:pt idx="23">
                    <c:v>awarded</c:v>
                  </c:pt>
                  <c:pt idx="24">
                    <c:v>Auctioned</c:v>
                  </c:pt>
                  <c:pt idx="25">
                    <c:v>offered</c:v>
                  </c:pt>
                  <c:pt idx="26">
                    <c:v>awarded</c:v>
                  </c:pt>
                  <c:pt idx="27">
                    <c:v>Auctioned</c:v>
                  </c:pt>
                  <c:pt idx="28">
                    <c:v>offered</c:v>
                  </c:pt>
                  <c:pt idx="29">
                    <c:v>awarded</c:v>
                  </c:pt>
                </c:lvl>
                <c:lvl>
                  <c:pt idx="0">
                    <c:v>Apr-12</c:v>
                  </c:pt>
                  <c:pt idx="3">
                    <c:v>Dec-12</c:v>
                  </c:pt>
                  <c:pt idx="6">
                    <c:v>Nov-13</c:v>
                  </c:pt>
                  <c:pt idx="9">
                    <c:v>Aug-14</c:v>
                  </c:pt>
                  <c:pt idx="12">
                    <c:v>Dec-14</c:v>
                  </c:pt>
                  <c:pt idx="15">
                    <c:v>Oct-15</c:v>
                  </c:pt>
                  <c:pt idx="18">
                    <c:v>Jul-16</c:v>
                  </c:pt>
                  <c:pt idx="21">
                    <c:v>Oct-17</c:v>
                  </c:pt>
                  <c:pt idx="24">
                    <c:v>Aug-21</c:v>
                  </c:pt>
                  <c:pt idx="27">
                    <c:v>July-22</c:v>
                  </c:pt>
                </c:lvl>
              </c:multiLvlStrCache>
            </c:multiLvlStrRef>
          </c:cat>
          <c:val>
            <c:numRef>
              <c:f>'[Gráficos licitaciones (2).xlsx]Hoja2 (2)'!$E$2:$E$31</c:f>
              <c:numCache>
                <c:formatCode>#,##0</c:formatCode>
                <c:ptCount val="30"/>
                <c:pt idx="1">
                  <c:v>0</c:v>
                </c:pt>
                <c:pt idx="2">
                  <c:v>0</c:v>
                </c:pt>
                <c:pt idx="4">
                  <c:v>0</c:v>
                </c:pt>
                <c:pt idx="5">
                  <c:v>0</c:v>
                </c:pt>
                <c:pt idx="7">
                  <c:v>0</c:v>
                </c:pt>
                <c:pt idx="8">
                  <c:v>0</c:v>
                </c:pt>
                <c:pt idx="10">
                  <c:v>0</c:v>
                </c:pt>
                <c:pt idx="11">
                  <c:v>0</c:v>
                </c:pt>
                <c:pt idx="13">
                  <c:v>18336.363636363636</c:v>
                </c:pt>
                <c:pt idx="14">
                  <c:v>5224.34</c:v>
                </c:pt>
                <c:pt idx="16">
                  <c:v>4379.9800000000005</c:v>
                </c:pt>
                <c:pt idx="17">
                  <c:v>378.40000000000003</c:v>
                </c:pt>
                <c:pt idx="19">
                  <c:v>22500</c:v>
                </c:pt>
                <c:pt idx="20">
                  <c:v>6501.5940000000001</c:v>
                </c:pt>
                <c:pt idx="22">
                  <c:v>8567.7576470588301</c:v>
                </c:pt>
                <c:pt idx="23">
                  <c:v>1122</c:v>
                </c:pt>
                <c:pt idx="25">
                  <c:v>12964</c:v>
                </c:pt>
                <c:pt idx="26">
                  <c:v>2310</c:v>
                </c:pt>
                <c:pt idx="28">
                  <c:v>3485</c:v>
                </c:pt>
                <c:pt idx="29">
                  <c:v>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46-4DCA-8EE0-A3802D7BD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9645120"/>
        <c:axId val="549638888"/>
      </c:barChart>
      <c:catAx>
        <c:axId val="54964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9638888"/>
        <c:crosses val="autoZero"/>
        <c:auto val="1"/>
        <c:lblAlgn val="ctr"/>
        <c:lblOffset val="100"/>
        <c:noMultiLvlLbl val="0"/>
      </c:catAx>
      <c:valAx>
        <c:axId val="549638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L"/>
                  <a:t>MWh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L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49645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 algn="just">
        <a:defRPr/>
      </a:pPr>
      <a:endParaRPr lang="es-CL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0.66106</cdr:x>
      <cdr:y>0.23476</cdr:y>
    </cdr:from>
    <cdr:to>
      <cdr:x>0.7101</cdr:x>
      <cdr:y>0.37474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05A46869-C021-B621-7044-3C81CCF65B22}"/>
            </a:ext>
          </a:extLst>
        </cdr:cNvPr>
        <cdr:cNvSpPr txBox="1"/>
      </cdr:nvSpPr>
      <cdr:spPr>
        <a:xfrm xmlns:a="http://schemas.openxmlformats.org/drawingml/2006/main" rot="16200000">
          <a:off x="3721523" y="1110583"/>
          <a:ext cx="575990" cy="286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/>
            <a:t>68,241</a:t>
          </a:r>
        </a:p>
      </cdr:txBody>
    </cdr:sp>
  </cdr:relSizeAnchor>
  <cdr:relSizeAnchor xmlns:cdr="http://schemas.openxmlformats.org/drawingml/2006/chartDrawing">
    <cdr:from>
      <cdr:x>0.66015</cdr:x>
      <cdr:y>0.57948</cdr:y>
    </cdr:from>
    <cdr:to>
      <cdr:x>0.70324</cdr:x>
      <cdr:y>0.71946</cdr:y>
    </cdr:to>
    <cdr:sp macro="" textlink="">
      <cdr:nvSpPr>
        <cdr:cNvPr id="3" name="CuadroTexto 1">
          <a:extLst xmlns:a="http://schemas.openxmlformats.org/drawingml/2006/main">
            <a:ext uri="{FF2B5EF4-FFF2-40B4-BE49-F238E27FC236}">
              <a16:creationId xmlns:a16="http://schemas.microsoft.com/office/drawing/2014/main" id="{260F64CA-01D5-BDD1-8B88-DAFDDCD173DC}"/>
            </a:ext>
          </a:extLst>
        </cdr:cNvPr>
        <cdr:cNvSpPr txBox="1"/>
      </cdr:nvSpPr>
      <cdr:spPr>
        <a:xfrm xmlns:a="http://schemas.openxmlformats.org/drawingml/2006/main" rot="16200000">
          <a:off x="3698802" y="2546436"/>
          <a:ext cx="575990" cy="252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900" b="1"/>
            <a:t>30,244</a:t>
          </a:r>
        </a:p>
      </cdr:txBody>
    </cdr:sp>
  </cdr:relSizeAnchor>
  <cdr:relSizeAnchor xmlns:cdr="http://schemas.openxmlformats.org/drawingml/2006/chartDrawing">
    <cdr:from>
      <cdr:x>0.68078</cdr:x>
      <cdr:y>0.17592</cdr:y>
    </cdr:from>
    <cdr:to>
      <cdr:x>0.68078</cdr:x>
      <cdr:y>0.26341</cdr:y>
    </cdr:to>
    <cdr:cxnSp macro="">
      <cdr:nvCxnSpPr>
        <cdr:cNvPr id="5" name="Conector recto de flecha 4">
          <a:extLst xmlns:a="http://schemas.openxmlformats.org/drawingml/2006/main">
            <a:ext uri="{FF2B5EF4-FFF2-40B4-BE49-F238E27FC236}">
              <a16:creationId xmlns:a16="http://schemas.microsoft.com/office/drawing/2014/main" id="{35A9ED08-48B1-B4D1-1891-6C5CD7184DF4}"/>
            </a:ext>
          </a:extLst>
        </cdr:cNvPr>
        <cdr:cNvCxnSpPr/>
      </cdr:nvCxnSpPr>
      <cdr:spPr>
        <a:xfrm xmlns:a="http://schemas.openxmlformats.org/drawingml/2006/main" flipV="1">
          <a:off x="3981445" y="723876"/>
          <a:ext cx="0" cy="360003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bg1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0.68132</cdr:x>
      <cdr:y>0.54243</cdr:y>
    </cdr:from>
    <cdr:to>
      <cdr:x>0.68132</cdr:x>
      <cdr:y>0.60368</cdr:y>
    </cdr:to>
    <cdr:cxnSp macro="">
      <cdr:nvCxnSpPr>
        <cdr:cNvPr id="6" name="Conector recto de flecha 5">
          <a:extLst xmlns:a="http://schemas.openxmlformats.org/drawingml/2006/main">
            <a:ext uri="{FF2B5EF4-FFF2-40B4-BE49-F238E27FC236}">
              <a16:creationId xmlns:a16="http://schemas.microsoft.com/office/drawing/2014/main" id="{77BDD27B-7FE0-2335-BD7F-6FDC9BE0BD29}"/>
            </a:ext>
          </a:extLst>
        </cdr:cNvPr>
        <cdr:cNvCxnSpPr/>
      </cdr:nvCxnSpPr>
      <cdr:spPr>
        <a:xfrm xmlns:a="http://schemas.openxmlformats.org/drawingml/2006/main" flipV="1">
          <a:off x="3984603" y="2231991"/>
          <a:ext cx="0" cy="252031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accent2">
              <a:lumMod val="50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0.63593</cdr:x>
      <cdr:y>0.10467</cdr:y>
    </cdr:from>
    <cdr:to>
      <cdr:x>0.77247</cdr:x>
      <cdr:y>0.16506</cdr:y>
    </cdr:to>
    <cdr:sp macro="" textlink="">
      <cdr:nvSpPr>
        <cdr:cNvPr id="7" name="CuadroTexto 6">
          <a:extLst xmlns:a="http://schemas.openxmlformats.org/drawingml/2006/main">
            <a:ext uri="{FF2B5EF4-FFF2-40B4-BE49-F238E27FC236}">
              <a16:creationId xmlns:a16="http://schemas.microsoft.com/office/drawing/2014/main" id="{F3E76873-21E3-4937-272F-63AFA4AF65AE}"/>
            </a:ext>
          </a:extLst>
        </cdr:cNvPr>
        <cdr:cNvSpPr txBox="1"/>
      </cdr:nvSpPr>
      <cdr:spPr>
        <a:xfrm xmlns:a="http://schemas.openxmlformats.org/drawingml/2006/main">
          <a:off x="3679545" y="380390"/>
          <a:ext cx="790042" cy="2194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 b="1"/>
            <a:t>98,485</a:t>
          </a:r>
        </a:p>
      </cdr:txBody>
    </cdr:sp>
  </cdr:relSizeAnchor>
  <cdr:relSizeAnchor xmlns:cdr="http://schemas.openxmlformats.org/drawingml/2006/chartDrawing">
    <cdr:from>
      <cdr:x>0.6417</cdr:x>
      <cdr:y>0.02778</cdr:y>
    </cdr:from>
    <cdr:to>
      <cdr:x>0.6417</cdr:x>
      <cdr:y>0.09259</cdr:y>
    </cdr:to>
    <cdr:cxnSp macro="">
      <cdr:nvCxnSpPr>
        <cdr:cNvPr id="9" name="Conector recto de flecha 8">
          <a:extLst xmlns:a="http://schemas.openxmlformats.org/drawingml/2006/main">
            <a:ext uri="{FF2B5EF4-FFF2-40B4-BE49-F238E27FC236}">
              <a16:creationId xmlns:a16="http://schemas.microsoft.com/office/drawing/2014/main" id="{E88478E4-98C1-6F5E-F33B-BBA739FBE1A9}"/>
            </a:ext>
          </a:extLst>
        </cdr:cNvPr>
        <cdr:cNvCxnSpPr/>
      </cdr:nvCxnSpPr>
      <cdr:spPr>
        <a:xfrm xmlns:a="http://schemas.openxmlformats.org/drawingml/2006/main" flipV="1">
          <a:off x="3752863" y="114309"/>
          <a:ext cx="0" cy="26668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7BBAA-1BDE-4D40-900B-A3026750ADD1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2AEDE-C76F-4CF2-A29B-A316A65647F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5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s-C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s-C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s-C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24802" y="6438375"/>
            <a:ext cx="811213" cy="230832"/>
          </a:xfrm>
          <a:prstGeom prst="rect">
            <a:avLst/>
          </a:prstGeom>
          <a:noFill/>
          <a:ln>
            <a:noFill/>
          </a:ln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www.eia.gov</a:t>
            </a: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7735094" y="6539180"/>
            <a:ext cx="18256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6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3179395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pic>
        <p:nvPicPr>
          <p:cNvPr id="7" name="Picture 11" descr="icon_row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400" y="2498485"/>
            <a:ext cx="7164449" cy="48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776288" y="6493561"/>
            <a:ext cx="4030662" cy="323165"/>
          </a:xfrm>
          <a:prstGeom prst="rect">
            <a:avLst/>
          </a:prstGeom>
          <a:noFill/>
          <a:ln>
            <a:noFill/>
          </a:ln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0" name="Straight Connector 12"/>
          <p:cNvCxnSpPr>
            <a:cxnSpLocks noChangeShapeType="1"/>
          </p:cNvCxnSpPr>
          <p:nvPr/>
        </p:nvCxnSpPr>
        <p:spPr bwMode="auto">
          <a:xfrm rot="5400000">
            <a:off x="538164" y="6616700"/>
            <a:ext cx="285751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72138" y="6438375"/>
            <a:ext cx="2082800" cy="230832"/>
          </a:xfrm>
          <a:prstGeom prst="rect">
            <a:avLst/>
          </a:prstGeom>
          <a:noFill/>
          <a:ln>
            <a:noFill/>
          </a:ln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Independent Statistics &amp;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517284"/>
            <a:ext cx="7772400" cy="137160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 – Click to edit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3342780"/>
            <a:ext cx="7388352" cy="141732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/>
              <a:t>Audience</a:t>
            </a:r>
          </a:p>
          <a:p>
            <a:pPr lvl="0"/>
            <a:r>
              <a:rPr lang="en-US" dirty="0"/>
              <a:t>Presenter, Title</a:t>
            </a:r>
          </a:p>
          <a:p>
            <a:pPr lvl="0"/>
            <a:r>
              <a:rPr lang="en-US" dirty="0"/>
              <a:t>Month DD, YYYY  |  City, State</a:t>
            </a:r>
          </a:p>
        </p:txBody>
      </p:sp>
    </p:spTree>
    <p:extLst>
      <p:ext uri="{BB962C8B-B14F-4D97-AF65-F5344CB8AC3E}">
        <p14:creationId xmlns:p14="http://schemas.microsoft.com/office/powerpoint/2010/main" val="7556171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>
            <a:cxnSpLocks noChangeShapeType="1"/>
          </p:cNvCxnSpPr>
          <p:nvPr/>
        </p:nvCxnSpPr>
        <p:spPr bwMode="auto">
          <a:xfrm rot="10800000" flipH="1">
            <a:off x="608013" y="3179395"/>
            <a:ext cx="8050212" cy="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776288" y="6493561"/>
            <a:ext cx="4030662" cy="323165"/>
          </a:xfrm>
          <a:prstGeom prst="rect">
            <a:avLst/>
          </a:prstGeom>
          <a:noFill/>
          <a:ln>
            <a:noFill/>
          </a:ln>
        </p:spPr>
        <p:txBody>
          <a:bodyPr lIns="0" tIns="0" r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U.S. Energy Information Administration</a:t>
            </a:r>
          </a:p>
        </p:txBody>
      </p:sp>
      <p:cxnSp>
        <p:nvCxnSpPr>
          <p:cNvPr id="11" name="Straight Connector 12"/>
          <p:cNvCxnSpPr>
            <a:cxnSpLocks noChangeShapeType="1"/>
          </p:cNvCxnSpPr>
          <p:nvPr/>
        </p:nvCxnSpPr>
        <p:spPr bwMode="auto">
          <a:xfrm rot="5400000">
            <a:off x="538164" y="6616700"/>
            <a:ext cx="285751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7284"/>
            <a:ext cx="7772400" cy="731520"/>
          </a:xfrm>
          <a:prstGeom prst="rect">
            <a:avLst/>
          </a:prstGeom>
        </p:spPr>
        <p:txBody>
          <a:bodyPr anchor="b" anchorCtr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3342780"/>
            <a:ext cx="7388352" cy="1417320"/>
          </a:xfrm>
          <a:prstGeom prst="rect">
            <a:avLst/>
          </a:prstGeom>
        </p:spPr>
        <p:txBody>
          <a:bodyPr/>
          <a:lstStyle>
            <a:lvl1pPr marL="347472" marR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 i="1">
                <a:latin typeface="+mj-lt"/>
              </a:defRPr>
            </a:lvl1pPr>
          </a:lstStyle>
          <a:p>
            <a:pPr lvl="0"/>
            <a:r>
              <a:rPr lang="en-US" dirty="0"/>
              <a:t>Audience</a:t>
            </a:r>
          </a:p>
          <a:p>
            <a:pPr lvl="0"/>
            <a:r>
              <a:rPr lang="en-US" dirty="0"/>
              <a:t>Presenter, Title</a:t>
            </a:r>
          </a:p>
          <a:p>
            <a:pPr lvl="0"/>
            <a:r>
              <a:rPr lang="en-US" dirty="0"/>
              <a:t>Month DD, YYYY  |  City, State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321956"/>
            <a:ext cx="7388352" cy="841248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i="1"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Subhead – Click to edit</a:t>
            </a:r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1" descr="icon_row-0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1400" y="2498485"/>
            <a:ext cx="7164449" cy="48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7924802" y="6438375"/>
            <a:ext cx="811213" cy="230832"/>
          </a:xfrm>
          <a:prstGeom prst="rect">
            <a:avLst/>
          </a:prstGeom>
          <a:noFill/>
          <a:ln>
            <a:noFill/>
          </a:ln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www.eia.gov</a:t>
            </a:r>
          </a:p>
        </p:txBody>
      </p:sp>
      <p:cxnSp>
        <p:nvCxnSpPr>
          <p:cNvPr id="21" name="Straight Connector 12"/>
          <p:cNvCxnSpPr>
            <a:cxnSpLocks noChangeShapeType="1"/>
          </p:cNvCxnSpPr>
          <p:nvPr userDrawn="1"/>
        </p:nvCxnSpPr>
        <p:spPr bwMode="auto">
          <a:xfrm rot="5400000">
            <a:off x="7735094" y="6539180"/>
            <a:ext cx="182563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14"/>
          <p:cNvSpPr txBox="1">
            <a:spLocks noChangeArrowheads="1"/>
          </p:cNvSpPr>
          <p:nvPr userDrawn="1"/>
        </p:nvSpPr>
        <p:spPr bwMode="auto">
          <a:xfrm>
            <a:off x="5672138" y="6438375"/>
            <a:ext cx="2082800" cy="230832"/>
          </a:xfrm>
          <a:prstGeom prst="rect">
            <a:avLst/>
          </a:prstGeom>
          <a:noFill/>
          <a:ln>
            <a:noFill/>
          </a:ln>
        </p:spPr>
        <p:txBody>
          <a:bodyPr lIns="0" t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Independent Statistics &amp; Analysis</a:t>
            </a:r>
          </a:p>
        </p:txBody>
      </p:sp>
    </p:spTree>
    <p:extLst>
      <p:ext uri="{BB962C8B-B14F-4D97-AF65-F5344CB8AC3E}">
        <p14:creationId xmlns:p14="http://schemas.microsoft.com/office/powerpoint/2010/main" val="10148759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1188720"/>
            <a:ext cx="8001000" cy="484632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5943600"/>
            <a:ext cx="8001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6"/>
            <a:ext cx="8001000" cy="1024128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249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1188720"/>
            <a:ext cx="8001000" cy="4846320"/>
          </a:xfrm>
          <a:prstGeom prst="rect">
            <a:avLst/>
          </a:prstGeom>
        </p:spPr>
        <p:txBody>
          <a:bodyPr lIns="0" tIns="0" rIns="0" b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 marL="694944" indent="-237744">
              <a:spcAft>
                <a:spcPts val="400"/>
              </a:spcAft>
              <a:defRPr sz="1400"/>
            </a:lvl2pPr>
            <a:lvl3pPr marL="1088136" indent="-173736">
              <a:spcAft>
                <a:spcPts val="400"/>
              </a:spcAft>
              <a:defRPr sz="1400"/>
            </a:lvl3pPr>
            <a:lvl4pPr marL="1609344" indent="-237744">
              <a:spcAft>
                <a:spcPts val="400"/>
              </a:spcAft>
              <a:defRPr sz="1400"/>
            </a:lvl4pPr>
            <a:lvl5pPr marL="2002536" indent="-173736"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5943600"/>
            <a:ext cx="8001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6"/>
            <a:ext cx="8001000" cy="102412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47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749287"/>
            <a:ext cx="8001000" cy="4102872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5943600"/>
            <a:ext cx="8001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6"/>
            <a:ext cx="8001000" cy="102412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1121664"/>
            <a:ext cx="3931920" cy="54864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663440" y="1121664"/>
            <a:ext cx="4023360" cy="54864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53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ine or bar graph_3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85800" y="1749287"/>
            <a:ext cx="8001000" cy="4102872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85800" y="5943600"/>
            <a:ext cx="8001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6"/>
            <a:ext cx="8001000" cy="102412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ts val="2000"/>
              </a:lnSpc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three lines of text.</a:t>
            </a:r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1121664"/>
            <a:ext cx="3931920" cy="54864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663440" y="1121664"/>
            <a:ext cx="4023360" cy="54864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13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12848"/>
            <a:ext cx="8229600" cy="1490472"/>
          </a:xfrm>
          <a:prstGeom prst="rect">
            <a:avLst/>
          </a:prstGeom>
        </p:spPr>
        <p:txBody>
          <a:bodyPr anchor="b" anchorCtr="0"/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 — click to edit</a:t>
            </a:r>
          </a:p>
        </p:txBody>
      </p: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89901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2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188720"/>
            <a:ext cx="3931920" cy="4663440"/>
          </a:xfrm>
          <a:prstGeom prst="rect">
            <a:avLst/>
          </a:prstGeom>
        </p:spPr>
        <p:txBody>
          <a:bodyPr lIns="0" t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4754880" y="1188720"/>
            <a:ext cx="3931920" cy="4663440"/>
          </a:xfrm>
          <a:prstGeom prst="rect">
            <a:avLst/>
          </a:prstGeom>
        </p:spPr>
        <p:txBody>
          <a:bodyPr t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5943600"/>
            <a:ext cx="8001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7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6"/>
            <a:ext cx="8001000" cy="102412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29432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722783"/>
            <a:ext cx="3931920" cy="4129377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754880" y="1722783"/>
            <a:ext cx="3931920" cy="4129377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1121664"/>
            <a:ext cx="3931920" cy="54864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754880" y="1121664"/>
            <a:ext cx="3931920" cy="54864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5943600"/>
            <a:ext cx="8001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6"/>
            <a:ext cx="8001000" cy="102412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8894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and 2 labeled columns_3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85800" y="1722783"/>
            <a:ext cx="3931920" cy="4129377"/>
          </a:xfrm>
          <a:prstGeom prst="rect">
            <a:avLst/>
          </a:prstGeom>
        </p:spPr>
        <p:txBody>
          <a:bodyPr lIns="0" rIns="0"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754880" y="1722783"/>
            <a:ext cx="3931920" cy="4129377"/>
          </a:xfrm>
          <a:prstGeom prst="rect">
            <a:avLst/>
          </a:prstGeom>
        </p:spPr>
        <p:txBody>
          <a:bodyPr/>
          <a:lstStyle>
            <a:lvl1pPr marL="237744" indent="-237744">
              <a:spcBef>
                <a:spcPts val="1600"/>
              </a:spcBef>
              <a:spcAft>
                <a:spcPts val="600"/>
              </a:spcAft>
              <a:defRPr sz="1800"/>
            </a:lvl1pPr>
            <a:lvl2pPr>
              <a:spcAft>
                <a:spcPts val="400"/>
              </a:spcAft>
              <a:defRPr sz="1400"/>
            </a:lvl2pPr>
            <a:lvl3pPr>
              <a:spcAft>
                <a:spcPts val="400"/>
              </a:spcAft>
              <a:defRPr sz="1400"/>
            </a:lvl3pPr>
            <a:lvl4pPr>
              <a:spcAft>
                <a:spcPts val="400"/>
              </a:spcAft>
              <a:defRPr sz="1400"/>
            </a:lvl4pPr>
            <a:lvl5pPr>
              <a:spcAft>
                <a:spcPts val="400"/>
              </a:spcAft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/>
          </p:nvPr>
        </p:nvSpPr>
        <p:spPr>
          <a:xfrm>
            <a:off x="685800" y="1121664"/>
            <a:ext cx="3931920" cy="548640"/>
          </a:xfrm>
          <a:prstGeom prst="rect">
            <a:avLst/>
          </a:prstGeom>
        </p:spPr>
        <p:txBody>
          <a:bodyPr lIns="0" tIns="0" bIns="0" anchor="b" anchorCtr="0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8"/>
          </p:nvPr>
        </p:nvSpPr>
        <p:spPr>
          <a:xfrm>
            <a:off x="4754880" y="1121664"/>
            <a:ext cx="3931920" cy="548640"/>
          </a:xfrm>
          <a:prstGeom prst="rect">
            <a:avLst/>
          </a:prstGeom>
        </p:spPr>
        <p:txBody>
          <a:bodyPr tIns="0" rIns="0" bIns="0" anchor="b" anchorCtr="0"/>
          <a:lstStyle>
            <a:lvl1pPr marL="342900" marR="0" indent="-34290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/>
            </a:lvl1pPr>
            <a:lvl2pPr algn="r">
              <a:defRPr sz="12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5943600"/>
            <a:ext cx="8001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6"/>
            <a:ext cx="8001000" cy="102412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lnSpc>
                <a:spcPts val="2000"/>
              </a:lnSpc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9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3594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8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85800" y="5943600"/>
            <a:ext cx="8001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6"/>
            <a:ext cx="8001000" cy="102412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18549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685800" y="1121664"/>
            <a:ext cx="8001000" cy="4738976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pic>
        <p:nvPicPr>
          <p:cNvPr id="14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85800" y="5943600"/>
            <a:ext cx="8001000" cy="274320"/>
          </a:xfrm>
          <a:prstGeom prst="rect">
            <a:avLst/>
          </a:prstGeom>
        </p:spPr>
        <p:txBody>
          <a:bodyPr lIns="0" rIns="0" bIns="0" anchor="b" anchorCtr="0"/>
          <a:lstStyle>
            <a:lvl1pPr marL="0" indent="0">
              <a:buFont typeface="Arial" panose="020B0604020202020204" pitchFamily="34" charset="0"/>
              <a:buNone/>
              <a:defRPr sz="1000" i="1"/>
            </a:lvl1pPr>
            <a:lvl2pPr>
              <a:buNone/>
              <a:defRPr sz="1200" i="1"/>
            </a:lvl2pPr>
            <a:lvl3pPr>
              <a:buNone/>
              <a:defRPr sz="1200" i="1"/>
            </a:lvl3pPr>
            <a:lvl4pPr>
              <a:buNone/>
              <a:defRPr sz="1200" i="1"/>
            </a:lvl4pPr>
            <a:lvl5pPr>
              <a:buNone/>
              <a:defRPr sz="1200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6"/>
            <a:ext cx="8001000" cy="102412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48464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38760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648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more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1341120"/>
            <a:ext cx="8001000" cy="48463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1400"/>
            </a:lvl1pPr>
            <a:lvl2pPr marL="457200" indent="0">
              <a:spcAft>
                <a:spcPts val="400"/>
              </a:spcAft>
              <a:buNone/>
              <a:defRPr sz="1400"/>
            </a:lvl2pPr>
            <a:lvl3pPr marL="914400" indent="0">
              <a:spcAft>
                <a:spcPts val="400"/>
              </a:spcAft>
              <a:buNone/>
              <a:defRPr sz="1400"/>
            </a:lvl3pPr>
            <a:lvl4pPr marL="1371600" indent="0">
              <a:spcAft>
                <a:spcPts val="400"/>
              </a:spcAft>
              <a:buNone/>
              <a:defRPr sz="14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12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6"/>
            <a:ext cx="8001000" cy="1024128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You can have up to two lines of text.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2845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red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2"/>
          <p:cNvCxnSpPr>
            <a:cxnSpLocks noChangeShapeType="1"/>
          </p:cNvCxnSpPr>
          <p:nvPr/>
        </p:nvCxnSpPr>
        <p:spPr bwMode="auto">
          <a:xfrm rot="5400000">
            <a:off x="451645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649357"/>
            <a:ext cx="8001000" cy="55659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defRPr sz="1300" i="1">
                <a:latin typeface="+mj-lt"/>
              </a:defRPr>
            </a:lvl1pPr>
            <a:lvl2pPr marL="457200" indent="0">
              <a:spcAft>
                <a:spcPts val="400"/>
              </a:spcAft>
              <a:buNone/>
              <a:defRPr sz="1600"/>
            </a:lvl2pPr>
            <a:lvl3pPr marL="914400" indent="0">
              <a:spcAft>
                <a:spcPts val="400"/>
              </a:spcAft>
              <a:buNone/>
              <a:defRPr sz="1600"/>
            </a:lvl3pPr>
            <a:lvl4pPr marL="1371600" indent="0">
              <a:spcAft>
                <a:spcPts val="400"/>
              </a:spcAft>
              <a:buNone/>
              <a:defRPr sz="1600"/>
            </a:lvl4pPr>
            <a:lvl5pPr marL="1828800" indent="0">
              <a:spcAft>
                <a:spcPts val="400"/>
              </a:spcAft>
              <a:buFont typeface="Arial" pitchFamily="34" charset="0"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13" y="6362701"/>
            <a:ext cx="391148" cy="36028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Oval 13"/>
          <p:cNvSpPr>
            <a:spLocks/>
          </p:cNvSpPr>
          <p:nvPr userDrawn="1"/>
        </p:nvSpPr>
        <p:spPr bwMode="auto">
          <a:xfrm>
            <a:off x="8732839" y="6456364"/>
            <a:ext cx="210312" cy="28041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3"/>
          </p:nvPr>
        </p:nvSpPr>
        <p:spPr>
          <a:xfrm>
            <a:off x="666750" y="6391275"/>
            <a:ext cx="7195102" cy="393700"/>
          </a:xfrm>
        </p:spPr>
        <p:txBody>
          <a:bodyPr/>
          <a:lstStyle>
            <a:lvl1pPr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7537"/>
            <a:ext cx="8001000" cy="49987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2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style. 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16259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0" y="6546057"/>
            <a:ext cx="438151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3"/>
            <a:ext cx="8046720" cy="774573"/>
          </a:xfrm>
          <a:prstGeom prst="rect">
            <a:avLst/>
          </a:prstGeom>
        </p:spPr>
        <p:txBody>
          <a:bodyPr tIns="91440" bIns="0" anchor="b"/>
          <a:lstStyle>
            <a:lvl1pPr>
              <a:defRPr sz="18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This can span two lines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37000" y="1524001"/>
            <a:ext cx="7945027" cy="4381500"/>
          </a:xfrm>
          <a:prstGeom prst="rect">
            <a:avLst/>
          </a:prstGeom>
        </p:spPr>
        <p:txBody>
          <a:bodyPr/>
          <a:lstStyle>
            <a:lvl1pPr>
              <a:buNone/>
              <a:defRPr sz="900" i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38175" y="895349"/>
            <a:ext cx="4000500" cy="552451"/>
          </a:xfrm>
          <a:prstGeom prst="rect">
            <a:avLst/>
          </a:prstGeom>
        </p:spPr>
        <p:txBody>
          <a:bodyPr lIns="91440" anchor="b"/>
          <a:lstStyle>
            <a:lvl1pPr marL="0" marR="0" indent="0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050" i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>
              <a:buNone/>
              <a:defRPr sz="1050"/>
            </a:lvl2pPr>
            <a:lvl3pPr>
              <a:buNone/>
              <a:defRPr sz="1050"/>
            </a:lvl3pPr>
            <a:lvl4pPr>
              <a:buNone/>
              <a:defRPr sz="1050"/>
            </a:lvl4pPr>
            <a:lvl5pPr>
              <a:buNone/>
              <a:defRPr sz="1050"/>
            </a:lvl5pPr>
          </a:lstStyle>
          <a:p>
            <a:pPr marL="257175" lvl="0" indent="-257175" algn="l" rtl="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dirty="0"/>
              <a:t>y-axis title here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y-axis units here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686299" y="898018"/>
            <a:ext cx="3895726" cy="549783"/>
          </a:xfrm>
          <a:prstGeom prst="rect">
            <a:avLst/>
          </a:prstGeom>
        </p:spPr>
        <p:txBody>
          <a:bodyPr anchor="b"/>
          <a:lstStyle>
            <a:lvl1pPr marL="0" marR="0" indent="0" algn="r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050" i="0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 marL="257175" lvl="0" indent="-257175" algn="l" rtl="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dirty="0"/>
              <a:t>secondary y-axis title here</a:t>
            </a:r>
          </a:p>
          <a:p>
            <a:pPr marL="257175" marR="0" lvl="0" indent="-257175" algn="l" defTabSz="6858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secondary y-axis units here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41" y="6362700"/>
            <a:ext cx="516411" cy="356616"/>
          </a:xfrm>
          <a:prstGeom prst="rect">
            <a:avLst/>
          </a:prstGeom>
          <a:noFill/>
        </p:spPr>
      </p:pic>
      <p:sp>
        <p:nvSpPr>
          <p:cNvPr id="20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638177" y="5953125"/>
            <a:ext cx="7943849" cy="247651"/>
          </a:xfrm>
          <a:prstGeom prst="rect">
            <a:avLst/>
          </a:prstGeom>
        </p:spPr>
        <p:txBody>
          <a:bodyPr anchor="b"/>
          <a:lstStyle>
            <a:lvl1pPr>
              <a:buNone/>
              <a:defRPr sz="90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900"/>
            </a:lvl2pPr>
            <a:lvl3pPr>
              <a:buNone/>
              <a:defRPr sz="9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/>
              <a:t>Source: 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0446902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B21C3A-6529-430A-A8C1-985B4686AC00}" type="slidenum"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97954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000" b="0" i="1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9155F2-0CD1-4E8E-ABDA-2D8B6D549841}" type="slidenum">
              <a:rPr kumimoji="0" lang="es-E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27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s-C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s-ES_trad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_trad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_tradnl" sz="4400" b="0" strike="noStrike" spc="-1">
                <a:solidFill>
                  <a:srgbClr val="000000"/>
                </a:solidFill>
                <a:latin typeface="Calibri"/>
              </a:rPr>
              <a:t>Clic para editar título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D759D010-DA52-4DF0-AA73-D3617BEA9E23}" type="datetime">
              <a:rPr lang="es-CL" sz="1200" b="0" strike="noStrike" spc="-1">
                <a:solidFill>
                  <a:srgbClr val="8B8B8B"/>
                </a:solidFill>
                <a:latin typeface="Calibri"/>
              </a:rPr>
              <a:t>18-08-2025</a:t>
            </a:fld>
            <a:endParaRPr lang="es-CL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CL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A5E3667C-BA54-4E1E-B30F-7430CC0C89C4}" type="slidenum">
              <a:rPr lang="es-CL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L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_tradnl" sz="32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_tradnl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_tradnl" sz="4400" b="0" strike="noStrike" spc="-1">
                <a:solidFill>
                  <a:srgbClr val="000000"/>
                </a:solidFill>
                <a:latin typeface="Calibri"/>
              </a:rPr>
              <a:t>Clic para editar título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s-ES_tradnl" sz="3200" b="0" strike="noStrike" spc="-1">
                <a:solidFill>
                  <a:srgbClr val="000000"/>
                </a:solidFill>
                <a:latin typeface="Calibri"/>
              </a:rPr>
              <a:t>Haga clic para modificar el estilo de texto del patrón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s-ES_tradnl" sz="28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s-ES_tradnl" sz="2400" b="0" strike="noStrike" spc="-1">
                <a:solidFill>
                  <a:srgbClr val="000000"/>
                </a:solidFill>
                <a:latin typeface="Calibri"/>
              </a:rPr>
              <a:t>Tercer nivel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Cuarto nivel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s-ES_tradnl" sz="2000" b="0" strike="noStrike" spc="-1">
                <a:solidFill>
                  <a:srgbClr val="000000"/>
                </a:solidFill>
                <a:latin typeface="Calibri"/>
              </a:rPr>
              <a:t>Quinto nivel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56B22C5A-5968-4AEF-9B37-F9C6D8D94EBE}" type="datetime">
              <a:rPr lang="es-CL" sz="1200" b="0" strike="noStrike" spc="-1">
                <a:solidFill>
                  <a:srgbClr val="8B8B8B"/>
                </a:solidFill>
                <a:latin typeface="Calibri"/>
              </a:rPr>
              <a:t>18-08-2025</a:t>
            </a:fld>
            <a:endParaRPr lang="es-CL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CL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F30AD0F-E29A-4F95-8FFF-3ABE3EC71CC6}" type="slidenum">
              <a:rPr lang="es-CL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L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21" cstate="print"/>
          <a:srcRect t="10667" b="10667"/>
          <a:stretch>
            <a:fillRect/>
          </a:stretch>
        </p:blipFill>
        <p:spPr bwMode="auto">
          <a:xfrm>
            <a:off x="0" y="6226177"/>
            <a:ext cx="91440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1"/>
            <a:ext cx="9144000" cy="92075"/>
          </a:xfrm>
          <a:prstGeom prst="rect">
            <a:avLst/>
          </a:prstGeom>
          <a:solidFill>
            <a:srgbClr val="169DD8"/>
          </a:solidFill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750" y="6391275"/>
            <a:ext cx="2808288" cy="393700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Dr. Linda Capuano, CSIS                                                                                                                                                                                           IEO2018, July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5101" y="6419851"/>
            <a:ext cx="3841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j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948DD1-5963-4816-BE5A-05BCCCAC15E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294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-117231" y="2604240"/>
            <a:ext cx="8956431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CL" sz="3600" spc="-1" dirty="0">
                <a:solidFill>
                  <a:srgbClr val="FFFFFF"/>
                </a:solidFill>
                <a:latin typeface="Optima Demi" pitchFamily="50" charset="0"/>
              </a:rPr>
              <a:t>Propuesta: Introducir participación de la demanda de los clientes regulados </a:t>
            </a:r>
          </a:p>
          <a:p>
            <a:pPr algn="ctr">
              <a:lnSpc>
                <a:spcPct val="100000"/>
              </a:lnSpc>
            </a:pPr>
            <a:endParaRPr lang="es-CL" sz="3600" b="0" strike="noStrike" spc="-1" dirty="0">
              <a:solidFill>
                <a:srgbClr val="FFFFFF"/>
              </a:solidFill>
              <a:latin typeface="Optima Demi" pitchFamily="50" charset="0"/>
            </a:endParaRPr>
          </a:p>
          <a:p>
            <a:pPr algn="ctr">
              <a:lnSpc>
                <a:spcPct val="100000"/>
              </a:lnSpc>
            </a:pPr>
            <a:r>
              <a:rPr lang="es-CL" sz="3600" spc="-1" dirty="0">
                <a:solidFill>
                  <a:srgbClr val="FFFFFF"/>
                </a:solidFill>
                <a:latin typeface="Optima Demi" pitchFamily="50" charset="0"/>
              </a:rPr>
              <a:t>Pablo Serra</a:t>
            </a:r>
            <a:endParaRPr lang="es-CL" sz="3600" b="0" strike="noStrike" spc="-1" dirty="0">
              <a:latin typeface="Optima Demi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2B162-CB3A-F30E-95DA-44EE79761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431" y="0"/>
            <a:ext cx="6729046" cy="1371228"/>
          </a:xfrm>
        </p:spPr>
        <p:txBody>
          <a:bodyPr/>
          <a:lstStyle/>
          <a:p>
            <a:r>
              <a:rPr lang="en-GB" sz="2000" b="1" dirty="0">
                <a:solidFill>
                  <a:schemeClr val="bg1"/>
                </a:solidFill>
              </a:rPr>
              <a:t>Average award prices in Chilean distribution auctions and Lazard’s global minimum levelized cost of energy estimates (US$/MWh)</a:t>
            </a:r>
            <a:br>
              <a:rPr lang="es-CL" sz="2000" dirty="0"/>
            </a:br>
            <a:endParaRPr lang="es-CL" sz="2000" dirty="0"/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DC941544-43E4-CB1E-3C57-3EFD4D144D36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es-CL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A7F1CE4-6CEF-E615-D097-6AB639221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61584"/>
              </p:ext>
            </p:extLst>
          </p:nvPr>
        </p:nvGraphicFramePr>
        <p:xfrm>
          <a:off x="457200" y="1137139"/>
          <a:ext cx="8229240" cy="5310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020">
                  <a:extLst>
                    <a:ext uri="{9D8B030D-6E8A-4147-A177-3AD203B41FA5}">
                      <a16:colId xmlns:a16="http://schemas.microsoft.com/office/drawing/2014/main" val="1663329187"/>
                    </a:ext>
                  </a:extLst>
                </a:gridCol>
                <a:gridCol w="1562020">
                  <a:extLst>
                    <a:ext uri="{9D8B030D-6E8A-4147-A177-3AD203B41FA5}">
                      <a16:colId xmlns:a16="http://schemas.microsoft.com/office/drawing/2014/main" val="883591855"/>
                    </a:ext>
                  </a:extLst>
                </a:gridCol>
                <a:gridCol w="1562020">
                  <a:extLst>
                    <a:ext uri="{9D8B030D-6E8A-4147-A177-3AD203B41FA5}">
                      <a16:colId xmlns:a16="http://schemas.microsoft.com/office/drawing/2014/main" val="755387516"/>
                    </a:ext>
                  </a:extLst>
                </a:gridCol>
                <a:gridCol w="1771590">
                  <a:extLst>
                    <a:ext uri="{9D8B030D-6E8A-4147-A177-3AD203B41FA5}">
                      <a16:colId xmlns:a16="http://schemas.microsoft.com/office/drawing/2014/main" val="4057500695"/>
                    </a:ext>
                  </a:extLst>
                </a:gridCol>
                <a:gridCol w="1771590">
                  <a:extLst>
                    <a:ext uri="{9D8B030D-6E8A-4147-A177-3AD203B41FA5}">
                      <a16:colId xmlns:a16="http://schemas.microsoft.com/office/drawing/2014/main" val="963677462"/>
                    </a:ext>
                  </a:extLst>
                </a:gridCol>
              </a:tblGrid>
              <a:tr h="14732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Year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PV – Lazard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PV – Chile</a:t>
                      </a:r>
                      <a:r>
                        <a:rPr lang="en-GB" sz="2000" baseline="30000">
                          <a:effectLst/>
                        </a:rPr>
                        <a:t>a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Wind – Lazard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Wind – Chile</a:t>
                      </a:r>
                      <a:r>
                        <a:rPr lang="en-GB" sz="2000" baseline="30000">
                          <a:effectLst/>
                        </a:rPr>
                        <a:t>a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21324582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2013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91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endParaRPr lang="es-CL" sz="20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45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endParaRPr lang="es-CL" sz="20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8370964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2014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72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86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37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101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43944640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2015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58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66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32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89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20593734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2016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49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33</a:t>
                      </a:r>
                      <a:r>
                        <a:rPr lang="en-GB" sz="2000" baseline="30000" dirty="0">
                          <a:effectLst/>
                        </a:rPr>
                        <a:t>b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32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43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69970165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2017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46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33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30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34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22289978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2018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40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endParaRPr lang="es-CL" sz="20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29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endParaRPr lang="es-CL" sz="20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25866646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2019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44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endParaRPr lang="es-CL" sz="20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28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endParaRPr lang="es-CL" sz="20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40555053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2020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31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endParaRPr lang="es-CL" sz="20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26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buNone/>
                      </a:pPr>
                      <a:endParaRPr lang="es-CL" sz="200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06209052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2021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28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25</a:t>
                      </a:r>
                      <a:r>
                        <a:rPr lang="en-GB" sz="2000" baseline="30000">
                          <a:effectLst/>
                        </a:rPr>
                        <a:t>c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26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25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95052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2022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38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37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8934079"/>
                  </a:ext>
                </a:extLst>
              </a:tr>
              <a:tr h="348846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2023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24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>
                          <a:effectLst/>
                        </a:rPr>
                        <a:t>24</a:t>
                      </a:r>
                      <a:endParaRPr lang="es-CL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s-CL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67057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24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4AA078-5F2E-A192-5C1A-AD08F6BB7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754" y="164123"/>
            <a:ext cx="6728686" cy="903477"/>
          </a:xfrm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Energy auctioned, bid, and awarded</a:t>
            </a:r>
            <a:endParaRPr lang="es-CL" sz="3200" dirty="0">
              <a:solidFill>
                <a:schemeClr val="bg1"/>
              </a:solidFill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000000-0008-0000-0300-000010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4589465"/>
              </p:ext>
            </p:extLst>
          </p:nvPr>
        </p:nvGraphicFramePr>
        <p:xfrm>
          <a:off x="457200" y="1600199"/>
          <a:ext cx="7596554" cy="4525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215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EA2F5A-6BE4-E20F-8F13-F5333CC56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6" y="127896"/>
            <a:ext cx="6716963" cy="886397"/>
          </a:xfrm>
        </p:spPr>
        <p:txBody>
          <a:bodyPr/>
          <a:lstStyle/>
          <a:p>
            <a:r>
              <a:rPr lang="en-GB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Greenfield projects that supported successful bids in the auctions</a:t>
            </a:r>
            <a:endParaRPr lang="es-CL" sz="32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041EE0-A98E-AE22-3282-D2718236C9E2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es-CL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347B9BE-FE89-5D3A-1AFF-BC34A1329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061203"/>
              </p:ext>
            </p:extLst>
          </p:nvPr>
        </p:nvGraphicFramePr>
        <p:xfrm>
          <a:off x="281354" y="1230923"/>
          <a:ext cx="8405084" cy="4894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0448">
                  <a:extLst>
                    <a:ext uri="{9D8B030D-6E8A-4147-A177-3AD203B41FA5}">
                      <a16:colId xmlns:a16="http://schemas.microsoft.com/office/drawing/2014/main" val="541102796"/>
                    </a:ext>
                  </a:extLst>
                </a:gridCol>
                <a:gridCol w="752395">
                  <a:extLst>
                    <a:ext uri="{9D8B030D-6E8A-4147-A177-3AD203B41FA5}">
                      <a16:colId xmlns:a16="http://schemas.microsoft.com/office/drawing/2014/main" val="1113463398"/>
                    </a:ext>
                  </a:extLst>
                </a:gridCol>
                <a:gridCol w="752395">
                  <a:extLst>
                    <a:ext uri="{9D8B030D-6E8A-4147-A177-3AD203B41FA5}">
                      <a16:colId xmlns:a16="http://schemas.microsoft.com/office/drawing/2014/main" val="3049872633"/>
                    </a:ext>
                  </a:extLst>
                </a:gridCol>
                <a:gridCol w="751481">
                  <a:extLst>
                    <a:ext uri="{9D8B030D-6E8A-4147-A177-3AD203B41FA5}">
                      <a16:colId xmlns:a16="http://schemas.microsoft.com/office/drawing/2014/main" val="796612427"/>
                    </a:ext>
                  </a:extLst>
                </a:gridCol>
                <a:gridCol w="751481">
                  <a:extLst>
                    <a:ext uri="{9D8B030D-6E8A-4147-A177-3AD203B41FA5}">
                      <a16:colId xmlns:a16="http://schemas.microsoft.com/office/drawing/2014/main" val="816545327"/>
                    </a:ext>
                  </a:extLst>
                </a:gridCol>
                <a:gridCol w="751481">
                  <a:extLst>
                    <a:ext uri="{9D8B030D-6E8A-4147-A177-3AD203B41FA5}">
                      <a16:colId xmlns:a16="http://schemas.microsoft.com/office/drawing/2014/main" val="309892510"/>
                    </a:ext>
                  </a:extLst>
                </a:gridCol>
                <a:gridCol w="751481">
                  <a:extLst>
                    <a:ext uri="{9D8B030D-6E8A-4147-A177-3AD203B41FA5}">
                      <a16:colId xmlns:a16="http://schemas.microsoft.com/office/drawing/2014/main" val="2337821369"/>
                    </a:ext>
                  </a:extLst>
                </a:gridCol>
                <a:gridCol w="751481">
                  <a:extLst>
                    <a:ext uri="{9D8B030D-6E8A-4147-A177-3AD203B41FA5}">
                      <a16:colId xmlns:a16="http://schemas.microsoft.com/office/drawing/2014/main" val="93883396"/>
                    </a:ext>
                  </a:extLst>
                </a:gridCol>
                <a:gridCol w="751481">
                  <a:extLst>
                    <a:ext uri="{9D8B030D-6E8A-4147-A177-3AD203B41FA5}">
                      <a16:colId xmlns:a16="http://schemas.microsoft.com/office/drawing/2014/main" val="2117207147"/>
                    </a:ext>
                  </a:extLst>
                </a:gridCol>
                <a:gridCol w="730480">
                  <a:extLst>
                    <a:ext uri="{9D8B030D-6E8A-4147-A177-3AD203B41FA5}">
                      <a16:colId xmlns:a16="http://schemas.microsoft.com/office/drawing/2014/main" val="1517048260"/>
                    </a:ext>
                  </a:extLst>
                </a:gridCol>
                <a:gridCol w="730480">
                  <a:extLst>
                    <a:ext uri="{9D8B030D-6E8A-4147-A177-3AD203B41FA5}">
                      <a16:colId xmlns:a16="http://schemas.microsoft.com/office/drawing/2014/main" val="2615188930"/>
                    </a:ext>
                  </a:extLst>
                </a:gridCol>
              </a:tblGrid>
              <a:tr h="384820">
                <a:tc row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Auction</a:t>
                      </a:r>
                      <a:endParaRPr lang="es-CL" sz="14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submission</a:t>
                      </a:r>
                      <a:endParaRPr lang="es-CL" sz="14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deadline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Wind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Solar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Mini hydro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Thermoelectric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Total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942649"/>
                  </a:ext>
                </a:extLst>
              </a:tr>
              <a:tr h="126193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Number</a:t>
                      </a:r>
                      <a:endParaRPr lang="es-CL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Projects</a:t>
                      </a:r>
                      <a:endParaRPr lang="es-CL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Capacity (MW)</a:t>
                      </a:r>
                      <a:endParaRPr lang="es-CL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Number</a:t>
                      </a:r>
                      <a:endParaRPr lang="es-CL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Projects</a:t>
                      </a:r>
                      <a:endParaRPr lang="es-CL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Capacity (MW)</a:t>
                      </a:r>
                      <a:endParaRPr lang="es-CL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Number</a:t>
                      </a:r>
                      <a:endParaRPr lang="es-CL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Projects</a:t>
                      </a:r>
                      <a:endParaRPr lang="es-CL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Capacity (MW)</a:t>
                      </a:r>
                      <a:endParaRPr lang="es-CL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Number</a:t>
                      </a:r>
                      <a:endParaRPr lang="es-CL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Projects</a:t>
                      </a:r>
                      <a:endParaRPr lang="es-CL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Capacity (MW)</a:t>
                      </a:r>
                      <a:endParaRPr lang="es-CL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Number</a:t>
                      </a:r>
                      <a:endParaRPr lang="es-CL" sz="1200" dirty="0">
                        <a:effectLst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Projects</a:t>
                      </a:r>
                      <a:endParaRPr lang="es-CL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200" dirty="0">
                          <a:effectLst/>
                        </a:rPr>
                        <a:t>Capacity (MW)</a:t>
                      </a:r>
                      <a:endParaRPr lang="es-CL" sz="12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37560478"/>
                  </a:ext>
                </a:extLst>
              </a:tr>
              <a:tr h="3848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Nov 2013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61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100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161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17817905"/>
                  </a:ext>
                </a:extLst>
              </a:tr>
              <a:tr h="3848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Dec 2014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465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18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1,848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41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2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975</a:t>
                      </a:r>
                      <a:r>
                        <a:rPr lang="en-GB" sz="1400" baseline="30000" dirty="0">
                          <a:effectLst/>
                        </a:rPr>
                        <a:t>b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29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3,329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62836607"/>
                  </a:ext>
                </a:extLst>
              </a:tr>
              <a:tr h="3848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Oct 2015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485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713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14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1,199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61856313"/>
                  </a:ext>
                </a:extLst>
              </a:tr>
              <a:tr h="3848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July 2016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23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3,194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12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1,263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18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38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4,475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56069451"/>
                  </a:ext>
                </a:extLst>
              </a:tr>
              <a:tr h="3848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Oct 2017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5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725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559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8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1,284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93433448"/>
                  </a:ext>
                </a:extLst>
              </a:tr>
              <a:tr h="5543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Aug 2021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4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501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939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10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1,441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80705764"/>
                  </a:ext>
                </a:extLst>
              </a:tr>
              <a:tr h="3848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July 2022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187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370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3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557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25194734"/>
                  </a:ext>
                </a:extLst>
              </a:tr>
              <a:tr h="38482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Total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43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5619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52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5,792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8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59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975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>
                          <a:effectLst/>
                        </a:rPr>
                        <a:t>105</a:t>
                      </a:r>
                      <a:endParaRPr lang="es-CL" sz="14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 dirty="0">
                          <a:effectLst/>
                        </a:rPr>
                        <a:t>12,446</a:t>
                      </a:r>
                      <a:endParaRPr lang="es-CL" sz="14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84492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198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595F0C-784E-931C-6578-34054A126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47" y="135146"/>
            <a:ext cx="6681794" cy="664797"/>
          </a:xfrm>
        </p:spPr>
        <p:txBody>
          <a:bodyPr/>
          <a:lstStyle/>
          <a:p>
            <a:r>
              <a:rPr lang="es-ES" sz="4800" dirty="0">
                <a:solidFill>
                  <a:schemeClr val="bg1"/>
                </a:solidFill>
              </a:rPr>
              <a:t>Propuesta</a:t>
            </a:r>
            <a:endParaRPr lang="es-CL" sz="48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ACA814-7280-4B00-79F0-3CE3B255645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50985" y="1097876"/>
            <a:ext cx="8135456" cy="5656933"/>
          </a:xfrm>
        </p:spPr>
        <p:txBody>
          <a:bodyPr/>
          <a:lstStyle/>
          <a:p>
            <a:pPr>
              <a:spcAft>
                <a:spcPts val="1200"/>
              </a:spcAft>
              <a:buNone/>
            </a:pPr>
            <a:r>
              <a:rPr lang="es-ES" sz="2800" dirty="0"/>
              <a:t>Cobrar a los consumidores regulados un precio diferente en cada uno de los bloques horarios en los que se estructuran las licitaciones.</a:t>
            </a:r>
          </a:p>
          <a:p>
            <a:pPr>
              <a:spcAft>
                <a:spcPts val="1200"/>
              </a:spcAft>
              <a:buNone/>
            </a:pPr>
            <a:r>
              <a:rPr lang="es-ES" sz="2800" dirty="0"/>
              <a:t>El precio de cada bloque horario reflejaría los costes de compra del distribuidor para ese período.</a:t>
            </a:r>
          </a:p>
          <a:p>
            <a:pPr>
              <a:spcAft>
                <a:spcPts val="1200"/>
              </a:spcAft>
              <a:buNone/>
            </a:pPr>
            <a:r>
              <a:rPr lang="es-ES" sz="2800" dirty="0"/>
              <a:t>Para que esta propuesta mejore la eficiencia del sistema, los precios de adjudicación en las subastas deben reflejar el coste de la electricidad de cada bloque.</a:t>
            </a:r>
          </a:p>
          <a:p>
            <a:pPr>
              <a:spcAft>
                <a:spcPts val="1200"/>
              </a:spcAft>
              <a:buNone/>
            </a:pP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Para ello se requiere eliminar la cláusula que permite agrupar ofertas para distintos bloques horarios.</a:t>
            </a:r>
          </a:p>
          <a:p>
            <a:pPr>
              <a:spcAft>
                <a:spcPts val="1200"/>
              </a:spcAft>
              <a:buNone/>
            </a:pP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37345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A301B-B782-4EEA-128A-AE8BA9CED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539" y="257274"/>
            <a:ext cx="7479324" cy="498598"/>
          </a:xfrm>
        </p:spPr>
        <p:txBody>
          <a:bodyPr/>
          <a:lstStyle/>
          <a:p>
            <a:r>
              <a:rPr lang="es-ES" sz="3600" dirty="0">
                <a:solidFill>
                  <a:schemeClr val="bg1"/>
                </a:solidFill>
              </a:rPr>
              <a:t>Implementación de la propuesta</a:t>
            </a:r>
            <a:endParaRPr lang="es-CL" sz="36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35510B-7384-2913-5468-14ACE5D3DAF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92370" y="1064946"/>
            <a:ext cx="8088922" cy="5232202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kumimoji="0" lang="es-E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La normativa actual permite a los oferentes combinar sus ofertas para los tres bloques horarios.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lang="es-ES" sz="2500" dirty="0">
                <a:solidFill>
                  <a:prstClr val="black"/>
                </a:solidFill>
                <a:latin typeface="Arial"/>
              </a:rPr>
              <a:t>El</a:t>
            </a:r>
            <a:r>
              <a:rPr kumimoji="0" lang="es-E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mecanismo de selección de ofertas está diseñado para adjudicar toda la energía subastada.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lang="es-ES" sz="2500" dirty="0">
                <a:solidFill>
                  <a:prstClr val="black"/>
                </a:solidFill>
                <a:latin typeface="Arial"/>
              </a:rPr>
              <a:t>U</a:t>
            </a:r>
            <a:r>
              <a:rPr kumimoji="0" lang="es-E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na</a:t>
            </a:r>
            <a:r>
              <a:rPr kumimoji="0" lang="es-E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oferta con un precio bajo para un bloque específico solo tendrá éxito si existen ofertas desagregadas con un precio moderado para los otros dos bloques.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kumimoji="0" lang="es-E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Los generadores con tecnología </a:t>
            </a:r>
            <a:r>
              <a:rPr kumimoji="0" lang="es-ES" sz="2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despachable</a:t>
            </a:r>
            <a:r>
              <a:rPr kumimoji="0" lang="es-E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tienden a vincular sus ofertas para diferentes bloques horarios.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kumimoji="0" lang="es-ES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Es muy improbable que las ofertas para bloques específicos obtengan contratos, aunque ofrezcan precios muy bajos.</a:t>
            </a:r>
          </a:p>
        </p:txBody>
      </p:sp>
    </p:spTree>
    <p:extLst>
      <p:ext uri="{BB962C8B-B14F-4D97-AF65-F5344CB8AC3E}">
        <p14:creationId xmlns:p14="http://schemas.microsoft.com/office/powerpoint/2010/main" val="216895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61B48-0443-3D9B-D3E2-720D8D372B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C61F06-A5C4-BA31-5578-17BC234AD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830" y="40218"/>
            <a:ext cx="7725147" cy="845339"/>
          </a:xfrm>
        </p:spPr>
        <p:txBody>
          <a:bodyPr/>
          <a:lstStyle/>
          <a:p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9AD570-FE7B-C5AF-5E8B-B7E112B557C9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68923" y="1301262"/>
            <a:ext cx="8217517" cy="529536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s-ES" sz="2400" dirty="0"/>
              <a:t>Esta situación llevó a generadores de energía renovable a presentar ofertas vinculantes para los tres bloques, ofertando el mismo precio en los tres.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000" dirty="0"/>
              <a:t>En la licitación de 2017, los ganadores, renovables o no, hicieron ofertas vinculantes para los 3 bloques, con el mismo número de </a:t>
            </a:r>
            <a:r>
              <a:rPr lang="es-ES" sz="2000" dirty="0" err="1"/>
              <a:t>sub-bloques</a:t>
            </a:r>
            <a:r>
              <a:rPr lang="es-ES" sz="2000" dirty="0"/>
              <a:t> para cada uno de ellos.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000" dirty="0"/>
              <a:t>En la subasta de 2021, </a:t>
            </a:r>
            <a:r>
              <a:rPr lang="es-ES" sz="2000" b="1" dirty="0"/>
              <a:t>tres</a:t>
            </a:r>
            <a:r>
              <a:rPr lang="es-ES" sz="2000" dirty="0"/>
              <a:t> empresas con energía renovable que en conjunto  se adjudicaron el 84% del total ofertaron mismo precio en todos los bloques e igual número de </a:t>
            </a:r>
            <a:r>
              <a:rPr lang="es-ES" sz="2000" dirty="0" err="1"/>
              <a:t>sub-bloques</a:t>
            </a:r>
            <a:r>
              <a:rPr lang="es-ES" sz="2000" dirty="0"/>
              <a:t> en cada bloque.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sz="2000" dirty="0"/>
              <a:t>En a segunda ronda de la subasta de 2022, los ganadores respaldaban sus ofertas con proyectos de ERV y ofertaron igual número de </a:t>
            </a:r>
            <a:r>
              <a:rPr lang="es-ES" sz="2000" dirty="0" err="1"/>
              <a:t>sub-bloques</a:t>
            </a:r>
            <a:r>
              <a:rPr lang="es-ES" sz="2000" dirty="0"/>
              <a:t> en todos los bloques.</a:t>
            </a:r>
          </a:p>
          <a:p>
            <a:pPr>
              <a:spcAft>
                <a:spcPts val="1200"/>
              </a:spcAft>
            </a:pPr>
            <a:r>
              <a:rPr lang="es-ES" sz="2400" dirty="0"/>
              <a:t>Para una empresa, es muy difícil proyectar el precio que tendrá que pagar por la energía que comprará en las horas que no genera dentro de 20 o 25 años.</a:t>
            </a:r>
          </a:p>
          <a:p>
            <a:pPr>
              <a:spcAft>
                <a:spcPts val="1200"/>
              </a:spcAft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68921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8B9DB-0CB3-C0D0-11D7-FF12D8682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42238-38A9-3C96-AC62-B11C1A135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785" y="272919"/>
            <a:ext cx="7912715" cy="664797"/>
          </a:xfrm>
        </p:spPr>
        <p:txBody>
          <a:bodyPr/>
          <a:lstStyle/>
          <a:p>
            <a:r>
              <a:rPr lang="es-ES" sz="4800" dirty="0">
                <a:solidFill>
                  <a:schemeClr val="bg1"/>
                </a:solidFill>
              </a:rPr>
              <a:t>Propuesta</a:t>
            </a:r>
            <a:endParaRPr lang="es-CL" sz="48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0B9E63-8226-65FD-C828-1BDA43CF4CC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93077" y="1080633"/>
            <a:ext cx="8393364" cy="6475619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srgbClr val="1F497D">
                    <a:lumMod val="75000"/>
                  </a:srgbClr>
                </a:solidFill>
                <a:latin typeface="Arial"/>
              </a:rPr>
              <a:t>E</a:t>
            </a:r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/>
              </a:rPr>
              <a:t>liminar las ofertas vinculantes entre bloques.</a:t>
            </a:r>
            <a:endParaRPr lang="es-E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-ES" sz="2400" dirty="0"/>
              <a:t>Este cambio beneficiaría a los generadores de ERV, ya que podrían tener éxito con ofertas a bloques específicos.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-ES" sz="2000" dirty="0"/>
              <a:t>Se elimina el riesgo de tener que pagar altísimos costos por la compra de energía en las horas en las que no generan.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-ES" sz="2400" dirty="0"/>
              <a:t>El precio de adjudicación caería en los bloques con abundante ERV, ya que ellos concentrarían las ofertas con esa tecnología.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-ES" sz="2400" dirty="0"/>
              <a:t>Los consumidores regulados transferirían parte de su consumo a esos bloques ya que el precio disminuiría, lo que  compensaría parcialmente la caída inicial del precio.</a:t>
            </a:r>
          </a:p>
          <a:p>
            <a:pPr marL="4572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s-ES" sz="2000" dirty="0"/>
              <a:t>Reduciría la variabilidad del precio spot del sistema, lo que sería otro beneficio para los generadores de ERV.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s-ES" sz="24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4600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F5E3E-6235-F4FB-A7C1-C3101B073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1137" y="272919"/>
            <a:ext cx="7631363" cy="664797"/>
          </a:xfrm>
        </p:spPr>
        <p:txBody>
          <a:bodyPr/>
          <a:lstStyle/>
          <a:p>
            <a:r>
              <a:rPr lang="es-ES" sz="4800" dirty="0">
                <a:solidFill>
                  <a:schemeClr val="bg1"/>
                </a:solidFill>
              </a:rPr>
              <a:t>Beneficios </a:t>
            </a:r>
            <a:endParaRPr lang="es-CL" sz="48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887363-7C70-A861-C042-636CE0A109F1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04536" y="1157831"/>
            <a:ext cx="8334927" cy="592367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-CL" sz="2600" noProof="0" dirty="0"/>
              <a:t>Existe literatura empírica sobre los beneficios de la participación de la demanda </a:t>
            </a:r>
            <a:r>
              <a:rPr lang="en-US" sz="2600" dirty="0"/>
              <a:t>(Saffari et al., 2023). </a:t>
            </a:r>
            <a:endParaRPr lang="es-ES" sz="2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-ES" sz="2600" dirty="0"/>
              <a:t>Aumentaría la eficiencia del sistema ya que el precio de cada bloque tendería a reflejar mejor el costo de generar en ese bloque.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-ES" sz="2600" dirty="0"/>
              <a:t>Disminuiría el costo de operación del sistema ya que la demanda se transferiría a las horas en las que la generación con costo marginal cero es más abundante, rediciendo los vertimientos y/o la necesidad de almacenar energía.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s-ES" sz="2600" dirty="0"/>
              <a:t>Permitiría mayor competencia en licitaciones ya que facilitaría la existencia de generadores de ERV puros.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21458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B4EEF-0B33-956C-DF62-DA9A4F2AC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2584" y="261053"/>
            <a:ext cx="6763855" cy="526298"/>
          </a:xfrm>
        </p:spPr>
        <p:txBody>
          <a:bodyPr/>
          <a:lstStyle/>
          <a:p>
            <a:r>
              <a:rPr lang="es-ES" sz="3800" dirty="0">
                <a:solidFill>
                  <a:schemeClr val="bg1"/>
                </a:solidFill>
              </a:rPr>
              <a:t>Beneficio para consumidores</a:t>
            </a:r>
            <a:endParaRPr lang="es-CL" sz="38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9D1C31-3CDD-A3C1-01D0-943F78F5EC1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04800" y="1184030"/>
            <a:ext cx="8381640" cy="5611409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s-ES" sz="2800" dirty="0"/>
              <a:t>Si la generación es suficientemente competitiva, la ganancia de eficiencia la capturarían los consumidores.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s-ES" sz="2800" dirty="0"/>
              <a:t>Los consumidores podrían concentrar su demanda en las horas en que el precio es más bajo.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En particular sería relevante la gestión del consumo de la movilidad eléctrica y el aire acondicionado, que se espera que representen el 13 % y el 4 % del consumo del país, respectivamente, en 2040 (ISCI-SPEC, 2023).</a:t>
            </a:r>
            <a:endParaRPr lang="es-ES" sz="2800" dirty="0"/>
          </a:p>
          <a:p>
            <a:pPr marL="0" indent="0">
              <a:spcAft>
                <a:spcPts val="1200"/>
              </a:spcAft>
              <a:buNone/>
            </a:pPr>
            <a:r>
              <a:rPr lang="es-ES" sz="2800" b="1" dirty="0">
                <a:solidFill>
                  <a:schemeClr val="tx2">
                    <a:lumMod val="75000"/>
                  </a:schemeClr>
                </a:solidFill>
              </a:rPr>
              <a:t>El precio medio de la energía disminuiría para los clientes regulados.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7058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DCE85-2F99-974B-EB2D-EF21DEFBE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431" y="266621"/>
            <a:ext cx="8229240" cy="609398"/>
          </a:xfrm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Costos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EA6C9F-09C0-21B2-86AF-6C3A21C4E25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343828"/>
            <a:ext cx="8229240" cy="5038302"/>
          </a:xfrm>
        </p:spPr>
        <p:txBody>
          <a:bodyPr/>
          <a:lstStyle/>
          <a:p>
            <a:r>
              <a:rPr lang="es-ES" dirty="0"/>
              <a:t>El costo sería instalar medidores inteligentes, pero una red inteligente será indispensable para hacer frente a los efectos del cambio climático.</a:t>
            </a:r>
          </a:p>
          <a:p>
            <a:r>
              <a:rPr lang="es-ES" dirty="0"/>
              <a:t>La posibilidad de agrupar ofertas para diferentes intervalos de tiempo habría permitido la instalación de energía </a:t>
            </a:r>
            <a:r>
              <a:rPr lang="es-ES" dirty="0" err="1"/>
              <a:t>despachable</a:t>
            </a:r>
            <a:r>
              <a:rPr lang="es-ES" dirty="0"/>
              <a:t>, que requiere muchas horas de generación para rentabilizar la inversión. </a:t>
            </a:r>
          </a:p>
          <a:p>
            <a:r>
              <a:rPr lang="es-ES" dirty="0"/>
              <a:t>Se podría permitir la agrupación de ofertas por bloques de tiempo </a:t>
            </a:r>
            <a:r>
              <a:rPr lang="es-ES"/>
              <a:t>para nuevos proyectos de </a:t>
            </a:r>
            <a:r>
              <a:rPr lang="es-ES" dirty="0"/>
              <a:t>energía renovable </a:t>
            </a:r>
            <a:r>
              <a:rPr lang="es-ES" dirty="0" err="1"/>
              <a:t>despachable</a:t>
            </a:r>
            <a:r>
              <a:rPr lang="es-ES" dirty="0"/>
              <a:t>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53054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87569" y="1336432"/>
            <a:ext cx="8956431" cy="4432544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11" name="Imagen 10" descr="Gráfico, Gráfico de líneas&#10;&#10;El contenido generado por IA puede ser incorrecto.">
            <a:extLst>
              <a:ext uri="{FF2B5EF4-FFF2-40B4-BE49-F238E27FC236}">
                <a16:creationId xmlns:a16="http://schemas.microsoft.com/office/drawing/2014/main" id="{A2DC9B01-8589-9D0C-0846-8D49195FD5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" y="1336432"/>
            <a:ext cx="8593015" cy="4432544"/>
          </a:xfrm>
          <a:prstGeom prst="rect">
            <a:avLst/>
          </a:prstGeom>
          <a:noFill/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8721029C-B32C-971D-E916-D79129E09F8D}"/>
              </a:ext>
            </a:extLst>
          </p:cNvPr>
          <p:cNvSpPr txBox="1"/>
          <p:nvPr/>
        </p:nvSpPr>
        <p:spPr>
          <a:xfrm>
            <a:off x="1887415" y="1"/>
            <a:ext cx="6975231" cy="967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800"/>
              </a:spcAft>
              <a:buNone/>
            </a:pPr>
            <a:r>
              <a:rPr lang="en-GB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rices (bid, award, and ceiling) and number of bidders</a:t>
            </a:r>
            <a:endParaRPr lang="es-CL" sz="2800" dirty="0">
              <a:solidFill>
                <a:schemeClr val="bg1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6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IA_template_16x9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IA_template_16x9_edits3" id="{4E5515AA-727C-443B-B81D-67CE65D06CDE}" vid="{9B6BB3E3-8DE2-4384-9C69-412FAA8E8F00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20929</TotalTime>
  <Words>984</Words>
  <Application>Microsoft Office PowerPoint</Application>
  <PresentationFormat>Presentación en pantalla (4:3)</PresentationFormat>
  <Paragraphs>211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13</vt:i4>
      </vt:variant>
    </vt:vector>
  </HeadingPairs>
  <TitlesOfParts>
    <vt:vector size="24" baseType="lpstr">
      <vt:lpstr>Arial</vt:lpstr>
      <vt:lpstr>Calibri</vt:lpstr>
      <vt:lpstr>Cambria</vt:lpstr>
      <vt:lpstr>Optima Demi</vt:lpstr>
      <vt:lpstr>Symbol</vt:lpstr>
      <vt:lpstr>Times New Roman</vt:lpstr>
      <vt:lpstr>Verdana</vt:lpstr>
      <vt:lpstr>Wingdings</vt:lpstr>
      <vt:lpstr>Office Theme</vt:lpstr>
      <vt:lpstr>Office Theme</vt:lpstr>
      <vt:lpstr>EIA_template_16x9</vt:lpstr>
      <vt:lpstr>Presentación de PowerPoint</vt:lpstr>
      <vt:lpstr>Propuesta</vt:lpstr>
      <vt:lpstr>Implementación de la propuesta</vt:lpstr>
      <vt:lpstr>Presentación de PowerPoint</vt:lpstr>
      <vt:lpstr>Propuesta</vt:lpstr>
      <vt:lpstr>Beneficios </vt:lpstr>
      <vt:lpstr>Beneficio para consumidores</vt:lpstr>
      <vt:lpstr>Costos</vt:lpstr>
      <vt:lpstr>Presentación de PowerPoint</vt:lpstr>
      <vt:lpstr>Average award prices in Chilean distribution auctions and Lazard’s global minimum levelized cost of energy estimates (US$/MWh) </vt:lpstr>
      <vt:lpstr>Energy auctioned, bid, and awarded</vt:lpstr>
      <vt:lpstr>Greenfield projects that supported successful bids in the auctions</vt:lpstr>
      <vt:lpstr>Presentación de PowerPoint</vt:lpstr>
    </vt:vector>
  </TitlesOfParts>
  <Company>Fen U. de Chile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postgrado</dc:creator>
  <dc:description/>
  <cp:lastModifiedBy>Jorge Goth Mujica</cp:lastModifiedBy>
  <cp:revision>150</cp:revision>
  <dcterms:created xsi:type="dcterms:W3CDTF">2014-12-01T19:25:07Z</dcterms:created>
  <dcterms:modified xsi:type="dcterms:W3CDTF">2025-08-18T15:57:55Z</dcterms:modified>
  <dc:language>es-CL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Fen U. de Chile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Presentación en pantalla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</vt:i4>
  </property>
</Properties>
</file>