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/>
    <p:restoredTop sz="94719"/>
  </p:normalViewPr>
  <p:slideViewPr>
    <p:cSldViewPr snapToGrid="0">
      <p:cViewPr varScale="1">
        <p:scale>
          <a:sx n="63" d="100"/>
          <a:sy n="63" d="100"/>
        </p:scale>
        <p:origin x="10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EA677E-E577-2A03-A5CA-533AD779BB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1C0091-F085-E74D-004B-B450774807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E3147-DFE7-B52D-77D6-98632486F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5916-DE5C-B946-B18A-7D9073353D08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36FC5A-115A-725F-8370-0348A6F22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94CF4D-81A9-1677-822A-5A4EB7528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E61-A676-E743-AA96-85C0AA3B96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3290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92C3DC-692B-639E-BA82-74571790C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32D3FF-803F-9567-55AD-335DE18892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5949DD-D915-8888-6AE6-4A9763E60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5916-DE5C-B946-B18A-7D9073353D08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D7062D-D125-E1B1-1A24-4B4614516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169B2B-D169-3E4D-6D07-F2468ED59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E61-A676-E743-AA96-85C0AA3B96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421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6FA74A-A2D0-0DCF-8969-9847D259EC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1426BCE-F932-2F02-FE31-161D7E4FB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96A9A2-9D48-D1F2-9189-639FA9E36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5916-DE5C-B946-B18A-7D9073353D08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D68265-D7AA-66F2-0248-6985C9435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3A79AD-3A96-6EB3-B52A-EC5DEC55B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E61-A676-E743-AA96-85C0AA3B96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061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0E1986-0C05-91B1-AF20-A2A711B6E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5BF971-EBEB-5C58-25A6-61A56D017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ADBCE4-AA6F-BFED-F571-B37A98193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5916-DE5C-B946-B18A-7D9073353D08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BBF041-70AF-B19F-1A03-E9B7B83E2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0EA37B-2460-4B7A-AF00-0311FDCE4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E61-A676-E743-AA96-85C0AA3B96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5318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F5B4EB-3526-7D47-A2C0-65E2E1EDE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A67788-3FA4-A1AB-DA97-E1B97BBB6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171985-7107-DF92-9D89-1DE76B74A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5916-DE5C-B946-B18A-7D9073353D08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D5C577-3548-66F7-8492-0DED3F1E1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9D608E-50C4-D018-5D5B-ADA6309C9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E61-A676-E743-AA96-85C0AA3B96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932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5A8F8E-53B1-64F8-CF5B-C289183AE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83114E-480E-D72C-7036-04AC0B03D2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B7BE09-DD74-AB89-D815-96CC7A2A3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BE7105-416C-7C1E-8752-7326B94A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5916-DE5C-B946-B18A-7D9073353D08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36ACF2-7DDC-42EC-D677-D64BC77E8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43ACBE-C68C-7E6B-7067-7DBE93F72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E61-A676-E743-AA96-85C0AA3B96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440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FF859B-FB85-94D0-07AA-86EC8F357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F6AE8F-28C6-A8E9-0E71-B5A6A4B4D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5F88F0-08E3-A09C-85F2-D343ED2A5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A684ED-7484-C776-1B4C-045890C54E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E0410EF-B6EB-B8D2-D778-D84195CC57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81C60D1-53CB-9CCC-2B63-2C068CE73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5916-DE5C-B946-B18A-7D9073353D08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F836FAC-90DD-D1DE-E49E-69E751AA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535E38-156E-2DCE-A791-3A757635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E61-A676-E743-AA96-85C0AA3B96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751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77A60-05E8-D945-85CD-5CDDA4055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EA5A4A7-C195-B3DA-16A1-A638D2736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5916-DE5C-B946-B18A-7D9073353D08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566369E-1198-C524-8D6B-A4A402C24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95306BD-9314-0293-7505-97427D2A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E61-A676-E743-AA96-85C0AA3B96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458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1A28DF-C468-668F-27FD-D83399CC4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5916-DE5C-B946-B18A-7D9073353D08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7A811FD-0DCC-9A1D-05C5-CAF355EEE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6F4FC5D-2497-601B-B0E4-65065D725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E61-A676-E743-AA96-85C0AA3B96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2154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60BFB-414D-1022-8B99-B78E0B60C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6DF3BF-D98E-848E-A530-83902F3E9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862B47-21DA-4969-F8AE-475EE636B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634429-AAFA-764D-460C-DDF91FFD3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5916-DE5C-B946-B18A-7D9073353D08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C8FEAC-5C5F-EBAD-7AC5-BA4A222E9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76B923-37D1-5634-07AD-F08706D15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E61-A676-E743-AA96-85C0AA3B96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428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4E0947-443D-3533-7327-7971A6C02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C6F223A-B2A1-A3CB-5D9A-09084F78E4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11EB27-4080-0E10-6173-C990A55F8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DB8D8B-28F9-B9CF-DCBC-313D074FC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5916-DE5C-B946-B18A-7D9073353D08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8B679A-DBFD-D0B8-F894-744247085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DACDFA-C3CE-F8FF-22A8-BF8C82CBC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8E61-A676-E743-AA96-85C0AA3B96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4448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3FA79F7-1813-B5FC-6601-8563E3941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2CCCA1-335A-6C1C-6087-5DDA0D88E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126507-B585-1D74-8AD7-E598664DB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25916-DE5C-B946-B18A-7D9073353D08}" type="datetimeFigureOut">
              <a:rPr lang="es-CL" smtClean="0"/>
              <a:t>26-08-2025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6C7381-25B5-8275-F87B-BEC796DD3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6BB012-8A1E-393A-45FD-878C53D0BB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18E61-A676-E743-AA96-85C0AA3B96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341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D107B1-FE50-AD0F-7CFD-D2E8A0290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2785008"/>
            <a:ext cx="10640754" cy="1324537"/>
          </a:xfrm>
        </p:spPr>
        <p:txBody>
          <a:bodyPr anchor="b">
            <a:noAutofit/>
          </a:bodyPr>
          <a:lstStyle/>
          <a:p>
            <a:r>
              <a:rPr lang="es-CL" sz="4000" dirty="0">
                <a:solidFill>
                  <a:schemeClr val="tx2"/>
                </a:solidFill>
                <a:latin typeface="Avenir Next" panose="020B0503020202020204" pitchFamily="34" charset="0"/>
              </a:rPr>
              <a:t>“Complejidades y hallazgos en la fijación de tarifas eléctricas en Chile”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2CB7C1-5401-8F3D-1664-D52139EC4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3968" y="5463263"/>
            <a:ext cx="9163757" cy="450447"/>
          </a:xfrm>
        </p:spPr>
        <p:txBody>
          <a:bodyPr anchor="ctr">
            <a:noAutofit/>
          </a:bodyPr>
          <a:lstStyle/>
          <a:p>
            <a:r>
              <a:rPr lang="es-CL" sz="18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Presentación de proyectos de investigación </a:t>
            </a:r>
            <a:r>
              <a:rPr lang="es-CL" sz="1800" dirty="0" err="1">
                <a:solidFill>
                  <a:schemeClr val="tx2"/>
                </a:solidFill>
                <a:latin typeface="Avenir Next Ultra Light" panose="020B0203020202020204" pitchFamily="34" charset="77"/>
              </a:rPr>
              <a:t>Odecu</a:t>
            </a:r>
            <a:r>
              <a:rPr lang="es-CL" sz="18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 – Comisión Nacional de Energía Agosto 2025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53CC5638-A23D-6420-F888-34275C788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0538" y="751511"/>
            <a:ext cx="4771484" cy="1610377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4720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D107B1-FE50-AD0F-7CFD-D2E8A0290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426975"/>
            <a:ext cx="10640754" cy="615363"/>
          </a:xfrm>
        </p:spPr>
        <p:txBody>
          <a:bodyPr anchor="b">
            <a:noAutofit/>
          </a:bodyPr>
          <a:lstStyle/>
          <a:p>
            <a:pPr algn="l"/>
            <a:r>
              <a:rPr lang="es-CL" sz="4000" b="1" dirty="0">
                <a:latin typeface="Avenir Next Demi Bold" panose="020B0503020202020204" pitchFamily="34" charset="0"/>
              </a:rPr>
              <a:t>Conclusión y mandato</a:t>
            </a:r>
            <a:endParaRPr lang="es-CL" sz="4000" b="1" dirty="0">
              <a:solidFill>
                <a:schemeClr val="tx2"/>
              </a:solidFill>
              <a:latin typeface="Avenir Next Demi Bold" panose="020B0503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2CB7C1-5401-8F3D-1664-D52139EC4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4619" y="6355747"/>
            <a:ext cx="6863322" cy="216499"/>
          </a:xfrm>
        </p:spPr>
        <p:txBody>
          <a:bodyPr anchor="ctr">
            <a:noAutofit/>
          </a:bodyPr>
          <a:lstStyle/>
          <a:p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Presentación de proyectos de investigación </a:t>
            </a:r>
            <a:r>
              <a:rPr lang="es-CL" sz="1200" dirty="0" err="1">
                <a:solidFill>
                  <a:schemeClr val="tx2"/>
                </a:solidFill>
                <a:latin typeface="Avenir Next Ultra Light" panose="020B0203020202020204" pitchFamily="34" charset="77"/>
              </a:rPr>
              <a:t>Odecu</a:t>
            </a:r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 – Comisión Nacional de Energía Agosto 2025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53CC5638-A23D-6420-F888-34275C788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4470" y="6000737"/>
            <a:ext cx="1693360" cy="571509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1D01715-BC01-C5DD-2FB6-ABF492CA3387}"/>
              </a:ext>
            </a:extLst>
          </p:cNvPr>
          <p:cNvSpPr txBox="1"/>
          <p:nvPr/>
        </p:nvSpPr>
        <p:spPr>
          <a:xfrm>
            <a:off x="755903" y="1218800"/>
            <a:ext cx="11031927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800" dirty="0">
                <a:latin typeface="Avenir Next" panose="020B0503020202020204" pitchFamily="34" charset="0"/>
              </a:rPr>
              <a:t>•	</a:t>
            </a:r>
            <a:r>
              <a:rPr lang="es-CL" sz="2800" dirty="0" err="1">
                <a:latin typeface="Avenir Next" panose="020B0503020202020204" pitchFamily="34" charset="0"/>
              </a:rPr>
              <a:t>Odecu</a:t>
            </a:r>
            <a:r>
              <a:rPr lang="es-CL" sz="2800" dirty="0">
                <a:latin typeface="Avenir Next" panose="020B0503020202020204" pitchFamily="34" charset="0"/>
              </a:rPr>
              <a:t> reafirma su rol: velar por los derechos de los consumidores en un sector estratégico.</a:t>
            </a:r>
          </a:p>
          <a:p>
            <a:endParaRPr lang="es-CL" sz="2800" dirty="0">
              <a:latin typeface="Avenir Next" panose="020B0503020202020204" pitchFamily="34" charset="0"/>
            </a:endParaRPr>
          </a:p>
          <a:p>
            <a:r>
              <a:rPr lang="es-CL" sz="2800" dirty="0">
                <a:latin typeface="Avenir Next" panose="020B0503020202020204" pitchFamily="34" charset="0"/>
              </a:rPr>
              <a:t>•	Dos conceptos clave:</a:t>
            </a:r>
          </a:p>
          <a:p>
            <a:endParaRPr lang="es-CL" sz="2800" dirty="0">
              <a:latin typeface="Avenir Next" panose="020B0503020202020204" pitchFamily="34" charset="0"/>
            </a:endParaRPr>
          </a:p>
          <a:p>
            <a:pPr lvl="2"/>
            <a:r>
              <a:rPr lang="es-CL" dirty="0">
                <a:latin typeface="Avenir Next" panose="020B0503020202020204" pitchFamily="34" charset="0"/>
              </a:rPr>
              <a:t>1.	Mandato tácito: que el consumidor tenga acceso a energía confiable, a buen precio.</a:t>
            </a:r>
          </a:p>
          <a:p>
            <a:pPr lvl="2"/>
            <a:r>
              <a:rPr lang="es-CL" dirty="0">
                <a:latin typeface="Avenir Next" panose="020B0503020202020204" pitchFamily="34" charset="0"/>
              </a:rPr>
              <a:t>2.	Sustentabilidad: que esa energía provenga de sistemas renovables.</a:t>
            </a:r>
          </a:p>
          <a:p>
            <a:pPr lvl="2"/>
            <a:endParaRPr lang="es-CL" sz="2800" dirty="0">
              <a:latin typeface="Avenir Next" panose="020B0503020202020204" pitchFamily="34" charset="0"/>
            </a:endParaRPr>
          </a:p>
          <a:p>
            <a:r>
              <a:rPr lang="es-CL" sz="2800" dirty="0">
                <a:latin typeface="Avenir Next" panose="020B0503020202020204" pitchFamily="34" charset="0"/>
              </a:rPr>
              <a:t>•	Cierre: “Una transición justa no solo requiere nueva generación, sino también reglas claras y tarifas justas.”</a:t>
            </a:r>
          </a:p>
        </p:txBody>
      </p:sp>
    </p:spTree>
    <p:extLst>
      <p:ext uri="{BB962C8B-B14F-4D97-AF65-F5344CB8AC3E}">
        <p14:creationId xmlns:p14="http://schemas.microsoft.com/office/powerpoint/2010/main" val="1647906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D107B1-FE50-AD0F-7CFD-D2E8A0290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426975"/>
            <a:ext cx="10640754" cy="615363"/>
          </a:xfrm>
        </p:spPr>
        <p:txBody>
          <a:bodyPr anchor="b">
            <a:noAutofit/>
          </a:bodyPr>
          <a:lstStyle/>
          <a:p>
            <a:pPr algn="l"/>
            <a:r>
              <a:rPr lang="es-CL" sz="4000" b="1" dirty="0">
                <a:latin typeface="Avenir Next Demi Bold" panose="020B0503020202020204" pitchFamily="34" charset="0"/>
              </a:rPr>
              <a:t>Quiénes somos</a:t>
            </a:r>
            <a:endParaRPr lang="es-CL" sz="4000" b="1" dirty="0">
              <a:solidFill>
                <a:schemeClr val="tx2"/>
              </a:solidFill>
              <a:latin typeface="Avenir Next Demi Bold" panose="020B0503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2CB7C1-5401-8F3D-1664-D52139EC4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4619" y="6355747"/>
            <a:ext cx="6863322" cy="216499"/>
          </a:xfrm>
        </p:spPr>
        <p:txBody>
          <a:bodyPr anchor="ctr">
            <a:noAutofit/>
          </a:bodyPr>
          <a:lstStyle/>
          <a:p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Presentación de proyectos de investigación </a:t>
            </a:r>
            <a:r>
              <a:rPr lang="es-CL" sz="1200" dirty="0" err="1">
                <a:solidFill>
                  <a:schemeClr val="tx2"/>
                </a:solidFill>
                <a:latin typeface="Avenir Next Ultra Light" panose="020B0203020202020204" pitchFamily="34" charset="77"/>
              </a:rPr>
              <a:t>Odecu</a:t>
            </a:r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 – Comisión Nacional de Energía Agosto 2025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53CC5638-A23D-6420-F888-34275C788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4470" y="6000737"/>
            <a:ext cx="1693360" cy="571509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1D01715-BC01-C5DD-2FB6-ABF492CA3387}"/>
              </a:ext>
            </a:extLst>
          </p:cNvPr>
          <p:cNvSpPr txBox="1"/>
          <p:nvPr/>
        </p:nvSpPr>
        <p:spPr>
          <a:xfrm>
            <a:off x="755903" y="1419284"/>
            <a:ext cx="1103192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dirty="0">
                <a:latin typeface="Avenir Next" panose="020B0503020202020204" pitchFamily="34" charset="0"/>
              </a:rPr>
              <a:t>La Organización de Consumidores y Usuarios de Chile (ODECU) es una asociación sin fines de lucro fundada en 1994, dedicada a la promoción y defensa de los derechos de los consumidores y la transparencia en el mercado.</a:t>
            </a:r>
          </a:p>
          <a:p>
            <a:endParaRPr lang="es-CL" dirty="0">
              <a:latin typeface="Avenir Next" panose="020B0503020202020204" pitchFamily="34" charset="0"/>
            </a:endParaRPr>
          </a:p>
          <a:p>
            <a:r>
              <a:rPr lang="es-CL" dirty="0">
                <a:latin typeface="Avenir Next" panose="020B0503020202020204" pitchFamily="34" charset="0"/>
              </a:rPr>
              <a:t>Somos parte de </a:t>
            </a:r>
            <a:r>
              <a:rPr lang="es-CL" dirty="0" err="1">
                <a:latin typeface="Avenir Next" panose="020B0503020202020204" pitchFamily="34" charset="0"/>
              </a:rPr>
              <a:t>Consumers</a:t>
            </a:r>
            <a:r>
              <a:rPr lang="es-CL" dirty="0">
                <a:latin typeface="Avenir Next" panose="020B0503020202020204" pitchFamily="34" charset="0"/>
              </a:rPr>
              <a:t> International, de International </a:t>
            </a:r>
            <a:r>
              <a:rPr lang="es-CL" dirty="0" err="1">
                <a:latin typeface="Avenir Next" panose="020B0503020202020204" pitchFamily="34" charset="0"/>
              </a:rPr>
              <a:t>Consumer</a:t>
            </a:r>
            <a:r>
              <a:rPr lang="es-CL" dirty="0">
                <a:latin typeface="Avenir Next" panose="020B0503020202020204" pitchFamily="34" charset="0"/>
              </a:rPr>
              <a:t> </a:t>
            </a:r>
            <a:r>
              <a:rPr lang="es-CL" dirty="0" err="1">
                <a:latin typeface="Avenir Next" panose="020B0503020202020204" pitchFamily="34" charset="0"/>
              </a:rPr>
              <a:t>Research</a:t>
            </a:r>
            <a:r>
              <a:rPr lang="es-CL" dirty="0">
                <a:latin typeface="Avenir Next" panose="020B0503020202020204" pitchFamily="34" charset="0"/>
              </a:rPr>
              <a:t> &amp; </a:t>
            </a:r>
            <a:r>
              <a:rPr lang="es-CL" dirty="0" err="1">
                <a:latin typeface="Avenir Next" panose="020B0503020202020204" pitchFamily="34" charset="0"/>
              </a:rPr>
              <a:t>Testing</a:t>
            </a:r>
            <a:r>
              <a:rPr lang="es-CL" dirty="0">
                <a:latin typeface="Avenir Next" panose="020B0503020202020204" pitchFamily="34" charset="0"/>
              </a:rPr>
              <a:t>  (ICRT) y la red de organizaciones de consumidores de América Latina y el Caribe (OCLAC), lo que nos conecta con los más altos estándares globales de protección al consumidor.</a:t>
            </a:r>
          </a:p>
          <a:p>
            <a:endParaRPr lang="es-CL" dirty="0">
              <a:latin typeface="Avenir Next" panose="020B0503020202020204" pitchFamily="34" charset="0"/>
            </a:endParaRPr>
          </a:p>
          <a:p>
            <a:r>
              <a:rPr lang="es-CL" dirty="0">
                <a:latin typeface="Avenir Next" panose="020B0503020202020204" pitchFamily="34" charset="0"/>
              </a:rPr>
              <a:t>A lo largo de nuestra trayectoria hemos impulsado cambios normativos y empresariales en beneficio de la ciudadanía, desarrollando estudios, asesorías y representaciones ante autoridades y empresas.</a:t>
            </a:r>
          </a:p>
          <a:p>
            <a:endParaRPr lang="es-CL" dirty="0">
              <a:latin typeface="Avenir Next" panose="020B0503020202020204" pitchFamily="34" charset="0"/>
            </a:endParaRPr>
          </a:p>
          <a:p>
            <a:r>
              <a:rPr lang="es-CL" dirty="0">
                <a:latin typeface="Avenir Next" panose="020B0503020202020204" pitchFamily="34" charset="0"/>
              </a:rPr>
              <a:t>Hoy, nuestro compromiso es claro: velar por un consumo seguro, justo y sustentable, lo que incluye asegurar que la energía que llega a los hogares sea confiable, a precio justo y producida de manera responsable con el medio ambiente.</a:t>
            </a:r>
          </a:p>
        </p:txBody>
      </p:sp>
    </p:spTree>
    <p:extLst>
      <p:ext uri="{BB962C8B-B14F-4D97-AF65-F5344CB8AC3E}">
        <p14:creationId xmlns:p14="http://schemas.microsoft.com/office/powerpoint/2010/main" val="177103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D107B1-FE50-AD0F-7CFD-D2E8A0290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426975"/>
            <a:ext cx="10640754" cy="615363"/>
          </a:xfrm>
        </p:spPr>
        <p:txBody>
          <a:bodyPr anchor="b">
            <a:noAutofit/>
          </a:bodyPr>
          <a:lstStyle/>
          <a:p>
            <a:pPr algn="l"/>
            <a:r>
              <a:rPr lang="es-CL" sz="4000" b="1" dirty="0">
                <a:latin typeface="Avenir Next Demi Bold" panose="020B0503020202020204" pitchFamily="34" charset="0"/>
              </a:rPr>
              <a:t>Contexto</a:t>
            </a:r>
            <a:endParaRPr lang="es-CL" sz="4000" b="1" dirty="0">
              <a:solidFill>
                <a:schemeClr val="tx2"/>
              </a:solidFill>
              <a:latin typeface="Avenir Next Demi Bold" panose="020B0503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2CB7C1-5401-8F3D-1664-D52139EC4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4619" y="6355747"/>
            <a:ext cx="6863322" cy="216499"/>
          </a:xfrm>
        </p:spPr>
        <p:txBody>
          <a:bodyPr anchor="ctr">
            <a:noAutofit/>
          </a:bodyPr>
          <a:lstStyle/>
          <a:p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Presentación de proyectos de investigación </a:t>
            </a:r>
            <a:r>
              <a:rPr lang="es-CL" sz="1200" dirty="0" err="1">
                <a:solidFill>
                  <a:schemeClr val="tx2"/>
                </a:solidFill>
                <a:latin typeface="Avenir Next Ultra Light" panose="020B0203020202020204" pitchFamily="34" charset="77"/>
              </a:rPr>
              <a:t>Odecu</a:t>
            </a:r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 – Comisión Nacional de Energía Agosto 2025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53CC5638-A23D-6420-F888-34275C788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4470" y="6000737"/>
            <a:ext cx="1693360" cy="571509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1D01715-BC01-C5DD-2FB6-ABF492CA3387}"/>
              </a:ext>
            </a:extLst>
          </p:cNvPr>
          <p:cNvSpPr txBox="1"/>
          <p:nvPr/>
        </p:nvSpPr>
        <p:spPr>
          <a:xfrm>
            <a:off x="755903" y="1325930"/>
            <a:ext cx="1103192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200" dirty="0">
                <a:latin typeface="Avenir Next" panose="020B0503020202020204" pitchFamily="34" charset="0"/>
              </a:rPr>
              <a:t>•	La fijación de tarifas en Chile es un proceso complejo, técnico y contractual.</a:t>
            </a:r>
          </a:p>
          <a:p>
            <a:endParaRPr lang="es-CL" sz="3200" dirty="0">
              <a:latin typeface="Avenir Next" panose="020B0503020202020204" pitchFamily="34" charset="0"/>
            </a:endParaRPr>
          </a:p>
          <a:p>
            <a:r>
              <a:rPr lang="es-CL" sz="3200" dirty="0">
                <a:latin typeface="Avenir Next" panose="020B0503020202020204" pitchFamily="34" charset="0"/>
              </a:rPr>
              <a:t>•	El problema: </a:t>
            </a:r>
            <a:r>
              <a:rPr lang="es-CL" sz="3200" dirty="0">
                <a:solidFill>
                  <a:srgbClr val="FF0000"/>
                </a:solidFill>
                <a:latin typeface="Avenir Next" panose="020B0503020202020204" pitchFamily="34" charset="0"/>
              </a:rPr>
              <a:t>contratos con múltiples variables → opacidad → posibles ganancias no atribuibles a eficiencia en generación, transmisión o distribución</a:t>
            </a:r>
            <a:r>
              <a:rPr lang="es-CL" sz="3200" dirty="0">
                <a:latin typeface="Avenir Next" panose="020B0503020202020204" pitchFamily="34" charset="0"/>
              </a:rPr>
              <a:t>.</a:t>
            </a:r>
          </a:p>
          <a:p>
            <a:endParaRPr lang="es-CL" sz="3200" dirty="0">
              <a:latin typeface="Avenir Next" panose="020B0503020202020204" pitchFamily="34" charset="0"/>
            </a:endParaRPr>
          </a:p>
          <a:p>
            <a:r>
              <a:rPr lang="es-CL" sz="3200" dirty="0">
                <a:latin typeface="Avenir Next" panose="020B0503020202020204" pitchFamily="34" charset="0"/>
              </a:rPr>
              <a:t>•	Consecuencia: tarifas altas para los consumidores regulados.</a:t>
            </a:r>
          </a:p>
        </p:txBody>
      </p:sp>
    </p:spTree>
    <p:extLst>
      <p:ext uri="{BB962C8B-B14F-4D97-AF65-F5344CB8AC3E}">
        <p14:creationId xmlns:p14="http://schemas.microsoft.com/office/powerpoint/2010/main" val="2485221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D107B1-FE50-AD0F-7CFD-D2E8A0290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426975"/>
            <a:ext cx="10640754" cy="615363"/>
          </a:xfrm>
        </p:spPr>
        <p:txBody>
          <a:bodyPr anchor="b">
            <a:noAutofit/>
          </a:bodyPr>
          <a:lstStyle/>
          <a:p>
            <a:pPr algn="l"/>
            <a:r>
              <a:rPr lang="es-CL" sz="4000" b="1" dirty="0">
                <a:latin typeface="Avenir Next Demi Bold" panose="020B0503020202020204" pitchFamily="34" charset="0"/>
              </a:rPr>
              <a:t>Proyecto 1: Objetivo y enfoque</a:t>
            </a:r>
            <a:endParaRPr lang="es-CL" sz="4000" b="1" dirty="0">
              <a:solidFill>
                <a:schemeClr val="tx2"/>
              </a:solidFill>
              <a:latin typeface="Avenir Next Demi Bold" panose="020B0503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2CB7C1-5401-8F3D-1664-D52139EC4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4619" y="6355747"/>
            <a:ext cx="6863322" cy="216499"/>
          </a:xfrm>
        </p:spPr>
        <p:txBody>
          <a:bodyPr anchor="ctr">
            <a:noAutofit/>
          </a:bodyPr>
          <a:lstStyle/>
          <a:p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Presentación de proyectos de investigación </a:t>
            </a:r>
            <a:r>
              <a:rPr lang="es-CL" sz="1200" dirty="0" err="1">
                <a:solidFill>
                  <a:schemeClr val="tx2"/>
                </a:solidFill>
                <a:latin typeface="Avenir Next Ultra Light" panose="020B0203020202020204" pitchFamily="34" charset="77"/>
              </a:rPr>
              <a:t>Odecu</a:t>
            </a:r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 – Comisión Nacional de Energía Agosto 2025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53CC5638-A23D-6420-F888-34275C788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4470" y="6000737"/>
            <a:ext cx="1693360" cy="571509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1D01715-BC01-C5DD-2FB6-ABF492CA3387}"/>
              </a:ext>
            </a:extLst>
          </p:cNvPr>
          <p:cNvSpPr txBox="1"/>
          <p:nvPr/>
        </p:nvSpPr>
        <p:spPr>
          <a:xfrm>
            <a:off x="755903" y="1944794"/>
            <a:ext cx="1103192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200" dirty="0">
                <a:latin typeface="Avenir Next" panose="020B0503020202020204" pitchFamily="34" charset="0"/>
              </a:rPr>
              <a:t>•	Tema: Indexación de combustibles fósiles en contratos eléctricos.</a:t>
            </a:r>
          </a:p>
          <a:p>
            <a:endParaRPr lang="es-CL" sz="3200" dirty="0">
              <a:latin typeface="Avenir Next" panose="020B0503020202020204" pitchFamily="34" charset="0"/>
            </a:endParaRPr>
          </a:p>
          <a:p>
            <a:r>
              <a:rPr lang="es-CL" sz="3200" dirty="0">
                <a:latin typeface="Avenir Next" panose="020B0503020202020204" pitchFamily="34" charset="0"/>
              </a:rPr>
              <a:t>•	Metodología: análisis regulatorio, revisión contractual, comparación técnica.</a:t>
            </a:r>
          </a:p>
        </p:txBody>
      </p:sp>
    </p:spTree>
    <p:extLst>
      <p:ext uri="{BB962C8B-B14F-4D97-AF65-F5344CB8AC3E}">
        <p14:creationId xmlns:p14="http://schemas.microsoft.com/office/powerpoint/2010/main" val="2919010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D107B1-FE50-AD0F-7CFD-D2E8A0290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426975"/>
            <a:ext cx="10640754" cy="615363"/>
          </a:xfrm>
        </p:spPr>
        <p:txBody>
          <a:bodyPr anchor="b">
            <a:noAutofit/>
          </a:bodyPr>
          <a:lstStyle/>
          <a:p>
            <a:pPr algn="l"/>
            <a:r>
              <a:rPr lang="es-CL" sz="4000" b="1" dirty="0">
                <a:latin typeface="Avenir Next Demi Bold" panose="020B0503020202020204" pitchFamily="34" charset="0"/>
              </a:rPr>
              <a:t>Proyecto 1: Principales Hallazgos</a:t>
            </a:r>
            <a:endParaRPr lang="es-CL" sz="4000" b="1" dirty="0">
              <a:solidFill>
                <a:schemeClr val="tx2"/>
              </a:solidFill>
              <a:latin typeface="Avenir Next Demi Bold" panose="020B0503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2CB7C1-5401-8F3D-1664-D52139EC4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4619" y="6355747"/>
            <a:ext cx="6863322" cy="216499"/>
          </a:xfrm>
        </p:spPr>
        <p:txBody>
          <a:bodyPr anchor="ctr">
            <a:noAutofit/>
          </a:bodyPr>
          <a:lstStyle/>
          <a:p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Presentación de proyectos de investigación </a:t>
            </a:r>
            <a:r>
              <a:rPr lang="es-CL" sz="1200" dirty="0" err="1">
                <a:solidFill>
                  <a:schemeClr val="tx2"/>
                </a:solidFill>
                <a:latin typeface="Avenir Next Ultra Light" panose="020B0203020202020204" pitchFamily="34" charset="77"/>
              </a:rPr>
              <a:t>Odecu</a:t>
            </a:r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 – Comisión Nacional de Energía Agosto 2025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53CC5638-A23D-6420-F888-34275C788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4470" y="6000737"/>
            <a:ext cx="1693360" cy="571509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1D01715-BC01-C5DD-2FB6-ABF492CA3387}"/>
              </a:ext>
            </a:extLst>
          </p:cNvPr>
          <p:cNvSpPr txBox="1"/>
          <p:nvPr/>
        </p:nvSpPr>
        <p:spPr>
          <a:xfrm>
            <a:off x="755903" y="1465157"/>
            <a:ext cx="11031927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200" dirty="0">
                <a:latin typeface="Avenir Next" panose="020B0503020202020204" pitchFamily="34" charset="0"/>
              </a:rPr>
              <a:t>•	Indexación no siempre coherente con la tecnología usada.</a:t>
            </a:r>
          </a:p>
          <a:p>
            <a:endParaRPr lang="es-CL" sz="3200" dirty="0">
              <a:latin typeface="Avenir Next" panose="020B0503020202020204" pitchFamily="34" charset="0"/>
            </a:endParaRPr>
          </a:p>
          <a:p>
            <a:r>
              <a:rPr lang="es-CL" sz="3200" dirty="0">
                <a:latin typeface="Avenir Next" panose="020B0503020202020204" pitchFamily="34" charset="0"/>
              </a:rPr>
              <a:t>•	Distorsiones que trasladan riesgos y costos injustificados a los consumidores.</a:t>
            </a:r>
          </a:p>
          <a:p>
            <a:endParaRPr lang="es-CL" sz="3200" dirty="0">
              <a:latin typeface="Avenir Next" panose="020B0503020202020204" pitchFamily="34" charset="0"/>
            </a:endParaRPr>
          </a:p>
          <a:p>
            <a:r>
              <a:rPr lang="es-CL" sz="3200" dirty="0">
                <a:latin typeface="Avenir Next" panose="020B0503020202020204" pitchFamily="34" charset="0"/>
              </a:rPr>
              <a:t>•	Resultado: sobreprecios que no responden a eficiencia real.</a:t>
            </a:r>
          </a:p>
        </p:txBody>
      </p:sp>
    </p:spTree>
    <p:extLst>
      <p:ext uri="{BB962C8B-B14F-4D97-AF65-F5344CB8AC3E}">
        <p14:creationId xmlns:p14="http://schemas.microsoft.com/office/powerpoint/2010/main" val="1739054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D107B1-FE50-AD0F-7CFD-D2E8A0290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426975"/>
            <a:ext cx="10640754" cy="615363"/>
          </a:xfrm>
        </p:spPr>
        <p:txBody>
          <a:bodyPr anchor="b">
            <a:noAutofit/>
          </a:bodyPr>
          <a:lstStyle/>
          <a:p>
            <a:pPr algn="l"/>
            <a:r>
              <a:rPr lang="es-CL" sz="4000" b="1" dirty="0">
                <a:latin typeface="Avenir Next Demi Bold" panose="020B0503020202020204" pitchFamily="34" charset="0"/>
              </a:rPr>
              <a:t>Proyecto 2: Enfoque y objetivo</a:t>
            </a:r>
            <a:endParaRPr lang="es-CL" sz="4000" b="1" dirty="0">
              <a:solidFill>
                <a:schemeClr val="tx2"/>
              </a:solidFill>
              <a:latin typeface="Avenir Next Demi Bold" panose="020B0503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2CB7C1-5401-8F3D-1664-D52139EC4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4619" y="6355747"/>
            <a:ext cx="6863322" cy="216499"/>
          </a:xfrm>
        </p:spPr>
        <p:txBody>
          <a:bodyPr anchor="ctr">
            <a:noAutofit/>
          </a:bodyPr>
          <a:lstStyle/>
          <a:p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Presentación de proyectos de investigación </a:t>
            </a:r>
            <a:r>
              <a:rPr lang="es-CL" sz="1200" dirty="0" err="1">
                <a:solidFill>
                  <a:schemeClr val="tx2"/>
                </a:solidFill>
                <a:latin typeface="Avenir Next Ultra Light" panose="020B0203020202020204" pitchFamily="34" charset="77"/>
              </a:rPr>
              <a:t>Odecu</a:t>
            </a:r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 – Comisión Nacional de Energía Agosto 2025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53CC5638-A23D-6420-F888-34275C788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4470" y="6000737"/>
            <a:ext cx="1693360" cy="571509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1D01715-BC01-C5DD-2FB6-ABF492CA3387}"/>
              </a:ext>
            </a:extLst>
          </p:cNvPr>
          <p:cNvSpPr txBox="1"/>
          <p:nvPr/>
        </p:nvSpPr>
        <p:spPr>
          <a:xfrm>
            <a:off x="755903" y="2151727"/>
            <a:ext cx="1103192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200" dirty="0">
                <a:latin typeface="Avenir Next" panose="020B0503020202020204" pitchFamily="34" charset="0"/>
              </a:rPr>
              <a:t>•	Tema: “Cuatro hallazgos sobre distorsiones tarifarias y costos sistémicos.”</a:t>
            </a:r>
          </a:p>
          <a:p>
            <a:endParaRPr lang="es-CL" sz="3200" dirty="0">
              <a:latin typeface="Avenir Next" panose="020B0503020202020204" pitchFamily="34" charset="0"/>
            </a:endParaRPr>
          </a:p>
          <a:p>
            <a:r>
              <a:rPr lang="es-CL" sz="3200" dirty="0">
                <a:latin typeface="Avenir Next" panose="020B0503020202020204" pitchFamily="34" charset="0"/>
              </a:rPr>
              <a:t>•	Objetivo: Identificar sobrecostos y desajustes en el sistema que afectan al consumidor.</a:t>
            </a:r>
          </a:p>
        </p:txBody>
      </p:sp>
    </p:spTree>
    <p:extLst>
      <p:ext uri="{BB962C8B-B14F-4D97-AF65-F5344CB8AC3E}">
        <p14:creationId xmlns:p14="http://schemas.microsoft.com/office/powerpoint/2010/main" val="4197255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D107B1-FE50-AD0F-7CFD-D2E8A0290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426975"/>
            <a:ext cx="10640754" cy="615363"/>
          </a:xfrm>
        </p:spPr>
        <p:txBody>
          <a:bodyPr anchor="b">
            <a:noAutofit/>
          </a:bodyPr>
          <a:lstStyle/>
          <a:p>
            <a:pPr algn="l"/>
            <a:r>
              <a:rPr lang="es-CL" sz="4000" b="1" dirty="0">
                <a:latin typeface="Avenir Next Demi Bold" panose="020B0503020202020204" pitchFamily="34" charset="0"/>
              </a:rPr>
              <a:t>Proyecto 2: Hallazgos 1 y 2</a:t>
            </a:r>
            <a:endParaRPr lang="es-CL" sz="4000" b="1" dirty="0">
              <a:solidFill>
                <a:schemeClr val="tx2"/>
              </a:solidFill>
              <a:latin typeface="Avenir Next Demi Bold" panose="020B0503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2CB7C1-5401-8F3D-1664-D52139EC4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4619" y="6355747"/>
            <a:ext cx="6863322" cy="216499"/>
          </a:xfrm>
        </p:spPr>
        <p:txBody>
          <a:bodyPr anchor="ctr">
            <a:noAutofit/>
          </a:bodyPr>
          <a:lstStyle/>
          <a:p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Presentación de proyectos de investigación </a:t>
            </a:r>
            <a:r>
              <a:rPr lang="es-CL" sz="1200" dirty="0" err="1">
                <a:solidFill>
                  <a:schemeClr val="tx2"/>
                </a:solidFill>
                <a:latin typeface="Avenir Next Ultra Light" panose="020B0203020202020204" pitchFamily="34" charset="77"/>
              </a:rPr>
              <a:t>Odecu</a:t>
            </a:r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 – Comisión Nacional de Energía Agosto 2025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53CC5638-A23D-6420-F888-34275C788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4470" y="6000737"/>
            <a:ext cx="1693360" cy="571509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1D01715-BC01-C5DD-2FB6-ABF492CA3387}"/>
              </a:ext>
            </a:extLst>
          </p:cNvPr>
          <p:cNvSpPr txBox="1"/>
          <p:nvPr/>
        </p:nvSpPr>
        <p:spPr>
          <a:xfrm>
            <a:off x="755903" y="2151727"/>
            <a:ext cx="1103192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s-CL" sz="3200" dirty="0">
                <a:latin typeface="Avenir Next" panose="020B0503020202020204" pitchFamily="34" charset="0"/>
              </a:rPr>
              <a:t>Costos sistémicos: servicios complementarios, subsidio PMG, mínimos técnicos </a:t>
            </a:r>
          </a:p>
          <a:p>
            <a:r>
              <a:rPr lang="es-CL" sz="3200" dirty="0">
                <a:solidFill>
                  <a:srgbClr val="FF0000"/>
                </a:solidFill>
                <a:latin typeface="Avenir Next" panose="020B0503020202020204" pitchFamily="34" charset="0"/>
              </a:rPr>
              <a:t>→ incrementan tarifas.</a:t>
            </a:r>
          </a:p>
          <a:p>
            <a:endParaRPr lang="es-CL" sz="3200" dirty="0">
              <a:latin typeface="Avenir Next" panose="020B0503020202020204" pitchFamily="34" charset="0"/>
            </a:endParaRPr>
          </a:p>
          <a:p>
            <a:r>
              <a:rPr lang="es-CL" sz="3200" dirty="0">
                <a:latin typeface="Avenir Next" panose="020B0503020202020204" pitchFamily="34" charset="0"/>
              </a:rPr>
              <a:t>2. Distorsiones contractuales: matriz de riesgo de generadoras no coherente con la realidad técnica </a:t>
            </a:r>
          </a:p>
          <a:p>
            <a:r>
              <a:rPr lang="es-CL" sz="3200" dirty="0">
                <a:solidFill>
                  <a:srgbClr val="FF0000"/>
                </a:solidFill>
                <a:latin typeface="Avenir Next" panose="020B0503020202020204" pitchFamily="34" charset="0"/>
              </a:rPr>
              <a:t>→ ganancias extraordinarias.</a:t>
            </a:r>
          </a:p>
        </p:txBody>
      </p:sp>
    </p:spTree>
    <p:extLst>
      <p:ext uri="{BB962C8B-B14F-4D97-AF65-F5344CB8AC3E}">
        <p14:creationId xmlns:p14="http://schemas.microsoft.com/office/powerpoint/2010/main" val="591516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D107B1-FE50-AD0F-7CFD-D2E8A0290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426975"/>
            <a:ext cx="10640754" cy="615363"/>
          </a:xfrm>
        </p:spPr>
        <p:txBody>
          <a:bodyPr anchor="b">
            <a:noAutofit/>
          </a:bodyPr>
          <a:lstStyle/>
          <a:p>
            <a:pPr algn="l"/>
            <a:r>
              <a:rPr lang="es-CL" sz="4000" b="1" dirty="0">
                <a:latin typeface="Avenir Next Demi Bold" panose="020B0503020202020204" pitchFamily="34" charset="0"/>
              </a:rPr>
              <a:t>Proyecto 2: Hallazgos 3 y 4</a:t>
            </a:r>
            <a:endParaRPr lang="es-CL" sz="4000" b="1" dirty="0">
              <a:solidFill>
                <a:schemeClr val="tx2"/>
              </a:solidFill>
              <a:latin typeface="Avenir Next Demi Bold" panose="020B0503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2CB7C1-5401-8F3D-1664-D52139EC4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4619" y="6355747"/>
            <a:ext cx="6863322" cy="216499"/>
          </a:xfrm>
        </p:spPr>
        <p:txBody>
          <a:bodyPr anchor="ctr">
            <a:noAutofit/>
          </a:bodyPr>
          <a:lstStyle/>
          <a:p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Presentación de proyectos de investigación </a:t>
            </a:r>
            <a:r>
              <a:rPr lang="es-CL" sz="1200" dirty="0" err="1">
                <a:solidFill>
                  <a:schemeClr val="tx2"/>
                </a:solidFill>
                <a:latin typeface="Avenir Next Ultra Light" panose="020B0203020202020204" pitchFamily="34" charset="77"/>
              </a:rPr>
              <a:t>Odecu</a:t>
            </a:r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 – Comisión Nacional de Energía Agosto 2025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53CC5638-A23D-6420-F888-34275C788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4470" y="6000737"/>
            <a:ext cx="1693360" cy="571509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1D01715-BC01-C5DD-2FB6-ABF492CA3387}"/>
              </a:ext>
            </a:extLst>
          </p:cNvPr>
          <p:cNvSpPr txBox="1"/>
          <p:nvPr/>
        </p:nvSpPr>
        <p:spPr>
          <a:xfrm>
            <a:off x="755903" y="2151727"/>
            <a:ext cx="1103192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200" dirty="0">
                <a:latin typeface="Avenir Next" panose="020B0503020202020204" pitchFamily="34" charset="0"/>
              </a:rPr>
              <a:t>3. Infraestructura de transmisión insuficiente </a:t>
            </a:r>
          </a:p>
          <a:p>
            <a:r>
              <a:rPr lang="es-CL" sz="3200" dirty="0">
                <a:solidFill>
                  <a:srgbClr val="FF0000"/>
                </a:solidFill>
                <a:latin typeface="Avenir Next" panose="020B0503020202020204" pitchFamily="34" charset="0"/>
              </a:rPr>
              <a:t>→ vertimiento de energías renovables, pérdida de eficiencia y costo al sistema</a:t>
            </a:r>
          </a:p>
          <a:p>
            <a:br>
              <a:rPr lang="es-CL" sz="3200" dirty="0">
                <a:latin typeface="Avenir Next" panose="020B0503020202020204" pitchFamily="34" charset="0"/>
              </a:rPr>
            </a:br>
            <a:r>
              <a:rPr lang="es-CL" sz="3200" dirty="0">
                <a:latin typeface="Avenir Next" panose="020B0503020202020204" pitchFamily="34" charset="0"/>
              </a:rPr>
              <a:t>4. Rol del Coordinador Eléctrico: decisiones que pueden inducir sobrecostos y reducen transparencia para el consumidor.</a:t>
            </a:r>
          </a:p>
        </p:txBody>
      </p:sp>
    </p:spTree>
    <p:extLst>
      <p:ext uri="{BB962C8B-B14F-4D97-AF65-F5344CB8AC3E}">
        <p14:creationId xmlns:p14="http://schemas.microsoft.com/office/powerpoint/2010/main" val="375708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D107B1-FE50-AD0F-7CFD-D2E8A0290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426975"/>
            <a:ext cx="10640754" cy="615363"/>
          </a:xfrm>
        </p:spPr>
        <p:txBody>
          <a:bodyPr anchor="b">
            <a:noAutofit/>
          </a:bodyPr>
          <a:lstStyle/>
          <a:p>
            <a:pPr algn="l"/>
            <a:r>
              <a:rPr lang="es-CL" sz="4000" b="1" dirty="0">
                <a:latin typeface="Avenir Next Demi Bold" panose="020B0503020202020204" pitchFamily="34" charset="0"/>
              </a:rPr>
              <a:t>Síntesis de los hallazgos</a:t>
            </a:r>
            <a:endParaRPr lang="es-CL" sz="4000" b="1" dirty="0">
              <a:solidFill>
                <a:schemeClr val="tx2"/>
              </a:solidFill>
              <a:latin typeface="Avenir Next Demi Bold" panose="020B0503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2CB7C1-5401-8F3D-1664-D52139EC4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4619" y="6355747"/>
            <a:ext cx="6863322" cy="216499"/>
          </a:xfrm>
        </p:spPr>
        <p:txBody>
          <a:bodyPr anchor="ctr">
            <a:noAutofit/>
          </a:bodyPr>
          <a:lstStyle/>
          <a:p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Presentación de proyectos de investigación </a:t>
            </a:r>
            <a:r>
              <a:rPr lang="es-CL" sz="1200" dirty="0" err="1">
                <a:solidFill>
                  <a:schemeClr val="tx2"/>
                </a:solidFill>
                <a:latin typeface="Avenir Next Ultra Light" panose="020B0203020202020204" pitchFamily="34" charset="77"/>
              </a:rPr>
              <a:t>Odecu</a:t>
            </a:r>
            <a:r>
              <a:rPr lang="es-CL" sz="1200" dirty="0">
                <a:solidFill>
                  <a:schemeClr val="tx2"/>
                </a:solidFill>
                <a:latin typeface="Avenir Next Ultra Light" panose="020B0203020202020204" pitchFamily="34" charset="77"/>
              </a:rPr>
              <a:t> – Comisión Nacional de Energía Agosto 2025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53CC5638-A23D-6420-F888-34275C788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4470" y="6000737"/>
            <a:ext cx="1693360" cy="571509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1D01715-BC01-C5DD-2FB6-ABF492CA3387}"/>
              </a:ext>
            </a:extLst>
          </p:cNvPr>
          <p:cNvSpPr txBox="1"/>
          <p:nvPr/>
        </p:nvSpPr>
        <p:spPr>
          <a:xfrm>
            <a:off x="755903" y="1683106"/>
            <a:ext cx="1103192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200" dirty="0">
                <a:latin typeface="Avenir Next" panose="020B0503020202020204" pitchFamily="34" charset="0"/>
              </a:rPr>
              <a:t>•	Un sistema tarifario con distorsiones que terminan penalizando al consumidor regulado.</a:t>
            </a:r>
          </a:p>
          <a:p>
            <a:endParaRPr lang="es-CL" sz="3200" dirty="0">
              <a:latin typeface="Avenir Next" panose="020B0503020202020204" pitchFamily="34" charset="0"/>
            </a:endParaRPr>
          </a:p>
          <a:p>
            <a:r>
              <a:rPr lang="es-CL" sz="3200" dirty="0">
                <a:latin typeface="Avenir Next" panose="020B0503020202020204" pitchFamily="34" charset="0"/>
              </a:rPr>
              <a:t>•	Punto común: costos sin correlato en eficiencia real.</a:t>
            </a:r>
          </a:p>
          <a:p>
            <a:endParaRPr lang="es-CL" sz="3200" dirty="0">
              <a:latin typeface="Avenir Next" panose="020B0503020202020204" pitchFamily="34" charset="0"/>
            </a:endParaRPr>
          </a:p>
          <a:p>
            <a:r>
              <a:rPr lang="es-CL" sz="3200" dirty="0">
                <a:latin typeface="Avenir Next" panose="020B0503020202020204" pitchFamily="34" charset="0"/>
              </a:rPr>
              <a:t>•	Urgencia: mejorar institucionalidad, contratos y mecanismos de supervisión.</a:t>
            </a:r>
          </a:p>
        </p:txBody>
      </p:sp>
    </p:spTree>
    <p:extLst>
      <p:ext uri="{BB962C8B-B14F-4D97-AF65-F5344CB8AC3E}">
        <p14:creationId xmlns:p14="http://schemas.microsoft.com/office/powerpoint/2010/main" val="16408118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681</Words>
  <Application>Microsoft Office PowerPoint</Application>
  <PresentationFormat>Panorámica</PresentationFormat>
  <Paragraphs>64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Avenir Next</vt:lpstr>
      <vt:lpstr>Avenir Next Demi Bold</vt:lpstr>
      <vt:lpstr>Avenir Next Ultra Light</vt:lpstr>
      <vt:lpstr>Calibri</vt:lpstr>
      <vt:lpstr>Calibri Light</vt:lpstr>
      <vt:lpstr>Tema de Office</vt:lpstr>
      <vt:lpstr>“Complejidades y hallazgos en la fijación de tarifas eléctricas en Chile”</vt:lpstr>
      <vt:lpstr>Quiénes somos</vt:lpstr>
      <vt:lpstr>Contexto</vt:lpstr>
      <vt:lpstr>Proyecto 1: Objetivo y enfoque</vt:lpstr>
      <vt:lpstr>Proyecto 1: Principales Hallazgos</vt:lpstr>
      <vt:lpstr>Proyecto 2: Enfoque y objetivo</vt:lpstr>
      <vt:lpstr>Proyecto 2: Hallazgos 1 y 2</vt:lpstr>
      <vt:lpstr>Proyecto 2: Hallazgos 3 y 4</vt:lpstr>
      <vt:lpstr>Síntesis de los hallazgos</vt:lpstr>
      <vt:lpstr>Conclusión y mandato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“Complejidades y hallazgos en la fijación de tarifas eléctricas en Chile”</dc:title>
  <dc:creator>Juan Reyes Machuca</dc:creator>
  <cp:lastModifiedBy>stefan larenas</cp:lastModifiedBy>
  <cp:revision>3</cp:revision>
  <dcterms:created xsi:type="dcterms:W3CDTF">2025-08-25T14:30:06Z</dcterms:created>
  <dcterms:modified xsi:type="dcterms:W3CDTF">2025-08-26T15:06:02Z</dcterms:modified>
</cp:coreProperties>
</file>