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  <p:sldMasterId id="2147483662" r:id="rId2"/>
  </p:sldMasterIdLst>
  <p:notesMasterIdLst>
    <p:notesMasterId r:id="rId10"/>
  </p:notesMasterIdLst>
  <p:sldIdLst>
    <p:sldId id="2147470872" r:id="rId3"/>
    <p:sldId id="2147470909" r:id="rId4"/>
    <p:sldId id="2147470923" r:id="rId5"/>
    <p:sldId id="2147470917" r:id="rId6"/>
    <p:sldId id="2147470916" r:id="rId7"/>
    <p:sldId id="2147470925" r:id="rId8"/>
    <p:sldId id="2147470924" r:id="rId9"/>
  </p:sldIdLst>
  <p:sldSz cx="12192000" cy="6858000"/>
  <p:notesSz cx="6858000" cy="9144000"/>
  <p:embeddedFontLst>
    <p:embeddedFont>
      <p:font typeface="Avenir" panose="02000503020000020003" pitchFamily="2" charset="0"/>
      <p:regular r:id="rId11"/>
      <p:italic r:id="rId12"/>
    </p:embeddedFont>
    <p:embeddedFont>
      <p:font typeface="Segoe UI" panose="020B0502040204020203" pitchFamily="34" charset="0"/>
      <p:regular r:id="rId13"/>
      <p:bold r:id="rId14"/>
      <p:italic r:id="rId15"/>
      <p:boldItalic r:id="rId1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63" roundtripDataSignature="AMtx7mgsRRq0MZSGKGXzvDK9jpPvAtNFK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F9F9"/>
    <a:srgbClr val="2A96D9"/>
    <a:srgbClr val="0B89B6"/>
    <a:srgbClr val="FF7D1D"/>
    <a:srgbClr val="FF85FF"/>
    <a:srgbClr val="FFFD78"/>
    <a:srgbClr val="E3EDFF"/>
    <a:srgbClr val="FAFAFA"/>
    <a:srgbClr val="FDFDFD"/>
    <a:srgbClr val="F6F6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C7A7AD2A-7646-4D37-BD44-4E3F497C191D}">
  <a:tblStyle styleId="{C7A7AD2A-7646-4D37-BD44-4E3F497C191D}" styleName="Table_0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8EBF5"/>
          </a:solidFill>
        </a:fill>
      </a:tcStyle>
    </a:wholeTbl>
    <a:band1H>
      <a:tcTxStyle b="off" i="off"/>
      <a:tcStyle>
        <a:tcBdr/>
        <a:fill>
          <a:solidFill>
            <a:srgbClr val="CDD4EA"/>
          </a:solidFill>
        </a:fill>
      </a:tcStyle>
    </a:band1H>
    <a:band2H>
      <a:tcTxStyle b="off" i="off"/>
      <a:tcStyle>
        <a:tcBdr/>
      </a:tcStyle>
    </a:band2H>
    <a:band1V>
      <a:tcTxStyle b="off" i="off"/>
      <a:tcStyle>
        <a:tcBdr/>
        <a:fill>
          <a:solidFill>
            <a:srgbClr val="CDD4EA"/>
          </a:solidFill>
        </a:fill>
      </a:tcStyle>
    </a:band1V>
    <a:band2V>
      <a:tcTxStyle b="off" i="off"/>
      <a:tcStyle>
        <a:tcBdr/>
      </a:tcStyle>
    </a:band2V>
    <a:lastCol>
      <a:tcTxStyle b="on" i="off">
        <a:font>
          <a:latin typeface="Arial"/>
          <a:ea typeface="Arial"/>
          <a:cs typeface="Arial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Arial"/>
          <a:ea typeface="Arial"/>
          <a:cs typeface="Arial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096"/>
    <p:restoredTop sz="95414" autoAdjust="0"/>
  </p:normalViewPr>
  <p:slideViewPr>
    <p:cSldViewPr snapToGrid="0" snapToObjects="1">
      <p:cViewPr varScale="1">
        <p:scale>
          <a:sx n="107" d="100"/>
          <a:sy n="107" d="100"/>
        </p:scale>
        <p:origin x="133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51" d="100"/>
        <a:sy n="151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font" Target="fonts/font3.fntdata"/><Relationship Id="rId3" Type="http://schemas.openxmlformats.org/officeDocument/2006/relationships/slide" Target="slides/slide1.xml"/><Relationship Id="rId63" Type="http://customschemas.google.com/relationships/presentationmetadata" Target="metadata"/><Relationship Id="rId7" Type="http://schemas.openxmlformats.org/officeDocument/2006/relationships/slide" Target="slides/slide5.xml"/><Relationship Id="rId12" Type="http://schemas.openxmlformats.org/officeDocument/2006/relationships/font" Target="fonts/font2.fntdata"/><Relationship Id="rId6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font" Target="fonts/font6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font" Target="fonts/font1.fntdata"/><Relationship Id="rId66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font" Target="fonts/font5.fntdata"/><Relationship Id="rId10" Type="http://schemas.openxmlformats.org/officeDocument/2006/relationships/notesMaster" Target="notesMasters/notesMaster1.xml"/><Relationship Id="rId65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font" Target="fonts/font4.fntdata"/><Relationship Id="rId6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AB9CAB-48BB-B54A-9FDA-690977D54BE0}" type="slidenum">
              <a:rPr kumimoji="0" lang="es-C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s-CL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254257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BC3DCD-26D5-0D7C-3C59-E5B1CF6092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EB7CF203-8B16-1071-22EE-9389A0AFE38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01794182-A179-F7CE-0E0A-C21ACEF292B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0539106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2FBE11-4257-DDE4-6EA6-0A4C8FDD79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AEF3A21C-F81E-2647-CB03-45920CE0085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7A6C5A1E-B090-6852-628C-7EA0CD6662E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34762466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67CBE9-745D-E5D9-6731-B0E6495655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989132A5-15B7-B90E-BBB1-8F210114172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7E929DED-D891-E4E0-61DD-F1A76E8407C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6152876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E54173-5F08-6BC0-0B5E-5E316F8EDA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7BA3CDC6-3C29-FBAA-0F36-6F17831DF1B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B4DC2CFF-6F6F-4D54-B2FB-43D9AF5B82D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8177466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1ABBC9-1CF5-1E68-AD9B-50827F5718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4EB03823-CCDD-5A3B-4FC2-D064E62922B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8CA843FB-81ED-2AA5-A82F-C6B123E0310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2726842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301848-A781-C21C-C671-59136A408D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0EFCC808-54B0-3A5B-9F5E-6E39D01AA19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66145BCE-22ED-4070-202B-5DDE2F3701F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A7D3885B-6046-9C55-6272-564D7DE844F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AB9CAB-48BB-B54A-9FDA-690977D54BE0}" type="slidenum">
              <a:rPr kumimoji="0" lang="es-C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s-CL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489917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7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7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4" name="Google Shape;24;p3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5" name="Google Shape;25;p3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6" name="Google Shape;26;p3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285836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2F9061-1D0B-7B77-F63C-5D0B5D71D4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DE85126-AF56-D2F0-05BA-18DF71321A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ACDE248-9A6E-6FC0-5CCD-3D0DD84EA8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C1191E1-92DA-A0EC-3827-4F68EF3AA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FFEAD-6BF5-1D4C-A315-E86C98EF0987}" type="datetimeFigureOut">
              <a:rPr lang="es-CL" smtClean="0"/>
              <a:t>26-08-25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EC5FF55-E5D6-7912-6FD4-8B03CC8979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ACBC89A-C782-B090-2EE8-2A03470EDB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8C8D8-CEBD-5543-9B29-68384B86656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49639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34854B-09BB-8F1A-9F57-6DDAB04EDF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A3AB2B6-2DB2-971D-8423-0A2CF7100A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03F772F-DC14-EF60-5458-86F01328C9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5C8E383E-577D-F9C6-BF5F-5F272A34A1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31096EB8-49FF-477F-9127-6303FBB6C9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C44AA46B-D2EE-2156-D55F-5C4E7092B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FFEAD-6BF5-1D4C-A315-E86C98EF0987}" type="datetimeFigureOut">
              <a:rPr lang="es-CL" smtClean="0"/>
              <a:t>26-08-25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2BFBE655-C8D1-F5A2-A7F3-8965846D90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1F3F978B-29F3-AF01-30A4-D2AD275127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8C8D8-CEBD-5543-9B29-68384B86656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314948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3A94C5-489D-D4BC-3423-A9A68F6832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DB7194D0-A8DA-480E-0F1C-47ED0AA646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FFEAD-6BF5-1D4C-A315-E86C98EF0987}" type="datetimeFigureOut">
              <a:rPr lang="es-CL" smtClean="0"/>
              <a:t>26-08-25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CBF964D-E612-2547-D9B2-46B9D3CFB3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E501A985-923D-CC25-DD18-AB997B637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8C8D8-CEBD-5543-9B29-68384B86656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708755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978675FE-88CC-B821-0863-540D01F41E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FFEAD-6BF5-1D4C-A315-E86C98EF0987}" type="datetimeFigureOut">
              <a:rPr lang="es-CL" smtClean="0"/>
              <a:t>26-08-25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9C1AE403-98A7-9FE2-3499-E9F5C8D91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C34DCC4-2531-8169-462A-55C76B21BE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8C8D8-CEBD-5543-9B29-68384B86656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744395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711DBD-3819-D3F1-8358-4D98D850A8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BF5E02E-5F27-184A-D1F4-92EC9CCFB5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26BA40C-B60E-42C5-3B9D-655147457E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2FE0A7A-FD7D-CAC5-D020-DBB27CFBFD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FFEAD-6BF5-1D4C-A315-E86C98EF0987}" type="datetimeFigureOut">
              <a:rPr lang="es-CL" smtClean="0"/>
              <a:t>26-08-25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714DE6E-5C2C-6C26-8121-4D9056549F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8BD92DE-097A-6D98-CBC9-EAC1A09EAD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8C8D8-CEBD-5543-9B29-68384B86656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38040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81920E-2111-19A8-F94A-4E6A31A43F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B0E599D4-986E-F2B9-B5F3-234B7BBF9CB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F9584CD-38C6-E945-A7AE-7B037CC729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DAFDE99-0EA3-93E0-6B9F-C14C8974D1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FFEAD-6BF5-1D4C-A315-E86C98EF0987}" type="datetimeFigureOut">
              <a:rPr lang="es-CL" smtClean="0"/>
              <a:t>26-08-25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3F6E378-911D-B634-00EB-881B6030F9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7AF4CC2-F247-FDAD-36DD-88ECF289FB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8C8D8-CEBD-5543-9B29-68384B86656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675453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C798FCF-A82D-FF98-71E7-CA86225950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9C6B797-5717-6CBC-F97A-AF1FA96A8A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96703F6-C6B0-7FF2-F03D-9F597093E6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FFEAD-6BF5-1D4C-A315-E86C98EF0987}" type="datetimeFigureOut">
              <a:rPr lang="es-CL" smtClean="0"/>
              <a:t>26-08-25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DB67B68-72CF-12DF-B85C-ED6E19EAE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A9CF86D-FF23-7C1B-CBDD-C380FDCF6F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8C8D8-CEBD-5543-9B29-68384B86656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7472290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783C1443-14C1-538A-2F20-54AABB6101F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0E0A1B4-4516-CFD4-F4A4-FCF895FDC9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8BCEAE6-9D4D-62E3-46E7-54069FBCDC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FFEAD-6BF5-1D4C-A315-E86C98EF0987}" type="datetimeFigureOut">
              <a:rPr lang="es-CL" smtClean="0"/>
              <a:t>26-08-25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BB825E2-C80E-771D-C3C3-D1F56FEEB3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726AA47-0C8E-11EC-BCA7-C191F5D028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8C8D8-CEBD-5543-9B29-68384B86656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93017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3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3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39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3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8" name="Google Shape;38;p3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9" name="Google Shape;39;p3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40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40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40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40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40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4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7" name="Google Shape;47;p4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8" name="Google Shape;48;p4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4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4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2" name="Google Shape;52;p4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3" name="Google Shape;53;p4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4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42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42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4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9" name="Google Shape;59;p4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0" name="Google Shape;60;p4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4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43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43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4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6" name="Google Shape;66;p4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7" name="Google Shape;67;p4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4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44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4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2" name="Google Shape;72;p4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3" name="Google Shape;73;p4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45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45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4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8" name="Google Shape;78;p4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9" name="Google Shape;79;p4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05452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3.xml"/><Relationship Id="rId10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2.xml"/><Relationship Id="rId9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3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3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9" name="Google Shape;9;p3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0" name="Google Shape;10;p3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 dirty="0"/>
          </a:p>
        </p:txBody>
      </p:sp>
      <p:sp>
        <p:nvSpPr>
          <p:cNvPr id="2" name="Google Shape;20;p36">
            <a:extLst>
              <a:ext uri="{FF2B5EF4-FFF2-40B4-BE49-F238E27FC236}">
                <a16:creationId xmlns:a16="http://schemas.microsoft.com/office/drawing/2014/main" id="{0A5B2791-8778-2A04-75A8-D154624FE16D}"/>
              </a:ext>
            </a:extLst>
          </p:cNvPr>
          <p:cNvSpPr txBox="1">
            <a:spLocks/>
          </p:cNvSpPr>
          <p:nvPr userDrawn="1"/>
        </p:nvSpPr>
        <p:spPr>
          <a:xfrm>
            <a:off x="9448800" y="6492875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2C69F10C-7099-9B47-A716-D0B3543A6C0C}" type="slidenum">
              <a:rPr lang="es-CL" smtClean="0"/>
              <a:pPr/>
              <a:t>‹Nº›</a:t>
            </a:fld>
            <a:endParaRPr lang="es-CL" dirty="0"/>
          </a:p>
        </p:txBody>
      </p:sp>
      <p:pic>
        <p:nvPicPr>
          <p:cNvPr id="3" name="Google Shape;876;g10be27737a8_1_0" descr="ELECTRICAS_LOGO_COLOR.png">
            <a:extLst>
              <a:ext uri="{FF2B5EF4-FFF2-40B4-BE49-F238E27FC236}">
                <a16:creationId xmlns:a16="http://schemas.microsoft.com/office/drawing/2014/main" id="{E10487AC-6E6D-5A8B-3786-44805DF72DAE}"/>
              </a:ext>
            </a:extLst>
          </p:cNvPr>
          <p:cNvPicPr preferRelativeResize="0"/>
          <p:nvPr userDrawn="1"/>
        </p:nvPicPr>
        <p:blipFill rotWithShape="1">
          <a:blip r:embed="rId10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374442" y="191920"/>
            <a:ext cx="1661936" cy="238857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51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B147B952-8B43-E42B-18FA-30FD821B93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D652B45-454B-87A3-29CD-6A3D9B4B44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6DB749C-9456-B553-DEE3-A9034382676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2FFEAD-6BF5-1D4C-A315-E86C98EF0987}" type="datetimeFigureOut">
              <a:rPr lang="es-CL" smtClean="0"/>
              <a:t>26-08-25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9C6DB9F-E80A-205D-DFC6-0A0F8119F5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BD9E613-6400-9829-358F-3E74E3C001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88C8D8-CEBD-5543-9B29-68384B86656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17367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ángulo 8">
            <a:extLst>
              <a:ext uri="{FF2B5EF4-FFF2-40B4-BE49-F238E27FC236}">
                <a16:creationId xmlns:a16="http://schemas.microsoft.com/office/drawing/2014/main" id="{CA21FC23-D382-239B-D3A3-07C496073570}"/>
              </a:ext>
            </a:extLst>
          </p:cNvPr>
          <p:cNvSpPr/>
          <p:nvPr/>
        </p:nvSpPr>
        <p:spPr>
          <a:xfrm>
            <a:off x="0" y="0"/>
            <a:ext cx="1222142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2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2BAF0EFF-2A26-6EC4-EFC3-32BB3C7531CF}"/>
              </a:ext>
            </a:extLst>
          </p:cNvPr>
          <p:cNvSpPr txBox="1"/>
          <p:nvPr/>
        </p:nvSpPr>
        <p:spPr>
          <a:xfrm>
            <a:off x="10581551" y="6343963"/>
            <a:ext cx="14734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26</a:t>
            </a:r>
            <a:r>
              <a:rPr lang="es-CL" sz="14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agosto 2025</a:t>
            </a:r>
            <a:endParaRPr lang="es-CL" sz="1400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96CE1B59-CC58-1BFB-78F3-56318AEC8ACF}"/>
              </a:ext>
            </a:extLst>
          </p:cNvPr>
          <p:cNvSpPr txBox="1"/>
          <p:nvPr/>
        </p:nvSpPr>
        <p:spPr>
          <a:xfrm>
            <a:off x="701041" y="2375981"/>
            <a:ext cx="104736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Licitaciones de Energía</a:t>
            </a:r>
          </a:p>
          <a:p>
            <a:r>
              <a:rPr lang="es-CL" sz="3200" b="1" dirty="0">
                <a:solidFill>
                  <a:srgbClr val="F9A3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EEAG</a:t>
            </a:r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B5EE3A61-DB2A-0CD0-C1C2-4E77FE8E73AC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76551" y="613372"/>
            <a:ext cx="2224204" cy="309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30793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3CF3B7-2BEC-AB0E-8691-2904F2350A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836;p24">
            <a:extLst>
              <a:ext uri="{FF2B5EF4-FFF2-40B4-BE49-F238E27FC236}">
                <a16:creationId xmlns:a16="http://schemas.microsoft.com/office/drawing/2014/main" id="{75A11C01-45F8-BAB9-6016-C3ADC6DC3B14}"/>
              </a:ext>
            </a:extLst>
          </p:cNvPr>
          <p:cNvSpPr txBox="1"/>
          <p:nvPr/>
        </p:nvSpPr>
        <p:spPr>
          <a:xfrm>
            <a:off x="267589" y="383236"/>
            <a:ext cx="10520153" cy="4562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0" indent="0" defTabSz="914400" eaLnBrk="1" fontAlgn="auto" latinLnBrk="0" hangingPunct="1">
              <a:spcAft>
                <a:spcPts val="600"/>
              </a:spcAft>
              <a:buClr>
                <a:srgbClr val="292829"/>
              </a:buClr>
              <a:buSzPts val="2400"/>
              <a:buFontTx/>
              <a:buNone/>
              <a:tabLst/>
              <a:defRPr sz="2400" b="1" kern="1200">
                <a:solidFill>
                  <a:srgbClr val="002060"/>
                </a:solidFill>
                <a:latin typeface="Segoe UI" panose="020B0502040204020203" pitchFamily="34" charset="0"/>
                <a:ea typeface="Geneva" panose="020B0503030404040204" pitchFamily="34" charset="0"/>
                <a:cs typeface="Segoe UI" panose="020B0502040204020203" pitchFamily="34" charset="0"/>
              </a:defRPr>
            </a:lvl1pPr>
          </a:lstStyle>
          <a:p>
            <a:r>
              <a:rPr lang="es-MX" sz="2800" dirty="0"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Índice de Temas</a:t>
            </a:r>
            <a:endParaRPr lang="es-CL" sz="2800" dirty="0">
              <a:solidFill>
                <a:srgbClr val="002060"/>
              </a:solidFill>
              <a:effectLst/>
              <a:latin typeface="+mj-lt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Google Shape;837;p24">
            <a:extLst>
              <a:ext uri="{FF2B5EF4-FFF2-40B4-BE49-F238E27FC236}">
                <a16:creationId xmlns:a16="http://schemas.microsoft.com/office/drawing/2014/main" id="{A8E57BA0-497C-C633-0D4C-1AE81B6A0767}"/>
              </a:ext>
            </a:extLst>
          </p:cNvPr>
          <p:cNvSpPr txBox="1"/>
          <p:nvPr/>
        </p:nvSpPr>
        <p:spPr>
          <a:xfrm>
            <a:off x="267589" y="180769"/>
            <a:ext cx="4018144" cy="2923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ctr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indent="0" defTabSz="914400" eaLnBrk="1" fontAlgn="auto" latinLnBrk="0" hangingPunct="1">
              <a:buSzPts val="1000"/>
              <a:buNone/>
              <a:tabLst/>
              <a:defRPr kumimoji="0" b="1" kern="1200" spc="0" normalizeH="0" baseline="0">
                <a:ln>
                  <a:noFill/>
                </a:ln>
                <a:solidFill>
                  <a:srgbClr val="0084B4"/>
                </a:solidFill>
                <a:effectLst/>
                <a:uLnTx/>
                <a:uFillTx/>
                <a:latin typeface="Geneva" panose="020B0503030404040204" pitchFamily="34" charset="0"/>
                <a:ea typeface="Geneva" panose="020B0503030404040204" pitchFamily="34" charset="0"/>
                <a:cs typeface="Arial" panose="020B0604020202020204" pitchFamily="34" charset="0"/>
              </a:defRPr>
            </a:lvl1pPr>
          </a:lstStyle>
          <a:p>
            <a:r>
              <a:rPr lang="es-CL" b="0" dirty="0">
                <a:solidFill>
                  <a:srgbClr val="2A96D9"/>
                </a:solidFill>
                <a:latin typeface="+mj-lt"/>
                <a:ea typeface="+mn-ea"/>
                <a:sym typeface="Avenir"/>
              </a:rPr>
              <a:t>Reglamentos de Transmisión</a:t>
            </a:r>
            <a:endParaRPr b="0" dirty="0">
              <a:solidFill>
                <a:srgbClr val="2A96D9"/>
              </a:solidFill>
              <a:latin typeface="+mj-lt"/>
              <a:ea typeface="+mn-ea"/>
            </a:endParaRPr>
          </a:p>
        </p:txBody>
      </p:sp>
      <p:sp>
        <p:nvSpPr>
          <p:cNvPr id="7" name="Google Shape;844;g10bdd71872f_0_1">
            <a:extLst>
              <a:ext uri="{FF2B5EF4-FFF2-40B4-BE49-F238E27FC236}">
                <a16:creationId xmlns:a16="http://schemas.microsoft.com/office/drawing/2014/main" id="{7971C353-DF07-4486-B15F-D2DD7CEB94D7}"/>
              </a:ext>
            </a:extLst>
          </p:cNvPr>
          <p:cNvSpPr txBox="1"/>
          <p:nvPr/>
        </p:nvSpPr>
        <p:spPr>
          <a:xfrm>
            <a:off x="191605" y="6474042"/>
            <a:ext cx="2168700" cy="23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100"/>
              <a:buFont typeface="Calibri"/>
              <a:buNone/>
              <a:tabLst/>
              <a:defRPr/>
            </a:pPr>
            <a:r>
              <a:rPr kumimoji="0" lang="es-CL" sz="1100" b="0" i="0" u="none" strike="noStrike" kern="1200" cap="none" spc="0" normalizeH="0" baseline="0" noProof="0" dirty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+mj-lt"/>
                <a:ea typeface="Calibri"/>
                <a:cs typeface="Arial" panose="020B0604020202020204" pitchFamily="34" charset="0"/>
                <a:sym typeface="Calibri"/>
              </a:rPr>
              <a:t>www.electricas.cl | @EElectricas</a:t>
            </a:r>
            <a:endParaRPr kumimoji="0" sz="1100" b="0" i="0" u="none" strike="noStrike" kern="1200" cap="none" spc="0" normalizeH="0" baseline="0" noProof="0" dirty="0">
              <a:ln>
                <a:noFill/>
              </a:ln>
              <a:solidFill>
                <a:srgbClr val="7F7F7F"/>
              </a:solidFill>
              <a:effectLst/>
              <a:uLnTx/>
              <a:uFillTx/>
              <a:latin typeface="+mj-lt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17" name="Elipse 16">
            <a:extLst>
              <a:ext uri="{FF2B5EF4-FFF2-40B4-BE49-F238E27FC236}">
                <a16:creationId xmlns:a16="http://schemas.microsoft.com/office/drawing/2014/main" id="{1201A0A5-5DBB-13B4-DB01-5D1E2633103D}"/>
              </a:ext>
            </a:extLst>
          </p:cNvPr>
          <p:cNvSpPr>
            <a:spLocks noChangeAspect="1"/>
          </p:cNvSpPr>
          <p:nvPr/>
        </p:nvSpPr>
        <p:spPr>
          <a:xfrm>
            <a:off x="1704229" y="2084516"/>
            <a:ext cx="324000" cy="3240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</a:t>
            </a:r>
          </a:p>
        </p:txBody>
      </p:sp>
      <p:sp>
        <p:nvSpPr>
          <p:cNvPr id="18" name="Elipse 17">
            <a:extLst>
              <a:ext uri="{FF2B5EF4-FFF2-40B4-BE49-F238E27FC236}">
                <a16:creationId xmlns:a16="http://schemas.microsoft.com/office/drawing/2014/main" id="{3A1B72D3-9989-8B99-BC00-47FB24614B37}"/>
              </a:ext>
            </a:extLst>
          </p:cNvPr>
          <p:cNvSpPr>
            <a:spLocks noChangeAspect="1"/>
          </p:cNvSpPr>
          <p:nvPr/>
        </p:nvSpPr>
        <p:spPr>
          <a:xfrm>
            <a:off x="1704229" y="2903258"/>
            <a:ext cx="324000" cy="3240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</a:t>
            </a:r>
          </a:p>
        </p:txBody>
      </p:sp>
      <p:sp>
        <p:nvSpPr>
          <p:cNvPr id="19" name="Elipse 18">
            <a:extLst>
              <a:ext uri="{FF2B5EF4-FFF2-40B4-BE49-F238E27FC236}">
                <a16:creationId xmlns:a16="http://schemas.microsoft.com/office/drawing/2014/main" id="{F09623B4-95DE-187A-7A62-ED02B1377200}"/>
              </a:ext>
            </a:extLst>
          </p:cNvPr>
          <p:cNvSpPr>
            <a:spLocks noChangeAspect="1"/>
          </p:cNvSpPr>
          <p:nvPr/>
        </p:nvSpPr>
        <p:spPr>
          <a:xfrm>
            <a:off x="1704229" y="3722000"/>
            <a:ext cx="324000" cy="3240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3</a:t>
            </a:r>
          </a:p>
        </p:txBody>
      </p:sp>
      <p:sp>
        <p:nvSpPr>
          <p:cNvPr id="20" name="Elipse 19">
            <a:extLst>
              <a:ext uri="{FF2B5EF4-FFF2-40B4-BE49-F238E27FC236}">
                <a16:creationId xmlns:a16="http://schemas.microsoft.com/office/drawing/2014/main" id="{4178CE07-40A9-6D74-FDBD-CCB1D8E9DEC9}"/>
              </a:ext>
            </a:extLst>
          </p:cNvPr>
          <p:cNvSpPr>
            <a:spLocks noChangeAspect="1"/>
          </p:cNvSpPr>
          <p:nvPr/>
        </p:nvSpPr>
        <p:spPr>
          <a:xfrm>
            <a:off x="1704229" y="4540742"/>
            <a:ext cx="324000" cy="3240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4</a:t>
            </a:r>
          </a:p>
        </p:txBody>
      </p:sp>
      <p:sp>
        <p:nvSpPr>
          <p:cNvPr id="21" name="Google Shape;314;p8">
            <a:extLst>
              <a:ext uri="{FF2B5EF4-FFF2-40B4-BE49-F238E27FC236}">
                <a16:creationId xmlns:a16="http://schemas.microsoft.com/office/drawing/2014/main" id="{CE82AFFA-8C64-BF17-D8CB-EA7DE274B1C0}"/>
              </a:ext>
            </a:extLst>
          </p:cNvPr>
          <p:cNvSpPr txBox="1"/>
          <p:nvPr/>
        </p:nvSpPr>
        <p:spPr>
          <a:xfrm>
            <a:off x="2205686" y="2059328"/>
            <a:ext cx="5812588" cy="3736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650" tIns="42650" rIns="56875" bIns="64000" anchor="t" anchorCtr="0">
            <a:noAutofit/>
          </a:bodyPr>
          <a:lstStyle/>
          <a:p>
            <a:pPr marR="0" lvl="1" algn="l" rtl="0">
              <a:lnSpc>
                <a:spcPct val="110000"/>
              </a:lnSpc>
              <a:spcBef>
                <a:spcPts val="0"/>
              </a:spcBef>
              <a:spcAft>
                <a:spcPts val="700"/>
              </a:spcAft>
              <a:buClr>
                <a:schemeClr val="dk1"/>
              </a:buClr>
              <a:buSzPts val="800"/>
            </a:pPr>
            <a:r>
              <a:rPr lang="es-ES" sz="1800" dirty="0">
                <a:solidFill>
                  <a:srgbClr val="002060"/>
                </a:solidFill>
                <a:latin typeface="+mj-lt"/>
                <a:ea typeface="Geneva" panose="020B0503030404040204" pitchFamily="34" charset="0"/>
                <a:cs typeface="Segoe UI" panose="020B0502040204020203" pitchFamily="34" charset="0"/>
                <a:sym typeface="Avenir"/>
              </a:rPr>
              <a:t>Principios Generales desde la distribución</a:t>
            </a:r>
            <a:endParaRPr lang="es-ES" sz="1800" b="1" dirty="0">
              <a:solidFill>
                <a:srgbClr val="0070C0"/>
              </a:solidFill>
              <a:latin typeface="+mj-lt"/>
              <a:ea typeface="Geneva" panose="020B0503030404040204" pitchFamily="34" charset="0"/>
              <a:cs typeface="Segoe UI" panose="020B0502040204020203" pitchFamily="34" charset="0"/>
              <a:sym typeface="Avenir"/>
            </a:endParaRPr>
          </a:p>
        </p:txBody>
      </p:sp>
      <p:sp>
        <p:nvSpPr>
          <p:cNvPr id="22" name="Google Shape;314;p8">
            <a:extLst>
              <a:ext uri="{FF2B5EF4-FFF2-40B4-BE49-F238E27FC236}">
                <a16:creationId xmlns:a16="http://schemas.microsoft.com/office/drawing/2014/main" id="{32FE27C1-8C1F-553D-55E6-6D01F795F12D}"/>
              </a:ext>
            </a:extLst>
          </p:cNvPr>
          <p:cNvSpPr txBox="1"/>
          <p:nvPr/>
        </p:nvSpPr>
        <p:spPr>
          <a:xfrm>
            <a:off x="2205686" y="2877617"/>
            <a:ext cx="5812588" cy="3736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650" tIns="42650" rIns="56875" bIns="64000" anchor="t" anchorCtr="0">
            <a:noAutofit/>
          </a:bodyPr>
          <a:lstStyle/>
          <a:p>
            <a:pPr marR="0" lvl="1" algn="l" rtl="0">
              <a:lnSpc>
                <a:spcPct val="110000"/>
              </a:lnSpc>
              <a:spcBef>
                <a:spcPts val="0"/>
              </a:spcBef>
              <a:spcAft>
                <a:spcPts val="700"/>
              </a:spcAft>
              <a:buClr>
                <a:schemeClr val="dk1"/>
              </a:buClr>
              <a:buSzPts val="800"/>
            </a:pPr>
            <a:r>
              <a:rPr lang="es-ES" sz="1800" dirty="0">
                <a:solidFill>
                  <a:srgbClr val="002060"/>
                </a:solidFill>
                <a:latin typeface="+mj-lt"/>
                <a:ea typeface="Geneva" panose="020B0503030404040204" pitchFamily="34" charset="0"/>
                <a:cs typeface="Segoe UI" panose="020B0502040204020203" pitchFamily="34" charset="0"/>
                <a:sym typeface="Avenir"/>
              </a:rPr>
              <a:t>Aspectos directos a mejorar</a:t>
            </a:r>
            <a:endParaRPr lang="es-ES" sz="1800" b="1" dirty="0">
              <a:solidFill>
                <a:srgbClr val="0070C0"/>
              </a:solidFill>
              <a:latin typeface="+mj-lt"/>
              <a:ea typeface="Geneva" panose="020B0503030404040204" pitchFamily="34" charset="0"/>
              <a:cs typeface="Segoe UI" panose="020B0502040204020203" pitchFamily="34" charset="0"/>
              <a:sym typeface="Avenir"/>
            </a:endParaRPr>
          </a:p>
        </p:txBody>
      </p:sp>
      <p:sp>
        <p:nvSpPr>
          <p:cNvPr id="23" name="Google Shape;314;p8">
            <a:extLst>
              <a:ext uri="{FF2B5EF4-FFF2-40B4-BE49-F238E27FC236}">
                <a16:creationId xmlns:a16="http://schemas.microsoft.com/office/drawing/2014/main" id="{5CB5F79B-053C-6610-5329-D5662CE0F027}"/>
              </a:ext>
            </a:extLst>
          </p:cNvPr>
          <p:cNvSpPr txBox="1"/>
          <p:nvPr/>
        </p:nvSpPr>
        <p:spPr>
          <a:xfrm>
            <a:off x="2205686" y="3695906"/>
            <a:ext cx="5812588" cy="3736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650" tIns="42650" rIns="56875" bIns="64000" anchor="t" anchorCtr="0">
            <a:noAutofit/>
          </a:bodyPr>
          <a:lstStyle/>
          <a:p>
            <a:pPr marR="0" lvl="1" algn="l" rtl="0">
              <a:lnSpc>
                <a:spcPct val="110000"/>
              </a:lnSpc>
              <a:spcBef>
                <a:spcPts val="0"/>
              </a:spcBef>
              <a:spcAft>
                <a:spcPts val="700"/>
              </a:spcAft>
              <a:buClr>
                <a:schemeClr val="dk1"/>
              </a:buClr>
              <a:buSzPts val="800"/>
            </a:pPr>
            <a:r>
              <a:rPr lang="es-ES" sz="1800" dirty="0">
                <a:solidFill>
                  <a:srgbClr val="002060"/>
                </a:solidFill>
                <a:latin typeface="+mj-lt"/>
                <a:ea typeface="Geneva" panose="020B0503030404040204" pitchFamily="34" charset="0"/>
                <a:cs typeface="Segoe UI" panose="020B0502040204020203" pitchFamily="34" charset="0"/>
                <a:sym typeface="Avenir"/>
              </a:rPr>
              <a:t>Aspectos indirectos a mejorar</a:t>
            </a:r>
            <a:endParaRPr lang="es-ES" sz="1800" b="1" dirty="0">
              <a:solidFill>
                <a:srgbClr val="0070C0"/>
              </a:solidFill>
              <a:latin typeface="+mj-lt"/>
              <a:ea typeface="Geneva" panose="020B0503030404040204" pitchFamily="34" charset="0"/>
              <a:cs typeface="Segoe UI" panose="020B0502040204020203" pitchFamily="34" charset="0"/>
              <a:sym typeface="Avenir"/>
            </a:endParaRPr>
          </a:p>
        </p:txBody>
      </p:sp>
      <p:sp>
        <p:nvSpPr>
          <p:cNvPr id="24" name="Google Shape;314;p8">
            <a:extLst>
              <a:ext uri="{FF2B5EF4-FFF2-40B4-BE49-F238E27FC236}">
                <a16:creationId xmlns:a16="http://schemas.microsoft.com/office/drawing/2014/main" id="{C9A6BD83-D9A4-52DB-A764-DCDCD26A30AC}"/>
              </a:ext>
            </a:extLst>
          </p:cNvPr>
          <p:cNvSpPr txBox="1"/>
          <p:nvPr/>
        </p:nvSpPr>
        <p:spPr>
          <a:xfrm>
            <a:off x="2205685" y="4514195"/>
            <a:ext cx="6445946" cy="3736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650" tIns="42650" rIns="56875" bIns="640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2pPr>
              <a:lnSpc>
                <a:spcPct val="110000"/>
              </a:lnSpc>
              <a:spcAft>
                <a:spcPts val="700"/>
              </a:spcAft>
              <a:buClr>
                <a:schemeClr val="dk1"/>
              </a:buClr>
              <a:buSzPts val="800"/>
              <a:defRPr sz="1800">
                <a:solidFill>
                  <a:srgbClr val="002060"/>
                </a:solidFill>
                <a:latin typeface="+mj-lt"/>
                <a:ea typeface="Geneva" panose="020B0503030404040204" pitchFamily="34" charset="0"/>
                <a:cs typeface="Segoe UI" panose="020B0502040204020203" pitchFamily="34" charset="0"/>
              </a:defRPr>
            </a:lvl2pPr>
          </a:lstStyle>
          <a:p>
            <a:pPr lvl="1"/>
            <a:r>
              <a:rPr lang="es-ES" dirty="0">
                <a:sym typeface="Avenir"/>
              </a:rPr>
              <a:t>Puntos que funcionan</a:t>
            </a:r>
          </a:p>
        </p:txBody>
      </p:sp>
    </p:spTree>
    <p:extLst>
      <p:ext uri="{BB962C8B-B14F-4D97-AF65-F5344CB8AC3E}">
        <p14:creationId xmlns:p14="http://schemas.microsoft.com/office/powerpoint/2010/main" val="13051883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DC7C38-7E0C-E903-BF32-1C8D77A89A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836;p24">
            <a:extLst>
              <a:ext uri="{FF2B5EF4-FFF2-40B4-BE49-F238E27FC236}">
                <a16:creationId xmlns:a16="http://schemas.microsoft.com/office/drawing/2014/main" id="{61EE4A36-895E-952E-7E12-621544457B75}"/>
              </a:ext>
            </a:extLst>
          </p:cNvPr>
          <p:cNvSpPr txBox="1"/>
          <p:nvPr/>
        </p:nvSpPr>
        <p:spPr>
          <a:xfrm>
            <a:off x="267589" y="383236"/>
            <a:ext cx="10520153" cy="4562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0" indent="0" defTabSz="914400" eaLnBrk="1" fontAlgn="auto" latinLnBrk="0" hangingPunct="1">
              <a:spcAft>
                <a:spcPts val="600"/>
              </a:spcAft>
              <a:buClr>
                <a:srgbClr val="292829"/>
              </a:buClr>
              <a:buSzPts val="2400"/>
              <a:buFontTx/>
              <a:buNone/>
              <a:tabLst/>
              <a:defRPr sz="2400" b="1" kern="1200">
                <a:solidFill>
                  <a:srgbClr val="002060"/>
                </a:solidFill>
                <a:latin typeface="Segoe UI" panose="020B0502040204020203" pitchFamily="34" charset="0"/>
                <a:ea typeface="Geneva" panose="020B0503030404040204" pitchFamily="34" charset="0"/>
                <a:cs typeface="Segoe UI" panose="020B0502040204020203" pitchFamily="34" charset="0"/>
              </a:defRPr>
            </a:lvl1pPr>
          </a:lstStyle>
          <a:p>
            <a:r>
              <a:rPr lang="es-MX" sz="2800" dirty="0">
                <a:solidFill>
                  <a:srgbClr val="002060"/>
                </a:solidFill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Principios Generales desde la distribución</a:t>
            </a:r>
            <a:endParaRPr lang="es-CL" sz="2800" dirty="0">
              <a:solidFill>
                <a:srgbClr val="002060"/>
              </a:solidFill>
              <a:effectLst/>
              <a:latin typeface="+mj-lt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Google Shape;837;p24">
            <a:extLst>
              <a:ext uri="{FF2B5EF4-FFF2-40B4-BE49-F238E27FC236}">
                <a16:creationId xmlns:a16="http://schemas.microsoft.com/office/drawing/2014/main" id="{1B85177A-1ED5-E439-C7D9-F6743CB74A39}"/>
              </a:ext>
            </a:extLst>
          </p:cNvPr>
          <p:cNvSpPr txBox="1"/>
          <p:nvPr/>
        </p:nvSpPr>
        <p:spPr>
          <a:xfrm>
            <a:off x="267589" y="180769"/>
            <a:ext cx="4018144" cy="2923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ctr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indent="0" defTabSz="914400" eaLnBrk="1" fontAlgn="auto" latinLnBrk="0" hangingPunct="1">
              <a:buSzPts val="1000"/>
              <a:buNone/>
              <a:tabLst/>
              <a:defRPr kumimoji="0" b="1" kern="1200" spc="0" normalizeH="0" baseline="0">
                <a:ln>
                  <a:noFill/>
                </a:ln>
                <a:solidFill>
                  <a:srgbClr val="0084B4"/>
                </a:solidFill>
                <a:effectLst/>
                <a:uLnTx/>
                <a:uFillTx/>
                <a:latin typeface="Geneva" panose="020B0503030404040204" pitchFamily="34" charset="0"/>
                <a:ea typeface="Geneva" panose="020B0503030404040204" pitchFamily="34" charset="0"/>
                <a:cs typeface="Arial" panose="020B0604020202020204" pitchFamily="34" charset="0"/>
              </a:defRPr>
            </a:lvl1pPr>
          </a:lstStyle>
          <a:p>
            <a:r>
              <a:rPr lang="es-CL" b="0" dirty="0">
                <a:solidFill>
                  <a:srgbClr val="2A96D9"/>
                </a:solidFill>
                <a:latin typeface="+mj-lt"/>
                <a:ea typeface="+mn-ea"/>
                <a:sym typeface="Avenir"/>
              </a:rPr>
              <a:t>Licitaciones de Energía</a:t>
            </a:r>
            <a:endParaRPr b="0" dirty="0">
              <a:solidFill>
                <a:srgbClr val="2A96D9"/>
              </a:solidFill>
              <a:latin typeface="+mj-lt"/>
              <a:ea typeface="+mn-ea"/>
            </a:endParaRPr>
          </a:p>
        </p:txBody>
      </p:sp>
      <p:sp>
        <p:nvSpPr>
          <p:cNvPr id="7" name="Google Shape;844;g10bdd71872f_0_1">
            <a:extLst>
              <a:ext uri="{FF2B5EF4-FFF2-40B4-BE49-F238E27FC236}">
                <a16:creationId xmlns:a16="http://schemas.microsoft.com/office/drawing/2014/main" id="{FCE8325D-39B9-0E14-A612-A8A02D06E17D}"/>
              </a:ext>
            </a:extLst>
          </p:cNvPr>
          <p:cNvSpPr txBox="1"/>
          <p:nvPr/>
        </p:nvSpPr>
        <p:spPr>
          <a:xfrm>
            <a:off x="191605" y="6474042"/>
            <a:ext cx="2168700" cy="23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100"/>
              <a:buFont typeface="Calibri"/>
              <a:buNone/>
              <a:tabLst/>
              <a:defRPr/>
            </a:pPr>
            <a:r>
              <a:rPr kumimoji="0" lang="es-CL" sz="1100" b="0" i="0" u="none" strike="noStrike" kern="1200" cap="none" spc="0" normalizeH="0" baseline="0" noProof="0" dirty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+mj-lt"/>
                <a:ea typeface="Calibri"/>
                <a:cs typeface="Arial" panose="020B0604020202020204" pitchFamily="34" charset="0"/>
                <a:sym typeface="Calibri"/>
              </a:rPr>
              <a:t>www.electricas.cl | @EElectricas</a:t>
            </a:r>
            <a:endParaRPr kumimoji="0" sz="1100" b="0" i="0" u="none" strike="noStrike" kern="1200" cap="none" spc="0" normalizeH="0" baseline="0" noProof="0" dirty="0">
              <a:ln>
                <a:noFill/>
              </a:ln>
              <a:solidFill>
                <a:srgbClr val="7F7F7F"/>
              </a:solidFill>
              <a:effectLst/>
              <a:uLnTx/>
              <a:uFillTx/>
              <a:latin typeface="+mj-lt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263FB62F-7468-2CC4-26B4-395424C2AFD5}"/>
              </a:ext>
            </a:extLst>
          </p:cNvPr>
          <p:cNvSpPr txBox="1"/>
          <p:nvPr/>
        </p:nvSpPr>
        <p:spPr>
          <a:xfrm>
            <a:off x="1078681" y="2370287"/>
            <a:ext cx="9352211" cy="8441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30188" indent="-230188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s-ES" dirty="0">
                <a:effectLst/>
                <a:latin typeface="+mj-lt"/>
                <a:ea typeface="DengXian" panose="02010600030101010101" pitchFamily="2" charset="-122"/>
              </a:rPr>
              <a:t>De acuerdo a lo establecido en el artículo 134º de la LGSE, respecto de los procesos de licitaciones de energía para clientes regulados</a:t>
            </a:r>
            <a:r>
              <a:rPr lang="es-ES" b="1" dirty="0">
                <a:solidFill>
                  <a:srgbClr val="0070C0"/>
                </a:solidFill>
                <a:effectLst/>
                <a:latin typeface="+mj-lt"/>
                <a:ea typeface="DengXian" panose="02010600030101010101" pitchFamily="2" charset="-122"/>
              </a:rPr>
              <a:t>, las distribuidoras de electricidad actuamos </a:t>
            </a:r>
            <a:r>
              <a:rPr lang="es-ES" dirty="0">
                <a:effectLst/>
                <a:latin typeface="+mj-lt"/>
                <a:ea typeface="DengXian" panose="02010600030101010101" pitchFamily="2" charset="-122"/>
              </a:rPr>
              <a:t>en calidad de contraparte </a:t>
            </a:r>
            <a:r>
              <a:rPr lang="es-ES" dirty="0">
                <a:latin typeface="+mj-lt"/>
                <a:ea typeface="DengXian" panose="02010600030101010101" pitchFamily="2" charset="-122"/>
              </a:rPr>
              <a:t>en los contratos de suministro. </a:t>
            </a:r>
            <a:endParaRPr lang="es-ES_tradnl" dirty="0">
              <a:latin typeface="+mj-lt"/>
            </a:endParaRP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19A3586B-0969-394F-4950-41C998FF99CC}"/>
              </a:ext>
            </a:extLst>
          </p:cNvPr>
          <p:cNvSpPr txBox="1"/>
          <p:nvPr/>
        </p:nvSpPr>
        <p:spPr>
          <a:xfrm>
            <a:off x="1078681" y="1257516"/>
            <a:ext cx="9352211" cy="8441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30188" indent="-230188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s-ES" dirty="0">
                <a:effectLst/>
                <a:latin typeface="+mj-lt"/>
                <a:ea typeface="DengXian" panose="02010600030101010101" pitchFamily="2" charset="-122"/>
              </a:rPr>
              <a:t>Las licitaciones de suministro de energía para clientes regulados son procesos normados, cuyas </a:t>
            </a:r>
            <a:r>
              <a:rPr lang="es-ES" b="1" dirty="0">
                <a:solidFill>
                  <a:srgbClr val="0070C0"/>
                </a:solidFill>
                <a:effectLst/>
                <a:latin typeface="+mj-lt"/>
                <a:ea typeface="DengXian" panose="02010600030101010101" pitchFamily="2" charset="-122"/>
              </a:rPr>
              <a:t>condiciones y bases son determinadas por la Comisión Nacional de Energía</a:t>
            </a:r>
            <a:r>
              <a:rPr lang="es-ES" dirty="0">
                <a:effectLst/>
                <a:latin typeface="+mj-lt"/>
                <a:ea typeface="DengXian" panose="02010600030101010101" pitchFamily="2" charset="-122"/>
              </a:rPr>
              <a:t>, así como las características de los contratos de suministro que de ellas se derivan, cuyos términos deben ser respetados por las Partes. </a:t>
            </a:r>
            <a:endParaRPr lang="es-ES_tradnl" dirty="0">
              <a:latin typeface="+mj-lt"/>
            </a:endParaRP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186B9B76-B43D-52B4-665E-2DF1692C518B}"/>
              </a:ext>
            </a:extLst>
          </p:cNvPr>
          <p:cNvSpPr txBox="1"/>
          <p:nvPr/>
        </p:nvSpPr>
        <p:spPr>
          <a:xfrm>
            <a:off x="1078681" y="4522206"/>
            <a:ext cx="9352211" cy="8441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30188" indent="-230188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s-ES" dirty="0">
                <a:effectLst/>
                <a:latin typeface="+mj-lt"/>
                <a:ea typeface="DengXian" panose="02010600030101010101" pitchFamily="2" charset="-122"/>
              </a:rPr>
              <a:t>Las </a:t>
            </a:r>
            <a:r>
              <a:rPr lang="es-ES" dirty="0">
                <a:latin typeface="+mj-lt"/>
                <a:ea typeface="DengXian" panose="02010600030101010101" pitchFamily="2" charset="-122"/>
              </a:rPr>
              <a:t>empresas de distribución son la </a:t>
            </a:r>
            <a:r>
              <a:rPr lang="es-ES" b="1" dirty="0">
                <a:solidFill>
                  <a:srgbClr val="0070C0"/>
                </a:solidFill>
                <a:latin typeface="+mj-lt"/>
                <a:ea typeface="DengXian" panose="02010600030101010101" pitchFamily="2" charset="-122"/>
              </a:rPr>
              <a:t>cara visible del sector</a:t>
            </a:r>
            <a:r>
              <a:rPr lang="es-ES" dirty="0">
                <a:latin typeface="+mj-lt"/>
                <a:ea typeface="DengXian" panose="02010600030101010101" pitchFamily="2" charset="-122"/>
              </a:rPr>
              <a:t>. Por ello, e independiente de su rol, lo que pase con los procesos de licitación, tiene un impacto directo en su percepción, ya sea en cuanto a alzas, términos de contratos, entre otros. Lo que también </a:t>
            </a:r>
            <a:r>
              <a:rPr lang="es-ES" b="1" dirty="0">
                <a:solidFill>
                  <a:srgbClr val="0070C0"/>
                </a:solidFill>
                <a:latin typeface="+mj-lt"/>
                <a:ea typeface="DengXian" panose="02010600030101010101" pitchFamily="2" charset="-122"/>
              </a:rPr>
              <a:t>impacta en las gestiones que la distribuidora debe realizar.</a:t>
            </a:r>
            <a:endParaRPr lang="es-ES" b="1" dirty="0">
              <a:solidFill>
                <a:srgbClr val="0070C0"/>
              </a:solidFill>
              <a:effectLst/>
              <a:latin typeface="+mj-lt"/>
              <a:ea typeface="DengXian" panose="02010600030101010101" pitchFamily="2" charset="-122"/>
            </a:endParaRP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C0130D4F-806F-9534-F653-AF80BB5AE37C}"/>
              </a:ext>
            </a:extLst>
          </p:cNvPr>
          <p:cNvSpPr txBox="1"/>
          <p:nvPr/>
        </p:nvSpPr>
        <p:spPr>
          <a:xfrm>
            <a:off x="1078681" y="3483058"/>
            <a:ext cx="9352211" cy="8441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30188" indent="-230188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s-ES" dirty="0">
                <a:latin typeface="+mj-lt"/>
                <a:ea typeface="DengXian" panose="02010600030101010101" pitchFamily="2" charset="-122"/>
              </a:rPr>
              <a:t>Las empresas de distribución tienen en una primera instancia el rol de </a:t>
            </a:r>
            <a:r>
              <a:rPr lang="es-ES" b="1" dirty="0">
                <a:solidFill>
                  <a:srgbClr val="0070C0"/>
                </a:solidFill>
                <a:latin typeface="+mj-lt"/>
                <a:ea typeface="DengXian" panose="02010600030101010101" pitchFamily="2" charset="-122"/>
              </a:rPr>
              <a:t>llevar a cabos los procesos de licitación</a:t>
            </a:r>
            <a:r>
              <a:rPr lang="es-ES" dirty="0">
                <a:latin typeface="+mj-lt"/>
                <a:ea typeface="DengXian" panose="02010600030101010101" pitchFamily="2" charset="-122"/>
              </a:rPr>
              <a:t>, la adjudicación y la firma de los contratos. Durante la ejecución de los mismos, la función pasa a ser de </a:t>
            </a:r>
            <a:r>
              <a:rPr lang="es-ES" b="1" dirty="0">
                <a:solidFill>
                  <a:srgbClr val="0070C0"/>
                </a:solidFill>
                <a:latin typeface="+mj-lt"/>
                <a:ea typeface="DengXian" panose="02010600030101010101" pitchFamily="2" charset="-122"/>
              </a:rPr>
              <a:t>administración de los mismos, verificando su debido cumplimiento. </a:t>
            </a:r>
            <a:endParaRPr lang="es-ES_tradnl" b="1" dirty="0">
              <a:solidFill>
                <a:srgbClr val="0070C0"/>
              </a:solidFill>
              <a:latin typeface="+mj-lt"/>
              <a:ea typeface="DengXian" panose="02010600030101010101" pitchFamily="2" charset="-122"/>
            </a:endParaRPr>
          </a:p>
        </p:txBody>
      </p:sp>
      <p:sp>
        <p:nvSpPr>
          <p:cNvPr id="24" name="Elipse 23">
            <a:extLst>
              <a:ext uri="{FF2B5EF4-FFF2-40B4-BE49-F238E27FC236}">
                <a16:creationId xmlns:a16="http://schemas.microsoft.com/office/drawing/2014/main" id="{9F49A30D-96F4-B572-A451-334D69E1F339}"/>
              </a:ext>
            </a:extLst>
          </p:cNvPr>
          <p:cNvSpPr>
            <a:spLocks noChangeAspect="1"/>
          </p:cNvSpPr>
          <p:nvPr/>
        </p:nvSpPr>
        <p:spPr>
          <a:xfrm>
            <a:off x="1054931" y="1300479"/>
            <a:ext cx="252000" cy="2520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1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</a:t>
            </a:r>
          </a:p>
        </p:txBody>
      </p:sp>
      <p:sp>
        <p:nvSpPr>
          <p:cNvPr id="25" name="Elipse 24">
            <a:extLst>
              <a:ext uri="{FF2B5EF4-FFF2-40B4-BE49-F238E27FC236}">
                <a16:creationId xmlns:a16="http://schemas.microsoft.com/office/drawing/2014/main" id="{7A57369C-2AE2-DD45-B736-D5C4D0A98F69}"/>
              </a:ext>
            </a:extLst>
          </p:cNvPr>
          <p:cNvSpPr>
            <a:spLocks noChangeAspect="1"/>
          </p:cNvSpPr>
          <p:nvPr/>
        </p:nvSpPr>
        <p:spPr>
          <a:xfrm>
            <a:off x="1054931" y="2424399"/>
            <a:ext cx="252000" cy="2520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1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</a:t>
            </a:r>
          </a:p>
        </p:txBody>
      </p:sp>
      <p:sp>
        <p:nvSpPr>
          <p:cNvPr id="26" name="Elipse 25">
            <a:extLst>
              <a:ext uri="{FF2B5EF4-FFF2-40B4-BE49-F238E27FC236}">
                <a16:creationId xmlns:a16="http://schemas.microsoft.com/office/drawing/2014/main" id="{8832A658-5B68-A61A-D352-044745895BF9}"/>
              </a:ext>
            </a:extLst>
          </p:cNvPr>
          <p:cNvSpPr>
            <a:spLocks noChangeAspect="1"/>
          </p:cNvSpPr>
          <p:nvPr/>
        </p:nvSpPr>
        <p:spPr>
          <a:xfrm>
            <a:off x="1054931" y="3540192"/>
            <a:ext cx="252000" cy="2520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1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3</a:t>
            </a:r>
          </a:p>
        </p:txBody>
      </p:sp>
      <p:sp>
        <p:nvSpPr>
          <p:cNvPr id="2" name="Elipse 1">
            <a:extLst>
              <a:ext uri="{FF2B5EF4-FFF2-40B4-BE49-F238E27FC236}">
                <a16:creationId xmlns:a16="http://schemas.microsoft.com/office/drawing/2014/main" id="{22299792-37A4-1125-039B-8FC29E055039}"/>
              </a:ext>
            </a:extLst>
          </p:cNvPr>
          <p:cNvSpPr>
            <a:spLocks noChangeAspect="1"/>
          </p:cNvSpPr>
          <p:nvPr/>
        </p:nvSpPr>
        <p:spPr>
          <a:xfrm>
            <a:off x="1054931" y="4566207"/>
            <a:ext cx="252000" cy="2520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1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9908362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9218BA-EC07-72BB-4169-C5DAC6700A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ángulo redondeado 13">
            <a:extLst>
              <a:ext uri="{FF2B5EF4-FFF2-40B4-BE49-F238E27FC236}">
                <a16:creationId xmlns:a16="http://schemas.microsoft.com/office/drawing/2014/main" id="{C1D397CB-0F55-FA58-A61D-9A22F6BC7250}"/>
              </a:ext>
            </a:extLst>
          </p:cNvPr>
          <p:cNvSpPr/>
          <p:nvPr/>
        </p:nvSpPr>
        <p:spPr>
          <a:xfrm>
            <a:off x="6383845" y="1406344"/>
            <a:ext cx="5365214" cy="4711428"/>
          </a:xfrm>
          <a:prstGeom prst="roundRect">
            <a:avLst>
              <a:gd name="adj" fmla="val 2259"/>
            </a:avLst>
          </a:prstGeom>
          <a:solidFill>
            <a:schemeClr val="bg2">
              <a:lumMod val="20000"/>
              <a:lumOff val="80000"/>
              <a:alpha val="43543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5" name="Google Shape;836;p24">
            <a:extLst>
              <a:ext uri="{FF2B5EF4-FFF2-40B4-BE49-F238E27FC236}">
                <a16:creationId xmlns:a16="http://schemas.microsoft.com/office/drawing/2014/main" id="{30981326-F7AF-C8D1-F84B-777C62D3A17E}"/>
              </a:ext>
            </a:extLst>
          </p:cNvPr>
          <p:cNvSpPr txBox="1"/>
          <p:nvPr/>
        </p:nvSpPr>
        <p:spPr>
          <a:xfrm>
            <a:off x="267589" y="383236"/>
            <a:ext cx="10520153" cy="4562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0" indent="0" defTabSz="914400" eaLnBrk="1" fontAlgn="auto" latinLnBrk="0" hangingPunct="1">
              <a:spcAft>
                <a:spcPts val="600"/>
              </a:spcAft>
              <a:buClr>
                <a:srgbClr val="292829"/>
              </a:buClr>
              <a:buSzPts val="2400"/>
              <a:buFontTx/>
              <a:buNone/>
              <a:tabLst/>
              <a:defRPr sz="2400" b="1" kern="1200">
                <a:solidFill>
                  <a:srgbClr val="002060"/>
                </a:solidFill>
                <a:latin typeface="Segoe UI" panose="020B0502040204020203" pitchFamily="34" charset="0"/>
                <a:ea typeface="Geneva" panose="020B0503030404040204" pitchFamily="34" charset="0"/>
                <a:cs typeface="Segoe UI" panose="020B0502040204020203" pitchFamily="34" charset="0"/>
              </a:defRPr>
            </a:lvl1pPr>
          </a:lstStyle>
          <a:p>
            <a:r>
              <a:rPr lang="es-MX" sz="2800" dirty="0">
                <a:solidFill>
                  <a:srgbClr val="002060"/>
                </a:solidFill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Aspectos directos a mejorar</a:t>
            </a:r>
            <a:endParaRPr lang="es-CL" sz="2800" dirty="0">
              <a:solidFill>
                <a:srgbClr val="002060"/>
              </a:solidFill>
              <a:effectLst/>
              <a:latin typeface="+mj-lt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Google Shape;837;p24">
            <a:extLst>
              <a:ext uri="{FF2B5EF4-FFF2-40B4-BE49-F238E27FC236}">
                <a16:creationId xmlns:a16="http://schemas.microsoft.com/office/drawing/2014/main" id="{7079573B-C658-EE43-727C-13656B5F31BD}"/>
              </a:ext>
            </a:extLst>
          </p:cNvPr>
          <p:cNvSpPr txBox="1"/>
          <p:nvPr/>
        </p:nvSpPr>
        <p:spPr>
          <a:xfrm>
            <a:off x="267589" y="180769"/>
            <a:ext cx="4018144" cy="2923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ctr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indent="0" defTabSz="914400" eaLnBrk="1" fontAlgn="auto" latinLnBrk="0" hangingPunct="1">
              <a:buSzPts val="1000"/>
              <a:buNone/>
              <a:tabLst/>
              <a:defRPr kumimoji="0" b="1" kern="1200" spc="0" normalizeH="0" baseline="0">
                <a:ln>
                  <a:noFill/>
                </a:ln>
                <a:solidFill>
                  <a:srgbClr val="0084B4"/>
                </a:solidFill>
                <a:effectLst/>
                <a:uLnTx/>
                <a:uFillTx/>
                <a:latin typeface="Geneva" panose="020B0503030404040204" pitchFamily="34" charset="0"/>
                <a:ea typeface="Geneva" panose="020B0503030404040204" pitchFamily="34" charset="0"/>
                <a:cs typeface="Arial" panose="020B0604020202020204" pitchFamily="34" charset="0"/>
              </a:defRPr>
            </a:lvl1pPr>
          </a:lstStyle>
          <a:p>
            <a:r>
              <a:rPr lang="es-CL" b="0" dirty="0">
                <a:solidFill>
                  <a:srgbClr val="2A96D9"/>
                </a:solidFill>
                <a:latin typeface="+mj-lt"/>
                <a:ea typeface="+mn-ea"/>
                <a:sym typeface="Avenir"/>
              </a:rPr>
              <a:t>Licitaciones de Energía</a:t>
            </a:r>
            <a:endParaRPr b="0" dirty="0">
              <a:solidFill>
                <a:srgbClr val="2A96D9"/>
              </a:solidFill>
              <a:latin typeface="+mj-lt"/>
              <a:ea typeface="+mn-ea"/>
            </a:endParaRPr>
          </a:p>
        </p:txBody>
      </p:sp>
      <p:sp>
        <p:nvSpPr>
          <p:cNvPr id="7" name="Google Shape;844;g10bdd71872f_0_1">
            <a:extLst>
              <a:ext uri="{FF2B5EF4-FFF2-40B4-BE49-F238E27FC236}">
                <a16:creationId xmlns:a16="http://schemas.microsoft.com/office/drawing/2014/main" id="{8EF17BB3-6018-6460-D31A-E2476667F190}"/>
              </a:ext>
            </a:extLst>
          </p:cNvPr>
          <p:cNvSpPr txBox="1"/>
          <p:nvPr/>
        </p:nvSpPr>
        <p:spPr>
          <a:xfrm>
            <a:off x="191605" y="6474042"/>
            <a:ext cx="2168700" cy="23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100"/>
              <a:buFont typeface="Calibri"/>
              <a:buNone/>
              <a:tabLst/>
              <a:defRPr/>
            </a:pPr>
            <a:r>
              <a:rPr kumimoji="0" lang="es-CL" sz="1100" b="0" i="0" u="none" strike="noStrike" kern="1200" cap="none" spc="0" normalizeH="0" baseline="0" noProof="0" dirty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+mj-lt"/>
                <a:ea typeface="Calibri"/>
                <a:cs typeface="Arial" panose="020B0604020202020204" pitchFamily="34" charset="0"/>
                <a:sym typeface="Calibri"/>
              </a:rPr>
              <a:t>www.electricas.cl | @EElectricas</a:t>
            </a:r>
            <a:endParaRPr kumimoji="0" sz="1100" b="0" i="0" u="none" strike="noStrike" kern="1200" cap="none" spc="0" normalizeH="0" baseline="0" noProof="0" dirty="0">
              <a:ln>
                <a:noFill/>
              </a:ln>
              <a:solidFill>
                <a:srgbClr val="7F7F7F"/>
              </a:solidFill>
              <a:effectLst/>
              <a:uLnTx/>
              <a:uFillTx/>
              <a:latin typeface="+mj-lt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3" name="Google Shape;314;p8">
            <a:extLst>
              <a:ext uri="{FF2B5EF4-FFF2-40B4-BE49-F238E27FC236}">
                <a16:creationId xmlns:a16="http://schemas.microsoft.com/office/drawing/2014/main" id="{356C293E-5C54-720E-08DA-1D45D3623722}"/>
              </a:ext>
            </a:extLst>
          </p:cNvPr>
          <p:cNvSpPr txBox="1"/>
          <p:nvPr/>
        </p:nvSpPr>
        <p:spPr>
          <a:xfrm>
            <a:off x="984744" y="1660598"/>
            <a:ext cx="4846917" cy="10324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650" tIns="42650" rIns="56875" bIns="64000" anchor="t" anchorCtr="0">
            <a:noAutofit/>
          </a:bodyPr>
          <a:lstStyle/>
          <a:p>
            <a:pPr marR="0" lvl="1" algn="l" rtl="0">
              <a:lnSpc>
                <a:spcPct val="110000"/>
              </a:lnSpc>
              <a:spcBef>
                <a:spcPts val="0"/>
              </a:spcBef>
              <a:spcAft>
                <a:spcPts val="700"/>
              </a:spcAft>
              <a:buClr>
                <a:schemeClr val="dk1"/>
              </a:buClr>
              <a:buSzPts val="800"/>
            </a:pPr>
            <a:r>
              <a:rPr lang="es-ES" b="1" dirty="0">
                <a:solidFill>
                  <a:srgbClr val="0070C0"/>
                </a:solidFill>
                <a:latin typeface="+mj-lt"/>
                <a:ea typeface="Geneva" panose="020B0503030404040204" pitchFamily="34" charset="0"/>
                <a:cs typeface="Segoe UI" panose="020B0502040204020203" pitchFamily="34" charset="0"/>
                <a:sym typeface="Avenir"/>
              </a:rPr>
              <a:t>Mecanismo de control de los proyectos </a:t>
            </a:r>
            <a:r>
              <a:rPr lang="es-ES" dirty="0">
                <a:solidFill>
                  <a:srgbClr val="002060"/>
                </a:solidFill>
                <a:latin typeface="+mj-lt"/>
                <a:ea typeface="Geneva" panose="020B0503030404040204" pitchFamily="34" charset="0"/>
                <a:cs typeface="Segoe UI" panose="020B0502040204020203" pitchFamily="34" charset="0"/>
                <a:sym typeface="Avenir"/>
              </a:rPr>
              <a:t>que sustentan los contratos. El primer hito de control se produce cuando el proyecto ya puede presentar problemas estructurales (ej. aprobación ambiental). </a:t>
            </a:r>
            <a:endParaRPr lang="es-ES" b="1" dirty="0">
              <a:solidFill>
                <a:srgbClr val="0070C0"/>
              </a:solidFill>
              <a:latin typeface="+mj-lt"/>
              <a:ea typeface="Geneva" panose="020B0503030404040204" pitchFamily="34" charset="0"/>
              <a:cs typeface="Segoe UI" panose="020B0502040204020203" pitchFamily="34" charset="0"/>
              <a:sym typeface="Avenir"/>
            </a:endParaRPr>
          </a:p>
        </p:txBody>
      </p:sp>
      <p:sp>
        <p:nvSpPr>
          <p:cNvPr id="9" name="Elipse 8">
            <a:extLst>
              <a:ext uri="{FF2B5EF4-FFF2-40B4-BE49-F238E27FC236}">
                <a16:creationId xmlns:a16="http://schemas.microsoft.com/office/drawing/2014/main" id="{309D4A47-BBDE-5126-FEF1-5F9BA761FB75}"/>
              </a:ext>
            </a:extLst>
          </p:cNvPr>
          <p:cNvSpPr>
            <a:spLocks noChangeAspect="1"/>
          </p:cNvSpPr>
          <p:nvPr/>
        </p:nvSpPr>
        <p:spPr>
          <a:xfrm>
            <a:off x="629765" y="1677862"/>
            <a:ext cx="252000" cy="2520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1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</a:t>
            </a:r>
          </a:p>
        </p:txBody>
      </p:sp>
      <p:sp>
        <p:nvSpPr>
          <p:cNvPr id="13" name="Google Shape;314;p8">
            <a:extLst>
              <a:ext uri="{FF2B5EF4-FFF2-40B4-BE49-F238E27FC236}">
                <a16:creationId xmlns:a16="http://schemas.microsoft.com/office/drawing/2014/main" id="{7511C5FF-804A-7FD4-C370-EF58C214A5C1}"/>
              </a:ext>
            </a:extLst>
          </p:cNvPr>
          <p:cNvSpPr txBox="1"/>
          <p:nvPr/>
        </p:nvSpPr>
        <p:spPr>
          <a:xfrm>
            <a:off x="6642993" y="4059030"/>
            <a:ext cx="4846917" cy="11033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650" tIns="42650" rIns="56875" bIns="64000" anchor="t" anchorCtr="0">
            <a:noAutofit/>
          </a:bodyPr>
          <a:lstStyle/>
          <a:p>
            <a:pPr marL="185738" marR="0" lvl="1" indent="-185738" algn="l" rtl="0">
              <a:lnSpc>
                <a:spcPct val="110000"/>
              </a:lnSpc>
              <a:spcBef>
                <a:spcPts val="0"/>
              </a:spcBef>
              <a:spcAft>
                <a:spcPts val="700"/>
              </a:spcAft>
              <a:buClr>
                <a:schemeClr val="dk1"/>
              </a:buClr>
              <a:buSzPct val="120000"/>
              <a:buFont typeface="Arial" panose="020B0604020202020204" pitchFamily="34" charset="0"/>
              <a:buChar char="•"/>
            </a:pPr>
            <a:r>
              <a:rPr lang="es-ES" dirty="0">
                <a:solidFill>
                  <a:srgbClr val="002060"/>
                </a:solidFill>
                <a:latin typeface="+mj-lt"/>
                <a:ea typeface="Geneva" panose="020B0503030404040204" pitchFamily="34" charset="0"/>
                <a:cs typeface="Segoe UI" panose="020B0502040204020203" pitchFamily="34" charset="0"/>
                <a:sym typeface="Avenir"/>
              </a:rPr>
              <a:t>Plataforma común de información que contribuya a una </a:t>
            </a:r>
            <a:r>
              <a:rPr lang="es-ES" b="1" dirty="0">
                <a:solidFill>
                  <a:srgbClr val="0070C0"/>
                </a:solidFill>
                <a:latin typeface="+mj-lt"/>
                <a:ea typeface="Geneva" panose="020B0503030404040204" pitchFamily="34" charset="0"/>
                <a:cs typeface="Segoe UI" panose="020B0502040204020203" pitchFamily="34" charset="0"/>
                <a:sym typeface="Avenir"/>
              </a:rPr>
              <a:t>mejor homologación en cuanto a tiempo, forma y fondo</a:t>
            </a:r>
            <a:r>
              <a:rPr lang="es-ES" dirty="0">
                <a:solidFill>
                  <a:srgbClr val="002060"/>
                </a:solidFill>
                <a:latin typeface="+mj-lt"/>
                <a:ea typeface="Geneva" panose="020B0503030404040204" pitchFamily="34" charset="0"/>
                <a:cs typeface="Segoe UI" panose="020B0502040204020203" pitchFamily="34" charset="0"/>
                <a:sym typeface="Avenir"/>
              </a:rPr>
              <a:t>; manteniendo flexibilidad por parte de las empresas </a:t>
            </a:r>
            <a:endParaRPr lang="es-ES" dirty="0">
              <a:solidFill>
                <a:srgbClr val="0070C0"/>
              </a:solidFill>
              <a:latin typeface="+mj-lt"/>
              <a:ea typeface="Geneva" panose="020B0503030404040204" pitchFamily="34" charset="0"/>
              <a:cs typeface="Segoe UI" panose="020B0502040204020203" pitchFamily="34" charset="0"/>
              <a:sym typeface="Avenir"/>
            </a:endParaRPr>
          </a:p>
        </p:txBody>
      </p:sp>
      <p:sp>
        <p:nvSpPr>
          <p:cNvPr id="16" name="Google Shape;314;p8">
            <a:extLst>
              <a:ext uri="{FF2B5EF4-FFF2-40B4-BE49-F238E27FC236}">
                <a16:creationId xmlns:a16="http://schemas.microsoft.com/office/drawing/2014/main" id="{60DC5B28-AB41-0D63-AA5F-3FCDF2D128D5}"/>
              </a:ext>
            </a:extLst>
          </p:cNvPr>
          <p:cNvSpPr txBox="1"/>
          <p:nvPr/>
        </p:nvSpPr>
        <p:spPr>
          <a:xfrm>
            <a:off x="6642992" y="2958280"/>
            <a:ext cx="4846917" cy="10197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650" tIns="42650" rIns="56875" bIns="64000" anchor="t" anchorCtr="0">
            <a:noAutofit/>
          </a:bodyPr>
          <a:lstStyle/>
          <a:p>
            <a:pPr marL="185738" marR="0" lvl="1" indent="-185738" algn="l" rtl="0">
              <a:lnSpc>
                <a:spcPct val="110000"/>
              </a:lnSpc>
              <a:spcBef>
                <a:spcPts val="0"/>
              </a:spcBef>
              <a:spcAft>
                <a:spcPts val="700"/>
              </a:spcAft>
              <a:buClr>
                <a:schemeClr val="dk1"/>
              </a:buClr>
              <a:buSzPct val="120000"/>
              <a:buFont typeface="Arial" panose="020B0604020202020204" pitchFamily="34" charset="0"/>
              <a:buChar char="•"/>
            </a:pPr>
            <a:r>
              <a:rPr lang="es-ES" b="1" dirty="0">
                <a:solidFill>
                  <a:srgbClr val="0070C0"/>
                </a:solidFill>
                <a:latin typeface="+mj-lt"/>
                <a:ea typeface="Geneva" panose="020B0503030404040204" pitchFamily="34" charset="0"/>
                <a:cs typeface="Segoe UI" panose="020B0502040204020203" pitchFamily="34" charset="0"/>
                <a:sym typeface="Avenir"/>
              </a:rPr>
              <a:t>Evaluar esquemas adicionales </a:t>
            </a:r>
            <a:r>
              <a:rPr lang="es-ES" dirty="0">
                <a:solidFill>
                  <a:srgbClr val="002060"/>
                </a:solidFill>
                <a:latin typeface="+mj-lt"/>
                <a:ea typeface="Geneva" panose="020B0503030404040204" pitchFamily="34" charset="0"/>
                <a:cs typeface="Segoe UI" panose="020B0502040204020203" pitchFamily="34" charset="0"/>
                <a:sym typeface="Avenir"/>
              </a:rPr>
              <a:t>de control de tal forma de asegurar que la empresa suministradora se encuentra en condiciones de cumplir con sus obligaciones. Hacer más exigente la calificación de riesgos</a:t>
            </a:r>
            <a:endParaRPr lang="es-ES" dirty="0">
              <a:solidFill>
                <a:srgbClr val="0070C0"/>
              </a:solidFill>
              <a:latin typeface="+mj-lt"/>
              <a:ea typeface="Geneva" panose="020B0503030404040204" pitchFamily="34" charset="0"/>
              <a:cs typeface="Segoe UI" panose="020B0502040204020203" pitchFamily="34" charset="0"/>
              <a:sym typeface="Avenir"/>
            </a:endParaRPr>
          </a:p>
        </p:txBody>
      </p:sp>
      <p:sp>
        <p:nvSpPr>
          <p:cNvPr id="17" name="Google Shape;314;p8">
            <a:extLst>
              <a:ext uri="{FF2B5EF4-FFF2-40B4-BE49-F238E27FC236}">
                <a16:creationId xmlns:a16="http://schemas.microsoft.com/office/drawing/2014/main" id="{4664A7AF-1914-3266-33C0-F70D86167181}"/>
              </a:ext>
            </a:extLst>
          </p:cNvPr>
          <p:cNvSpPr txBox="1"/>
          <p:nvPr/>
        </p:nvSpPr>
        <p:spPr>
          <a:xfrm>
            <a:off x="6642991" y="1675531"/>
            <a:ext cx="4846917" cy="10174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650" tIns="42650" rIns="56875" bIns="64000" anchor="t" anchorCtr="0">
            <a:noAutofit/>
          </a:bodyPr>
          <a:lstStyle/>
          <a:p>
            <a:pPr marL="185738" marR="0" lvl="1" indent="-185738" algn="l" rtl="0">
              <a:lnSpc>
                <a:spcPct val="110000"/>
              </a:lnSpc>
              <a:spcBef>
                <a:spcPts val="0"/>
              </a:spcBef>
              <a:spcAft>
                <a:spcPts val="700"/>
              </a:spcAft>
              <a:buClr>
                <a:schemeClr val="dk1"/>
              </a:buClr>
              <a:buSzPct val="120000"/>
              <a:buFont typeface="Arial" panose="020B0604020202020204" pitchFamily="34" charset="0"/>
              <a:buChar char="•"/>
            </a:pPr>
            <a:r>
              <a:rPr lang="es-ES" b="1" dirty="0">
                <a:solidFill>
                  <a:srgbClr val="0070C0"/>
                </a:solidFill>
                <a:latin typeface="+mj-lt"/>
                <a:ea typeface="Geneva" panose="020B0503030404040204" pitchFamily="34" charset="0"/>
                <a:cs typeface="Segoe UI" panose="020B0502040204020203" pitchFamily="34" charset="0"/>
                <a:sym typeface="Avenir"/>
              </a:rPr>
              <a:t>Definir hitos previos </a:t>
            </a:r>
            <a:r>
              <a:rPr lang="es-ES" dirty="0">
                <a:solidFill>
                  <a:srgbClr val="002060"/>
                </a:solidFill>
                <a:latin typeface="+mj-lt"/>
                <a:ea typeface="Geneva" panose="020B0503030404040204" pitchFamily="34" charset="0"/>
                <a:cs typeface="Segoe UI" panose="020B0502040204020203" pitchFamily="34" charset="0"/>
                <a:sym typeface="Avenir"/>
              </a:rPr>
              <a:t>para poder tener un mejor seguimiento con el fin de anticipar posibles problemas de cumplimiento. (ej. Cronograma preliminar, compra de grandes equipos y evacuación)</a:t>
            </a:r>
            <a:endParaRPr lang="es-ES" dirty="0">
              <a:solidFill>
                <a:srgbClr val="0070C0"/>
              </a:solidFill>
              <a:latin typeface="+mj-lt"/>
              <a:ea typeface="Geneva" panose="020B0503030404040204" pitchFamily="34" charset="0"/>
              <a:cs typeface="Segoe UI" panose="020B0502040204020203" pitchFamily="34" charset="0"/>
              <a:sym typeface="Avenir"/>
            </a:endParaRPr>
          </a:p>
        </p:txBody>
      </p:sp>
      <p:sp>
        <p:nvSpPr>
          <p:cNvPr id="20" name="Google Shape;314;p8">
            <a:extLst>
              <a:ext uri="{FF2B5EF4-FFF2-40B4-BE49-F238E27FC236}">
                <a16:creationId xmlns:a16="http://schemas.microsoft.com/office/drawing/2014/main" id="{9C13CF72-A4D3-E583-59C1-AFB61F45DBCC}"/>
              </a:ext>
            </a:extLst>
          </p:cNvPr>
          <p:cNvSpPr txBox="1"/>
          <p:nvPr/>
        </p:nvSpPr>
        <p:spPr>
          <a:xfrm>
            <a:off x="984744" y="2945620"/>
            <a:ext cx="4846917" cy="10324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650" tIns="42650" rIns="56875" bIns="64000" anchor="t" anchorCtr="0">
            <a:noAutofit/>
          </a:bodyPr>
          <a:lstStyle/>
          <a:p>
            <a:pPr marR="0" lvl="1" algn="l" rtl="0">
              <a:lnSpc>
                <a:spcPct val="110000"/>
              </a:lnSpc>
              <a:spcBef>
                <a:spcPts val="0"/>
              </a:spcBef>
              <a:spcAft>
                <a:spcPts val="700"/>
              </a:spcAft>
              <a:buClr>
                <a:schemeClr val="dk1"/>
              </a:buClr>
              <a:buSzPts val="800"/>
            </a:pPr>
            <a:r>
              <a:rPr lang="es-ES" dirty="0">
                <a:solidFill>
                  <a:srgbClr val="002060"/>
                </a:solidFill>
                <a:latin typeface="+mj-lt"/>
                <a:ea typeface="Geneva" panose="020B0503030404040204" pitchFamily="34" charset="0"/>
                <a:cs typeface="Segoe UI" panose="020B0502040204020203" pitchFamily="34" charset="0"/>
                <a:sym typeface="Avenir"/>
              </a:rPr>
              <a:t>Seguimiento de </a:t>
            </a:r>
            <a:r>
              <a:rPr lang="es-ES" b="1" dirty="0">
                <a:solidFill>
                  <a:srgbClr val="0070C0"/>
                </a:solidFill>
                <a:latin typeface="+mj-lt"/>
                <a:ea typeface="Geneva" panose="020B0503030404040204" pitchFamily="34" charset="0"/>
                <a:cs typeface="Segoe UI" panose="020B0502040204020203" pitchFamily="34" charset="0"/>
                <a:sym typeface="Avenir"/>
              </a:rPr>
              <a:t>solvencia de los suministradores</a:t>
            </a:r>
            <a:r>
              <a:rPr lang="es-ES" dirty="0">
                <a:solidFill>
                  <a:srgbClr val="002060"/>
                </a:solidFill>
                <a:latin typeface="+mj-lt"/>
                <a:ea typeface="Geneva" panose="020B0503030404040204" pitchFamily="34" charset="0"/>
                <a:cs typeface="Segoe UI" panose="020B0502040204020203" pitchFamily="34" charset="0"/>
                <a:sym typeface="Avenir"/>
              </a:rPr>
              <a:t>, hoy basa principalmente por su clasificación de riesgo</a:t>
            </a:r>
            <a:endParaRPr lang="es-ES" dirty="0">
              <a:solidFill>
                <a:srgbClr val="0070C0"/>
              </a:solidFill>
              <a:latin typeface="+mj-lt"/>
              <a:ea typeface="Geneva" panose="020B0503030404040204" pitchFamily="34" charset="0"/>
              <a:cs typeface="Segoe UI" panose="020B0502040204020203" pitchFamily="34" charset="0"/>
              <a:sym typeface="Avenir"/>
            </a:endParaRPr>
          </a:p>
        </p:txBody>
      </p:sp>
      <p:sp>
        <p:nvSpPr>
          <p:cNvPr id="21" name="Elipse 20">
            <a:extLst>
              <a:ext uri="{FF2B5EF4-FFF2-40B4-BE49-F238E27FC236}">
                <a16:creationId xmlns:a16="http://schemas.microsoft.com/office/drawing/2014/main" id="{03124595-D016-7D4B-AE11-64CDBEAFEBCE}"/>
              </a:ext>
            </a:extLst>
          </p:cNvPr>
          <p:cNvSpPr>
            <a:spLocks noChangeAspect="1"/>
          </p:cNvSpPr>
          <p:nvPr/>
        </p:nvSpPr>
        <p:spPr>
          <a:xfrm>
            <a:off x="629765" y="2965613"/>
            <a:ext cx="252000" cy="2520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1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</a:t>
            </a:r>
          </a:p>
        </p:txBody>
      </p:sp>
      <p:sp>
        <p:nvSpPr>
          <p:cNvPr id="23" name="Google Shape;314;p8">
            <a:extLst>
              <a:ext uri="{FF2B5EF4-FFF2-40B4-BE49-F238E27FC236}">
                <a16:creationId xmlns:a16="http://schemas.microsoft.com/office/drawing/2014/main" id="{B5188147-3576-3DAA-C5CC-19BDB00CB7DB}"/>
              </a:ext>
            </a:extLst>
          </p:cNvPr>
          <p:cNvSpPr txBox="1"/>
          <p:nvPr/>
        </p:nvSpPr>
        <p:spPr>
          <a:xfrm>
            <a:off x="6383845" y="920431"/>
            <a:ext cx="4846917" cy="4049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650" tIns="42650" rIns="56875" bIns="64000" anchor="t" anchorCtr="0">
            <a:noAutofit/>
          </a:bodyPr>
          <a:lstStyle/>
          <a:p>
            <a:pPr marR="0" lvl="1" algn="l" rtl="0">
              <a:lnSpc>
                <a:spcPct val="110000"/>
              </a:lnSpc>
              <a:spcBef>
                <a:spcPts val="0"/>
              </a:spcBef>
              <a:spcAft>
                <a:spcPts val="700"/>
              </a:spcAft>
              <a:buClr>
                <a:schemeClr val="dk1"/>
              </a:buClr>
              <a:buSzPct val="120000"/>
            </a:pPr>
            <a:r>
              <a:rPr lang="es-ES" sz="1800" b="1" dirty="0">
                <a:solidFill>
                  <a:srgbClr val="002060"/>
                </a:solidFill>
                <a:latin typeface="+mj-lt"/>
                <a:ea typeface="Geneva" panose="020B0503030404040204" pitchFamily="34" charset="0"/>
                <a:cs typeface="Segoe UI" panose="020B0502040204020203" pitchFamily="34" charset="0"/>
                <a:sym typeface="Avenir"/>
              </a:rPr>
              <a:t>Propuestas</a:t>
            </a:r>
            <a:endParaRPr lang="es-ES" sz="1800" b="1" dirty="0">
              <a:solidFill>
                <a:srgbClr val="0070C0"/>
              </a:solidFill>
              <a:latin typeface="+mj-lt"/>
              <a:ea typeface="Geneva" panose="020B0503030404040204" pitchFamily="34" charset="0"/>
              <a:cs typeface="Segoe UI" panose="020B0502040204020203" pitchFamily="34" charset="0"/>
              <a:sym typeface="Avenir"/>
            </a:endParaRPr>
          </a:p>
        </p:txBody>
      </p:sp>
      <p:sp>
        <p:nvSpPr>
          <p:cNvPr id="2" name="Google Shape;314;p8">
            <a:extLst>
              <a:ext uri="{FF2B5EF4-FFF2-40B4-BE49-F238E27FC236}">
                <a16:creationId xmlns:a16="http://schemas.microsoft.com/office/drawing/2014/main" id="{29AD35CD-275E-79AB-F25E-7FB2A49DDBBD}"/>
              </a:ext>
            </a:extLst>
          </p:cNvPr>
          <p:cNvSpPr txBox="1"/>
          <p:nvPr/>
        </p:nvSpPr>
        <p:spPr>
          <a:xfrm>
            <a:off x="984744" y="4020930"/>
            <a:ext cx="4846917" cy="7989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650" tIns="42650" rIns="56875" bIns="64000" anchor="t" anchorCtr="0">
            <a:noAutofit/>
          </a:bodyPr>
          <a:lstStyle/>
          <a:p>
            <a:pPr marR="0" lvl="1" algn="l" rtl="0">
              <a:lnSpc>
                <a:spcPct val="110000"/>
              </a:lnSpc>
              <a:spcBef>
                <a:spcPts val="0"/>
              </a:spcBef>
              <a:spcAft>
                <a:spcPts val="700"/>
              </a:spcAft>
              <a:buClr>
                <a:schemeClr val="dk1"/>
              </a:buClr>
              <a:buSzPts val="800"/>
            </a:pPr>
            <a:r>
              <a:rPr lang="es-ES" b="1" dirty="0">
                <a:solidFill>
                  <a:srgbClr val="0070C0"/>
                </a:solidFill>
                <a:latin typeface="+mj-lt"/>
                <a:ea typeface="Geneva" panose="020B0503030404040204" pitchFamily="34" charset="0"/>
                <a:cs typeface="Segoe UI" panose="020B0502040204020203" pitchFamily="34" charset="0"/>
                <a:sym typeface="Avenir"/>
              </a:rPr>
              <a:t>Gestión de los contratos </a:t>
            </a:r>
            <a:r>
              <a:rPr lang="es-ES" dirty="0">
                <a:solidFill>
                  <a:srgbClr val="002060"/>
                </a:solidFill>
                <a:latin typeface="+mj-lt"/>
                <a:ea typeface="Geneva" panose="020B0503030404040204" pitchFamily="34" charset="0"/>
                <a:cs typeface="Segoe UI" panose="020B0502040204020203" pitchFamily="34" charset="0"/>
                <a:sym typeface="Avenir"/>
              </a:rPr>
              <a:t>ante situaciones especiales como en el caso de los Términos Anticipados. Dispersión en timing y posición sobre la forma de abordarlos</a:t>
            </a:r>
            <a:endParaRPr lang="es-ES" dirty="0">
              <a:solidFill>
                <a:srgbClr val="0070C0"/>
              </a:solidFill>
              <a:latin typeface="+mj-lt"/>
              <a:ea typeface="Geneva" panose="020B0503030404040204" pitchFamily="34" charset="0"/>
              <a:cs typeface="Segoe UI" panose="020B0502040204020203" pitchFamily="34" charset="0"/>
              <a:sym typeface="Avenir"/>
            </a:endParaRPr>
          </a:p>
        </p:txBody>
      </p:sp>
      <p:sp>
        <p:nvSpPr>
          <p:cNvPr id="4" name="Elipse 3">
            <a:extLst>
              <a:ext uri="{FF2B5EF4-FFF2-40B4-BE49-F238E27FC236}">
                <a16:creationId xmlns:a16="http://schemas.microsoft.com/office/drawing/2014/main" id="{80C525CE-BA3E-5E56-A50D-0E9B80510568}"/>
              </a:ext>
            </a:extLst>
          </p:cNvPr>
          <p:cNvSpPr>
            <a:spLocks noChangeAspect="1"/>
          </p:cNvSpPr>
          <p:nvPr/>
        </p:nvSpPr>
        <p:spPr>
          <a:xfrm>
            <a:off x="629765" y="4066323"/>
            <a:ext cx="252000" cy="2520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1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3</a:t>
            </a:r>
          </a:p>
        </p:txBody>
      </p:sp>
      <p:sp>
        <p:nvSpPr>
          <p:cNvPr id="8" name="Google Shape;314;p8">
            <a:extLst>
              <a:ext uri="{FF2B5EF4-FFF2-40B4-BE49-F238E27FC236}">
                <a16:creationId xmlns:a16="http://schemas.microsoft.com/office/drawing/2014/main" id="{DAAF52DA-C396-7DE4-D283-DB633FB4BAB8}"/>
              </a:ext>
            </a:extLst>
          </p:cNvPr>
          <p:cNvSpPr txBox="1"/>
          <p:nvPr/>
        </p:nvSpPr>
        <p:spPr>
          <a:xfrm>
            <a:off x="984744" y="5152419"/>
            <a:ext cx="4846917" cy="7989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650" tIns="42650" rIns="56875" bIns="64000" anchor="t" anchorCtr="0">
            <a:noAutofit/>
          </a:bodyPr>
          <a:lstStyle/>
          <a:p>
            <a:pPr marR="0" lvl="1" algn="l" rtl="0">
              <a:lnSpc>
                <a:spcPct val="110000"/>
              </a:lnSpc>
              <a:spcBef>
                <a:spcPts val="0"/>
              </a:spcBef>
              <a:spcAft>
                <a:spcPts val="700"/>
              </a:spcAft>
              <a:buClr>
                <a:schemeClr val="dk1"/>
              </a:buClr>
              <a:buSzPts val="800"/>
            </a:pPr>
            <a:r>
              <a:rPr lang="es-ES" b="1" dirty="0">
                <a:solidFill>
                  <a:srgbClr val="0070C0"/>
                </a:solidFill>
                <a:latin typeface="+mj-lt"/>
                <a:ea typeface="Geneva" panose="020B0503030404040204" pitchFamily="34" charset="0"/>
                <a:cs typeface="Segoe UI" panose="020B0502040204020203" pitchFamily="34" charset="0"/>
                <a:sym typeface="Avenir"/>
              </a:rPr>
              <a:t>Gestión de déficits de energía </a:t>
            </a:r>
            <a:r>
              <a:rPr lang="es-ES" dirty="0">
                <a:solidFill>
                  <a:srgbClr val="002060"/>
                </a:solidFill>
                <a:latin typeface="+mj-lt"/>
                <a:ea typeface="Geneva" panose="020B0503030404040204" pitchFamily="34" charset="0"/>
                <a:cs typeface="Segoe UI" panose="020B0502040204020203" pitchFamily="34" charset="0"/>
                <a:sym typeface="Avenir"/>
              </a:rPr>
              <a:t>ante situaciones especiales como en el caso de los Términos Anticipados. </a:t>
            </a:r>
            <a:endParaRPr lang="es-ES" dirty="0">
              <a:solidFill>
                <a:srgbClr val="0070C0"/>
              </a:solidFill>
              <a:latin typeface="+mj-lt"/>
              <a:ea typeface="Geneva" panose="020B0503030404040204" pitchFamily="34" charset="0"/>
              <a:cs typeface="Segoe UI" panose="020B0502040204020203" pitchFamily="34" charset="0"/>
              <a:sym typeface="Avenir"/>
            </a:endParaRPr>
          </a:p>
        </p:txBody>
      </p:sp>
      <p:sp>
        <p:nvSpPr>
          <p:cNvPr id="10" name="Elipse 9">
            <a:extLst>
              <a:ext uri="{FF2B5EF4-FFF2-40B4-BE49-F238E27FC236}">
                <a16:creationId xmlns:a16="http://schemas.microsoft.com/office/drawing/2014/main" id="{403E3C71-0643-55F5-C04D-45608452FFFD}"/>
              </a:ext>
            </a:extLst>
          </p:cNvPr>
          <p:cNvSpPr>
            <a:spLocks noChangeAspect="1"/>
          </p:cNvSpPr>
          <p:nvPr/>
        </p:nvSpPr>
        <p:spPr>
          <a:xfrm>
            <a:off x="629765" y="5197812"/>
            <a:ext cx="252000" cy="2520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1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4</a:t>
            </a:r>
          </a:p>
        </p:txBody>
      </p:sp>
      <p:sp>
        <p:nvSpPr>
          <p:cNvPr id="11" name="Google Shape;314;p8">
            <a:extLst>
              <a:ext uri="{FF2B5EF4-FFF2-40B4-BE49-F238E27FC236}">
                <a16:creationId xmlns:a16="http://schemas.microsoft.com/office/drawing/2014/main" id="{3D67F1F5-E8C3-149B-15B4-FB3D13A30219}"/>
              </a:ext>
            </a:extLst>
          </p:cNvPr>
          <p:cNvSpPr txBox="1"/>
          <p:nvPr/>
        </p:nvSpPr>
        <p:spPr>
          <a:xfrm>
            <a:off x="6642990" y="5177254"/>
            <a:ext cx="4846917" cy="774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650" tIns="42650" rIns="56875" bIns="64000" anchor="t" anchorCtr="0">
            <a:noAutofit/>
          </a:bodyPr>
          <a:lstStyle/>
          <a:p>
            <a:pPr marL="185738" marR="0" lvl="1" indent="-185738" algn="l" rtl="0">
              <a:lnSpc>
                <a:spcPct val="110000"/>
              </a:lnSpc>
              <a:spcBef>
                <a:spcPts val="0"/>
              </a:spcBef>
              <a:spcAft>
                <a:spcPts val="700"/>
              </a:spcAft>
              <a:buClr>
                <a:schemeClr val="dk1"/>
              </a:buClr>
              <a:buSzPct val="120000"/>
              <a:buFont typeface="Arial" panose="020B0604020202020204" pitchFamily="34" charset="0"/>
              <a:buChar char="•"/>
            </a:pPr>
            <a:r>
              <a:rPr lang="es-ES" dirty="0">
                <a:solidFill>
                  <a:srgbClr val="002060"/>
                </a:solidFill>
                <a:latin typeface="+mj-lt"/>
                <a:ea typeface="Geneva" panose="020B0503030404040204" pitchFamily="34" charset="0"/>
                <a:cs typeface="Segoe UI" panose="020B0502040204020203" pitchFamily="34" charset="0"/>
                <a:sym typeface="Avenir"/>
              </a:rPr>
              <a:t>Proceso que </a:t>
            </a:r>
            <a:r>
              <a:rPr lang="es-ES" b="1" dirty="0">
                <a:solidFill>
                  <a:srgbClr val="0070C0"/>
                </a:solidFill>
                <a:latin typeface="+mj-lt"/>
                <a:ea typeface="Geneva" panose="020B0503030404040204" pitchFamily="34" charset="0"/>
                <a:cs typeface="Segoe UI" panose="020B0502040204020203" pitchFamily="34" charset="0"/>
                <a:sym typeface="Avenir"/>
              </a:rPr>
              <a:t>en algunos casos se prevé complejo </a:t>
            </a:r>
            <a:r>
              <a:rPr lang="es-ES" dirty="0">
                <a:solidFill>
                  <a:srgbClr val="002060"/>
                </a:solidFill>
                <a:latin typeface="+mj-lt"/>
                <a:ea typeface="Geneva" panose="020B0503030404040204" pitchFamily="34" charset="0"/>
                <a:cs typeface="Segoe UI" panose="020B0502040204020203" pitchFamily="34" charset="0"/>
                <a:sym typeface="Avenir"/>
              </a:rPr>
              <a:t>y para lo cual se requeriría un mayo grado de regulación en cuanto a </a:t>
            </a:r>
            <a:r>
              <a:rPr lang="es-ES" b="1" dirty="0">
                <a:solidFill>
                  <a:srgbClr val="0070C0"/>
                </a:solidFill>
                <a:latin typeface="+mj-lt"/>
                <a:ea typeface="Geneva" panose="020B0503030404040204" pitchFamily="34" charset="0"/>
                <a:cs typeface="Segoe UI" panose="020B0502040204020203" pitchFamily="34" charset="0"/>
                <a:sym typeface="Avenir"/>
              </a:rPr>
              <a:t>estandarización y agrupación</a:t>
            </a:r>
            <a:r>
              <a:rPr lang="es-ES" dirty="0">
                <a:solidFill>
                  <a:srgbClr val="002060"/>
                </a:solidFill>
                <a:latin typeface="+mj-lt"/>
                <a:ea typeface="Geneva" panose="020B0503030404040204" pitchFamily="34" charset="0"/>
                <a:cs typeface="Segoe UI" panose="020B0502040204020203" pitchFamily="34" charset="0"/>
                <a:sym typeface="Avenir"/>
              </a:rPr>
              <a:t>.</a:t>
            </a:r>
            <a:endParaRPr lang="es-ES" dirty="0">
              <a:solidFill>
                <a:srgbClr val="0070C0"/>
              </a:solidFill>
              <a:latin typeface="+mj-lt"/>
              <a:ea typeface="Geneva" panose="020B0503030404040204" pitchFamily="34" charset="0"/>
              <a:cs typeface="Segoe UI" panose="020B0502040204020203" pitchFamily="34" charset="0"/>
              <a:sym typeface="Avenir"/>
            </a:endParaRPr>
          </a:p>
        </p:txBody>
      </p:sp>
      <p:sp>
        <p:nvSpPr>
          <p:cNvPr id="12" name="Google Shape;314;p8">
            <a:extLst>
              <a:ext uri="{FF2B5EF4-FFF2-40B4-BE49-F238E27FC236}">
                <a16:creationId xmlns:a16="http://schemas.microsoft.com/office/drawing/2014/main" id="{159459F1-A90F-7D2A-4238-CE0053887DF2}"/>
              </a:ext>
            </a:extLst>
          </p:cNvPr>
          <p:cNvSpPr txBox="1"/>
          <p:nvPr/>
        </p:nvSpPr>
        <p:spPr>
          <a:xfrm>
            <a:off x="267589" y="784098"/>
            <a:ext cx="4846917" cy="2923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650" tIns="42650" rIns="56875" bIns="64000" anchor="t" anchorCtr="0">
            <a:noAutofit/>
          </a:bodyPr>
          <a:lstStyle/>
          <a:p>
            <a:pPr marR="0" lvl="1" algn="l" rtl="0">
              <a:lnSpc>
                <a:spcPct val="110000"/>
              </a:lnSpc>
              <a:spcBef>
                <a:spcPts val="0"/>
              </a:spcBef>
              <a:spcAft>
                <a:spcPts val="700"/>
              </a:spcAft>
              <a:buClr>
                <a:schemeClr val="dk1"/>
              </a:buClr>
              <a:buSzPts val="800"/>
            </a:pPr>
            <a:r>
              <a:rPr lang="es-ES" b="1" dirty="0">
                <a:solidFill>
                  <a:srgbClr val="0070C0"/>
                </a:solidFill>
                <a:latin typeface="+mj-lt"/>
                <a:ea typeface="Geneva" panose="020B0503030404040204" pitchFamily="34" charset="0"/>
                <a:cs typeface="Segoe UI" panose="020B0502040204020203" pitchFamily="34" charset="0"/>
                <a:sym typeface="Avenir"/>
              </a:rPr>
              <a:t>Transparencia y seguimiento</a:t>
            </a:r>
          </a:p>
        </p:txBody>
      </p:sp>
    </p:spTree>
    <p:extLst>
      <p:ext uri="{BB962C8B-B14F-4D97-AF65-F5344CB8AC3E}">
        <p14:creationId xmlns:p14="http://schemas.microsoft.com/office/powerpoint/2010/main" val="36151497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C5735F-3DB3-8236-8857-C1FC904E14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ángulo redondeado 13">
            <a:extLst>
              <a:ext uri="{FF2B5EF4-FFF2-40B4-BE49-F238E27FC236}">
                <a16:creationId xmlns:a16="http://schemas.microsoft.com/office/drawing/2014/main" id="{CD8F32F2-14B5-0FC4-38F6-A4A862EDF378}"/>
              </a:ext>
            </a:extLst>
          </p:cNvPr>
          <p:cNvSpPr/>
          <p:nvPr/>
        </p:nvSpPr>
        <p:spPr>
          <a:xfrm>
            <a:off x="6383845" y="1621814"/>
            <a:ext cx="5365214" cy="4184075"/>
          </a:xfrm>
          <a:prstGeom prst="roundRect">
            <a:avLst>
              <a:gd name="adj" fmla="val 2259"/>
            </a:avLst>
          </a:prstGeom>
          <a:solidFill>
            <a:schemeClr val="bg2">
              <a:lumMod val="20000"/>
              <a:lumOff val="80000"/>
              <a:alpha val="43543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5" name="Google Shape;836;p24">
            <a:extLst>
              <a:ext uri="{FF2B5EF4-FFF2-40B4-BE49-F238E27FC236}">
                <a16:creationId xmlns:a16="http://schemas.microsoft.com/office/drawing/2014/main" id="{B69E4043-BB91-E8AA-A0F0-CC2DE07D0553}"/>
              </a:ext>
            </a:extLst>
          </p:cNvPr>
          <p:cNvSpPr txBox="1"/>
          <p:nvPr/>
        </p:nvSpPr>
        <p:spPr>
          <a:xfrm>
            <a:off x="267589" y="383236"/>
            <a:ext cx="10520153" cy="4562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0" indent="0" defTabSz="914400" eaLnBrk="1" fontAlgn="auto" latinLnBrk="0" hangingPunct="1">
              <a:spcAft>
                <a:spcPts val="600"/>
              </a:spcAft>
              <a:buClr>
                <a:srgbClr val="292829"/>
              </a:buClr>
              <a:buSzPts val="2400"/>
              <a:buFontTx/>
              <a:buNone/>
              <a:tabLst/>
              <a:defRPr sz="2400" b="1" kern="1200">
                <a:solidFill>
                  <a:srgbClr val="002060"/>
                </a:solidFill>
                <a:latin typeface="Segoe UI" panose="020B0502040204020203" pitchFamily="34" charset="0"/>
                <a:ea typeface="Geneva" panose="020B0503030404040204" pitchFamily="34" charset="0"/>
                <a:cs typeface="Segoe UI" panose="020B0502040204020203" pitchFamily="34" charset="0"/>
              </a:defRPr>
            </a:lvl1pPr>
          </a:lstStyle>
          <a:p>
            <a:r>
              <a:rPr lang="es-MX" sz="2800" dirty="0"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Aspectos indirectos a mejorar</a:t>
            </a:r>
            <a:endParaRPr lang="es-CL" sz="2800" dirty="0">
              <a:solidFill>
                <a:srgbClr val="002060"/>
              </a:solidFill>
              <a:effectLst/>
              <a:latin typeface="+mj-lt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Google Shape;837;p24">
            <a:extLst>
              <a:ext uri="{FF2B5EF4-FFF2-40B4-BE49-F238E27FC236}">
                <a16:creationId xmlns:a16="http://schemas.microsoft.com/office/drawing/2014/main" id="{06D18E14-9956-172F-FF3F-9F0A3C7516CB}"/>
              </a:ext>
            </a:extLst>
          </p:cNvPr>
          <p:cNvSpPr txBox="1"/>
          <p:nvPr/>
        </p:nvSpPr>
        <p:spPr>
          <a:xfrm>
            <a:off x="267589" y="180769"/>
            <a:ext cx="4018144" cy="2923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ctr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indent="0" defTabSz="914400" eaLnBrk="1" fontAlgn="auto" latinLnBrk="0" hangingPunct="1">
              <a:buSzPts val="1000"/>
              <a:buNone/>
              <a:tabLst/>
              <a:defRPr kumimoji="0" b="1" kern="1200" spc="0" normalizeH="0" baseline="0">
                <a:ln>
                  <a:noFill/>
                </a:ln>
                <a:solidFill>
                  <a:srgbClr val="0084B4"/>
                </a:solidFill>
                <a:effectLst/>
                <a:uLnTx/>
                <a:uFillTx/>
                <a:latin typeface="Geneva" panose="020B0503030404040204" pitchFamily="34" charset="0"/>
                <a:ea typeface="Geneva" panose="020B0503030404040204" pitchFamily="34" charset="0"/>
                <a:cs typeface="Arial" panose="020B0604020202020204" pitchFamily="34" charset="0"/>
              </a:defRPr>
            </a:lvl1pPr>
          </a:lstStyle>
          <a:p>
            <a:r>
              <a:rPr lang="es-CL" b="0" dirty="0">
                <a:solidFill>
                  <a:srgbClr val="2A96D9"/>
                </a:solidFill>
                <a:latin typeface="+mj-lt"/>
                <a:ea typeface="+mn-ea"/>
                <a:sym typeface="Avenir"/>
              </a:rPr>
              <a:t>Licitaciones de Energía</a:t>
            </a:r>
            <a:endParaRPr b="0" dirty="0">
              <a:solidFill>
                <a:srgbClr val="2A96D9"/>
              </a:solidFill>
              <a:latin typeface="+mj-lt"/>
              <a:ea typeface="+mn-ea"/>
            </a:endParaRPr>
          </a:p>
        </p:txBody>
      </p:sp>
      <p:sp>
        <p:nvSpPr>
          <p:cNvPr id="7" name="Google Shape;844;g10bdd71872f_0_1">
            <a:extLst>
              <a:ext uri="{FF2B5EF4-FFF2-40B4-BE49-F238E27FC236}">
                <a16:creationId xmlns:a16="http://schemas.microsoft.com/office/drawing/2014/main" id="{04C0218E-F2B5-711E-CEDD-B0FD3A8CEF7A}"/>
              </a:ext>
            </a:extLst>
          </p:cNvPr>
          <p:cNvSpPr txBox="1"/>
          <p:nvPr/>
        </p:nvSpPr>
        <p:spPr>
          <a:xfrm>
            <a:off x="191605" y="6474042"/>
            <a:ext cx="2168700" cy="23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100"/>
              <a:buFont typeface="Calibri"/>
              <a:buNone/>
              <a:tabLst/>
              <a:defRPr/>
            </a:pPr>
            <a:r>
              <a:rPr kumimoji="0" lang="es-CL" sz="1100" b="0" i="0" u="none" strike="noStrike" kern="1200" cap="none" spc="0" normalizeH="0" baseline="0" noProof="0" dirty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+mj-lt"/>
                <a:ea typeface="Calibri"/>
                <a:cs typeface="Arial" panose="020B0604020202020204" pitchFamily="34" charset="0"/>
                <a:sym typeface="Calibri"/>
              </a:rPr>
              <a:t>www.electricas.cl | @EElectricas</a:t>
            </a:r>
            <a:endParaRPr kumimoji="0" sz="1100" b="0" i="0" u="none" strike="noStrike" kern="1200" cap="none" spc="0" normalizeH="0" baseline="0" noProof="0" dirty="0">
              <a:ln>
                <a:noFill/>
              </a:ln>
              <a:solidFill>
                <a:srgbClr val="7F7F7F"/>
              </a:solidFill>
              <a:effectLst/>
              <a:uLnTx/>
              <a:uFillTx/>
              <a:latin typeface="+mj-lt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3" name="Google Shape;314;p8">
            <a:extLst>
              <a:ext uri="{FF2B5EF4-FFF2-40B4-BE49-F238E27FC236}">
                <a16:creationId xmlns:a16="http://schemas.microsoft.com/office/drawing/2014/main" id="{EC576A99-5F8E-2C77-461C-ED608F02B31A}"/>
              </a:ext>
            </a:extLst>
          </p:cNvPr>
          <p:cNvSpPr txBox="1"/>
          <p:nvPr/>
        </p:nvSpPr>
        <p:spPr>
          <a:xfrm>
            <a:off x="961239" y="1977991"/>
            <a:ext cx="4846917" cy="6129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650" tIns="42650" rIns="56875" bIns="64000" anchor="t" anchorCtr="0">
            <a:noAutofit/>
          </a:bodyPr>
          <a:lstStyle/>
          <a:p>
            <a:pPr marR="0" lvl="1" algn="l" rtl="0">
              <a:lnSpc>
                <a:spcPct val="110000"/>
              </a:lnSpc>
              <a:spcBef>
                <a:spcPts val="0"/>
              </a:spcBef>
              <a:spcAft>
                <a:spcPts val="700"/>
              </a:spcAft>
              <a:buClr>
                <a:schemeClr val="dk1"/>
              </a:buClr>
              <a:buSzPts val="800"/>
            </a:pPr>
            <a:r>
              <a:rPr lang="es-ES" b="1" dirty="0">
                <a:solidFill>
                  <a:srgbClr val="0070C0"/>
                </a:solidFill>
                <a:latin typeface="+mj-lt"/>
                <a:ea typeface="Geneva" panose="020B0503030404040204" pitchFamily="34" charset="0"/>
                <a:cs typeface="Segoe UI" panose="020B0502040204020203" pitchFamily="34" charset="0"/>
                <a:sym typeface="Avenir"/>
              </a:rPr>
              <a:t>Fijación del precio de reserva </a:t>
            </a:r>
            <a:r>
              <a:rPr lang="es-ES" dirty="0">
                <a:solidFill>
                  <a:srgbClr val="002060"/>
                </a:solidFill>
                <a:latin typeface="+mj-lt"/>
                <a:ea typeface="Geneva" panose="020B0503030404040204" pitchFamily="34" charset="0"/>
                <a:cs typeface="Segoe UI" panose="020B0502040204020203" pitchFamily="34" charset="0"/>
                <a:sym typeface="Avenir"/>
              </a:rPr>
              <a:t>que permita incorporar proyectos quizás más caros, pero más solventes</a:t>
            </a:r>
            <a:endParaRPr lang="es-ES" b="1" dirty="0">
              <a:solidFill>
                <a:srgbClr val="0070C0"/>
              </a:solidFill>
              <a:latin typeface="+mj-lt"/>
              <a:ea typeface="Geneva" panose="020B0503030404040204" pitchFamily="34" charset="0"/>
              <a:cs typeface="Segoe UI" panose="020B0502040204020203" pitchFamily="34" charset="0"/>
              <a:sym typeface="Avenir"/>
            </a:endParaRPr>
          </a:p>
        </p:txBody>
      </p:sp>
      <p:sp>
        <p:nvSpPr>
          <p:cNvPr id="4" name="Google Shape;314;p8">
            <a:extLst>
              <a:ext uri="{FF2B5EF4-FFF2-40B4-BE49-F238E27FC236}">
                <a16:creationId xmlns:a16="http://schemas.microsoft.com/office/drawing/2014/main" id="{18E562BC-E055-3EC1-17BE-A3B36744C0A1}"/>
              </a:ext>
            </a:extLst>
          </p:cNvPr>
          <p:cNvSpPr txBox="1"/>
          <p:nvPr/>
        </p:nvSpPr>
        <p:spPr>
          <a:xfrm>
            <a:off x="961239" y="3005621"/>
            <a:ext cx="4846917" cy="784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650" tIns="42650" rIns="56875" bIns="64000" anchor="t" anchorCtr="0">
            <a:noAutofit/>
          </a:bodyPr>
          <a:lstStyle/>
          <a:p>
            <a:pPr marR="0" lvl="1" algn="l" rtl="0">
              <a:lnSpc>
                <a:spcPct val="110000"/>
              </a:lnSpc>
              <a:spcBef>
                <a:spcPts val="0"/>
              </a:spcBef>
              <a:spcAft>
                <a:spcPts val="700"/>
              </a:spcAft>
              <a:buClr>
                <a:schemeClr val="dk1"/>
              </a:buClr>
              <a:buSzPts val="800"/>
            </a:pPr>
            <a:r>
              <a:rPr lang="es-ES" dirty="0">
                <a:solidFill>
                  <a:srgbClr val="002060"/>
                </a:solidFill>
                <a:latin typeface="+mj-lt"/>
                <a:ea typeface="Geneva" panose="020B0503030404040204" pitchFamily="34" charset="0"/>
                <a:cs typeface="Segoe UI" panose="020B0502040204020203" pitchFamily="34" charset="0"/>
                <a:sym typeface="Avenir"/>
              </a:rPr>
              <a:t>Riesgo de caída de los proyectos por aspectos de “</a:t>
            </a:r>
            <a:r>
              <a:rPr lang="es-ES" dirty="0" err="1">
                <a:solidFill>
                  <a:srgbClr val="002060"/>
                </a:solidFill>
                <a:latin typeface="+mj-lt"/>
                <a:ea typeface="Geneva" panose="020B0503030404040204" pitchFamily="34" charset="0"/>
                <a:cs typeface="Segoe UI" panose="020B0502040204020203" pitchFamily="34" charset="0"/>
                <a:sym typeface="Avenir"/>
              </a:rPr>
              <a:t>permisología</a:t>
            </a:r>
            <a:r>
              <a:rPr lang="es-ES" dirty="0">
                <a:solidFill>
                  <a:srgbClr val="002060"/>
                </a:solidFill>
                <a:latin typeface="+mj-lt"/>
                <a:ea typeface="Geneva" panose="020B0503030404040204" pitchFamily="34" charset="0"/>
                <a:cs typeface="Segoe UI" panose="020B0502040204020203" pitchFamily="34" charset="0"/>
                <a:sym typeface="Avenir"/>
              </a:rPr>
              <a:t>”. </a:t>
            </a:r>
            <a:endParaRPr lang="es-ES" dirty="0">
              <a:solidFill>
                <a:srgbClr val="0070C0"/>
              </a:solidFill>
              <a:latin typeface="+mj-lt"/>
              <a:ea typeface="Geneva" panose="020B0503030404040204" pitchFamily="34" charset="0"/>
              <a:cs typeface="Segoe UI" panose="020B0502040204020203" pitchFamily="34" charset="0"/>
              <a:sym typeface="Avenir"/>
            </a:endParaRPr>
          </a:p>
        </p:txBody>
      </p:sp>
      <p:sp>
        <p:nvSpPr>
          <p:cNvPr id="9" name="Elipse 8">
            <a:extLst>
              <a:ext uri="{FF2B5EF4-FFF2-40B4-BE49-F238E27FC236}">
                <a16:creationId xmlns:a16="http://schemas.microsoft.com/office/drawing/2014/main" id="{9024D25A-41C5-D168-A26C-0372A7627CFF}"/>
              </a:ext>
            </a:extLst>
          </p:cNvPr>
          <p:cNvSpPr>
            <a:spLocks noChangeAspect="1"/>
          </p:cNvSpPr>
          <p:nvPr/>
        </p:nvSpPr>
        <p:spPr>
          <a:xfrm>
            <a:off x="614527" y="2023384"/>
            <a:ext cx="252000" cy="2520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1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</a:t>
            </a:r>
          </a:p>
        </p:txBody>
      </p:sp>
      <p:sp>
        <p:nvSpPr>
          <p:cNvPr id="10" name="Elipse 9">
            <a:extLst>
              <a:ext uri="{FF2B5EF4-FFF2-40B4-BE49-F238E27FC236}">
                <a16:creationId xmlns:a16="http://schemas.microsoft.com/office/drawing/2014/main" id="{1AFD5A45-9741-B79C-61F2-EDB56CE01266}"/>
              </a:ext>
            </a:extLst>
          </p:cNvPr>
          <p:cNvSpPr>
            <a:spLocks noChangeAspect="1"/>
          </p:cNvSpPr>
          <p:nvPr/>
        </p:nvSpPr>
        <p:spPr>
          <a:xfrm>
            <a:off x="614527" y="3046446"/>
            <a:ext cx="252000" cy="2520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1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</a:t>
            </a:r>
          </a:p>
        </p:txBody>
      </p:sp>
      <p:sp>
        <p:nvSpPr>
          <p:cNvPr id="13" name="Google Shape;314;p8">
            <a:extLst>
              <a:ext uri="{FF2B5EF4-FFF2-40B4-BE49-F238E27FC236}">
                <a16:creationId xmlns:a16="http://schemas.microsoft.com/office/drawing/2014/main" id="{7D794793-D555-1B2C-D51D-FFB4A8987F6F}"/>
              </a:ext>
            </a:extLst>
          </p:cNvPr>
          <p:cNvSpPr txBox="1"/>
          <p:nvPr/>
        </p:nvSpPr>
        <p:spPr>
          <a:xfrm>
            <a:off x="6642993" y="1977466"/>
            <a:ext cx="4846917" cy="7989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650" tIns="42650" rIns="56875" bIns="64000" anchor="t" anchorCtr="0">
            <a:noAutofit/>
          </a:bodyPr>
          <a:lstStyle/>
          <a:p>
            <a:pPr marL="185738" marR="0" lvl="1" indent="-185738" algn="l" rtl="0">
              <a:lnSpc>
                <a:spcPct val="110000"/>
              </a:lnSpc>
              <a:spcBef>
                <a:spcPts val="0"/>
              </a:spcBef>
              <a:spcAft>
                <a:spcPts val="700"/>
              </a:spcAft>
              <a:buClr>
                <a:schemeClr val="dk1"/>
              </a:buClr>
              <a:buSzPct val="120000"/>
              <a:buFont typeface="Arial" panose="020B0604020202020204" pitchFamily="34" charset="0"/>
              <a:buChar char="•"/>
            </a:pPr>
            <a:r>
              <a:rPr lang="es-ES" dirty="0">
                <a:solidFill>
                  <a:srgbClr val="002060"/>
                </a:solidFill>
                <a:latin typeface="+mj-lt"/>
                <a:ea typeface="Geneva" panose="020B0503030404040204" pitchFamily="34" charset="0"/>
                <a:cs typeface="Segoe UI" panose="020B0502040204020203" pitchFamily="34" charset="0"/>
                <a:sym typeface="Avenir"/>
              </a:rPr>
              <a:t>Si bien el precio de reserva es </a:t>
            </a:r>
            <a:r>
              <a:rPr lang="es-ES" b="1" dirty="0">
                <a:solidFill>
                  <a:srgbClr val="0070C0"/>
                </a:solidFill>
                <a:latin typeface="+mj-lt"/>
                <a:ea typeface="Geneva" panose="020B0503030404040204" pitchFamily="34" charset="0"/>
                <a:cs typeface="Segoe UI" panose="020B0502040204020203" pitchFamily="34" charset="0"/>
                <a:sym typeface="Avenir"/>
              </a:rPr>
              <a:t>una buena opción</a:t>
            </a:r>
            <a:r>
              <a:rPr lang="es-ES" dirty="0">
                <a:solidFill>
                  <a:srgbClr val="002060"/>
                </a:solidFill>
                <a:latin typeface="+mj-lt"/>
                <a:ea typeface="Geneva" panose="020B0503030404040204" pitchFamily="34" charset="0"/>
                <a:cs typeface="Segoe UI" panose="020B0502040204020203" pitchFamily="34" charset="0"/>
                <a:sym typeface="Avenir"/>
              </a:rPr>
              <a:t> para limitar los precios de subasta, el precio debería poder fijarse de acuerdo a algún criterio o norma a seguir. </a:t>
            </a:r>
            <a:endParaRPr lang="es-ES" dirty="0">
              <a:solidFill>
                <a:srgbClr val="0070C0"/>
              </a:solidFill>
              <a:latin typeface="+mj-lt"/>
              <a:ea typeface="Geneva" panose="020B0503030404040204" pitchFamily="34" charset="0"/>
              <a:cs typeface="Segoe UI" panose="020B0502040204020203" pitchFamily="34" charset="0"/>
              <a:sym typeface="Avenir"/>
            </a:endParaRPr>
          </a:p>
        </p:txBody>
      </p:sp>
      <p:sp>
        <p:nvSpPr>
          <p:cNvPr id="16" name="Google Shape;314;p8">
            <a:extLst>
              <a:ext uri="{FF2B5EF4-FFF2-40B4-BE49-F238E27FC236}">
                <a16:creationId xmlns:a16="http://schemas.microsoft.com/office/drawing/2014/main" id="{B7AF96C6-8CE2-4D37-36CD-208271A5CF3A}"/>
              </a:ext>
            </a:extLst>
          </p:cNvPr>
          <p:cNvSpPr txBox="1"/>
          <p:nvPr/>
        </p:nvSpPr>
        <p:spPr>
          <a:xfrm>
            <a:off x="6642992" y="2937129"/>
            <a:ext cx="4846917" cy="13796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650" tIns="42650" rIns="56875" bIns="64000" anchor="t" anchorCtr="0">
            <a:noAutofit/>
          </a:bodyPr>
          <a:lstStyle/>
          <a:p>
            <a:pPr marL="185738" marR="0" lvl="1" indent="-185738" algn="l" rtl="0">
              <a:lnSpc>
                <a:spcPct val="110000"/>
              </a:lnSpc>
              <a:spcBef>
                <a:spcPts val="0"/>
              </a:spcBef>
              <a:spcAft>
                <a:spcPts val="700"/>
              </a:spcAft>
              <a:buClr>
                <a:schemeClr val="dk1"/>
              </a:buClr>
              <a:buSzPct val="120000"/>
              <a:buFont typeface="Arial" panose="020B0604020202020204" pitchFamily="34" charset="0"/>
              <a:buChar char="•"/>
            </a:pPr>
            <a:r>
              <a:rPr lang="es-ES" dirty="0">
                <a:solidFill>
                  <a:srgbClr val="002060"/>
                </a:solidFill>
                <a:latin typeface="+mj-lt"/>
                <a:ea typeface="Geneva" panose="020B0503030404040204" pitchFamily="34" charset="0"/>
                <a:cs typeface="Segoe UI" panose="020B0502040204020203" pitchFamily="34" charset="0"/>
                <a:sym typeface="Avenir"/>
              </a:rPr>
              <a:t>Buscar mecanismos que permita hacer un </a:t>
            </a:r>
            <a:r>
              <a:rPr lang="es-ES" b="1" dirty="0">
                <a:solidFill>
                  <a:srgbClr val="0070C0"/>
                </a:solidFill>
                <a:latin typeface="+mj-lt"/>
                <a:ea typeface="Geneva" panose="020B0503030404040204" pitchFamily="34" charset="0"/>
                <a:cs typeface="Segoe UI" panose="020B0502040204020203" pitchFamily="34" charset="0"/>
                <a:sym typeface="Avenir"/>
              </a:rPr>
              <a:t>filtro adecuado de los proyectos</a:t>
            </a:r>
            <a:r>
              <a:rPr lang="es-ES" dirty="0">
                <a:solidFill>
                  <a:srgbClr val="002060"/>
                </a:solidFill>
                <a:latin typeface="+mj-lt"/>
                <a:ea typeface="Geneva" panose="020B0503030404040204" pitchFamily="34" charset="0"/>
                <a:cs typeface="Segoe UI" panose="020B0502040204020203" pitchFamily="34" charset="0"/>
                <a:sym typeface="Avenir"/>
              </a:rPr>
              <a:t> que pueden postular a las licitaciones teniendo en consideración esta variable. </a:t>
            </a:r>
          </a:p>
        </p:txBody>
      </p:sp>
      <p:sp>
        <p:nvSpPr>
          <p:cNvPr id="19" name="Google Shape;314;p8">
            <a:extLst>
              <a:ext uri="{FF2B5EF4-FFF2-40B4-BE49-F238E27FC236}">
                <a16:creationId xmlns:a16="http://schemas.microsoft.com/office/drawing/2014/main" id="{B42A928E-9E81-ADB7-9C42-B801F015C9C3}"/>
              </a:ext>
            </a:extLst>
          </p:cNvPr>
          <p:cNvSpPr txBox="1"/>
          <p:nvPr/>
        </p:nvSpPr>
        <p:spPr>
          <a:xfrm>
            <a:off x="6383845" y="1246575"/>
            <a:ext cx="4846917" cy="4049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650" tIns="42650" rIns="56875" bIns="64000" anchor="t" anchorCtr="0">
            <a:noAutofit/>
          </a:bodyPr>
          <a:lstStyle/>
          <a:p>
            <a:pPr marR="0" lvl="1" algn="l" rtl="0">
              <a:lnSpc>
                <a:spcPct val="110000"/>
              </a:lnSpc>
              <a:spcBef>
                <a:spcPts val="0"/>
              </a:spcBef>
              <a:spcAft>
                <a:spcPts val="700"/>
              </a:spcAft>
              <a:buClr>
                <a:schemeClr val="dk1"/>
              </a:buClr>
              <a:buSzPct val="120000"/>
            </a:pPr>
            <a:r>
              <a:rPr lang="es-ES" sz="1800" b="1" dirty="0">
                <a:solidFill>
                  <a:srgbClr val="002060"/>
                </a:solidFill>
                <a:latin typeface="+mj-lt"/>
                <a:ea typeface="Geneva" panose="020B0503030404040204" pitchFamily="34" charset="0"/>
                <a:cs typeface="Segoe UI" panose="020B0502040204020203" pitchFamily="34" charset="0"/>
                <a:sym typeface="Avenir"/>
              </a:rPr>
              <a:t>Propuestas</a:t>
            </a:r>
            <a:endParaRPr lang="es-ES" sz="1800" b="1" dirty="0">
              <a:solidFill>
                <a:srgbClr val="0070C0"/>
              </a:solidFill>
              <a:latin typeface="+mj-lt"/>
              <a:ea typeface="Geneva" panose="020B0503030404040204" pitchFamily="34" charset="0"/>
              <a:cs typeface="Segoe UI" panose="020B0502040204020203" pitchFamily="34" charset="0"/>
              <a:sym typeface="Avenir"/>
            </a:endParaRPr>
          </a:p>
        </p:txBody>
      </p:sp>
    </p:spTree>
    <p:extLst>
      <p:ext uri="{BB962C8B-B14F-4D97-AF65-F5344CB8AC3E}">
        <p14:creationId xmlns:p14="http://schemas.microsoft.com/office/powerpoint/2010/main" val="2795974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18F3B7-7AE7-BCF6-F791-6211B52062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836;p24">
            <a:extLst>
              <a:ext uri="{FF2B5EF4-FFF2-40B4-BE49-F238E27FC236}">
                <a16:creationId xmlns:a16="http://schemas.microsoft.com/office/drawing/2014/main" id="{B6B71A25-A9BC-36DF-D4AC-BE4F6A03BC0F}"/>
              </a:ext>
            </a:extLst>
          </p:cNvPr>
          <p:cNvSpPr txBox="1"/>
          <p:nvPr/>
        </p:nvSpPr>
        <p:spPr>
          <a:xfrm>
            <a:off x="267589" y="392183"/>
            <a:ext cx="10520153" cy="4562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0" indent="0" defTabSz="914400" eaLnBrk="1" fontAlgn="auto" latinLnBrk="0" hangingPunct="1">
              <a:spcAft>
                <a:spcPts val="600"/>
              </a:spcAft>
              <a:buClr>
                <a:srgbClr val="292829"/>
              </a:buClr>
              <a:buSzPts val="2400"/>
              <a:buFontTx/>
              <a:buNone/>
              <a:tabLst/>
              <a:defRPr sz="2400" b="1" kern="1200">
                <a:solidFill>
                  <a:srgbClr val="002060"/>
                </a:solidFill>
                <a:latin typeface="Segoe UI" panose="020B0502040204020203" pitchFamily="34" charset="0"/>
                <a:ea typeface="Geneva" panose="020B0503030404040204" pitchFamily="34" charset="0"/>
                <a:cs typeface="Segoe UI" panose="020B0502040204020203" pitchFamily="34" charset="0"/>
              </a:defRPr>
            </a:lvl1pPr>
          </a:lstStyle>
          <a:p>
            <a:r>
              <a:rPr lang="es-MX" sz="2800" dirty="0"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Aspectos que funcionan bien</a:t>
            </a:r>
            <a:endParaRPr lang="es-CL" sz="2800" dirty="0">
              <a:solidFill>
                <a:srgbClr val="002060"/>
              </a:solidFill>
              <a:effectLst/>
              <a:latin typeface="+mj-lt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Google Shape;837;p24">
            <a:extLst>
              <a:ext uri="{FF2B5EF4-FFF2-40B4-BE49-F238E27FC236}">
                <a16:creationId xmlns:a16="http://schemas.microsoft.com/office/drawing/2014/main" id="{8FCA8B94-1AC6-D6C6-6C2F-8EE509F8C3A9}"/>
              </a:ext>
            </a:extLst>
          </p:cNvPr>
          <p:cNvSpPr txBox="1"/>
          <p:nvPr/>
        </p:nvSpPr>
        <p:spPr>
          <a:xfrm>
            <a:off x="267589" y="183186"/>
            <a:ext cx="4018144" cy="2923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8100" tIns="38100" rIns="38100" bIns="38100" anchor="ctr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indent="0" defTabSz="914400" eaLnBrk="1" fontAlgn="auto" latinLnBrk="0" hangingPunct="1">
              <a:buSzPts val="1000"/>
              <a:buNone/>
              <a:tabLst/>
              <a:defRPr kumimoji="0" b="1" kern="1200" spc="0" normalizeH="0" baseline="0">
                <a:ln>
                  <a:noFill/>
                </a:ln>
                <a:solidFill>
                  <a:srgbClr val="0084B4"/>
                </a:solidFill>
                <a:effectLst/>
                <a:uLnTx/>
                <a:uFillTx/>
                <a:latin typeface="Geneva" panose="020B0503030404040204" pitchFamily="34" charset="0"/>
                <a:ea typeface="Geneva" panose="020B0503030404040204" pitchFamily="34" charset="0"/>
                <a:cs typeface="Arial" panose="020B0604020202020204" pitchFamily="34" charset="0"/>
              </a:defRPr>
            </a:lvl1pPr>
          </a:lstStyle>
          <a:p>
            <a:r>
              <a:rPr lang="es-CL" b="0" dirty="0">
                <a:solidFill>
                  <a:srgbClr val="2A96D9"/>
                </a:solidFill>
                <a:latin typeface="+mj-lt"/>
                <a:ea typeface="+mn-ea"/>
                <a:sym typeface="Avenir"/>
              </a:rPr>
              <a:t>Licitaciones de Energía</a:t>
            </a:r>
            <a:endParaRPr b="0" dirty="0">
              <a:solidFill>
                <a:srgbClr val="2A96D9"/>
              </a:solidFill>
              <a:latin typeface="+mj-lt"/>
              <a:ea typeface="+mn-ea"/>
            </a:endParaRPr>
          </a:p>
        </p:txBody>
      </p:sp>
      <p:sp>
        <p:nvSpPr>
          <p:cNvPr id="7" name="Google Shape;844;g10bdd71872f_0_1">
            <a:extLst>
              <a:ext uri="{FF2B5EF4-FFF2-40B4-BE49-F238E27FC236}">
                <a16:creationId xmlns:a16="http://schemas.microsoft.com/office/drawing/2014/main" id="{3E32BDBA-9B18-6E2F-F46D-E8DB4BCADE82}"/>
              </a:ext>
            </a:extLst>
          </p:cNvPr>
          <p:cNvSpPr txBox="1"/>
          <p:nvPr/>
        </p:nvSpPr>
        <p:spPr>
          <a:xfrm>
            <a:off x="191605" y="6474042"/>
            <a:ext cx="2168700" cy="23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100"/>
              <a:buFont typeface="Calibri"/>
              <a:buNone/>
              <a:tabLst/>
              <a:defRPr/>
            </a:pPr>
            <a:r>
              <a:rPr kumimoji="0" lang="es-CL" sz="1100" b="0" i="0" u="none" strike="noStrike" kern="1200" cap="none" spc="0" normalizeH="0" baseline="0" noProof="0" dirty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+mj-lt"/>
                <a:ea typeface="Calibri"/>
                <a:cs typeface="Arial" panose="020B0604020202020204" pitchFamily="34" charset="0"/>
                <a:sym typeface="Calibri"/>
              </a:rPr>
              <a:t>www.electricas.cl | @EElectricas</a:t>
            </a:r>
            <a:endParaRPr kumimoji="0" sz="1100" b="0" i="0" u="none" strike="noStrike" kern="1200" cap="none" spc="0" normalizeH="0" baseline="0" noProof="0" dirty="0">
              <a:ln>
                <a:noFill/>
              </a:ln>
              <a:solidFill>
                <a:srgbClr val="7F7F7F"/>
              </a:solidFill>
              <a:effectLst/>
              <a:uLnTx/>
              <a:uFillTx/>
              <a:latin typeface="+mj-lt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3" name="Google Shape;314;p8">
            <a:extLst>
              <a:ext uri="{FF2B5EF4-FFF2-40B4-BE49-F238E27FC236}">
                <a16:creationId xmlns:a16="http://schemas.microsoft.com/office/drawing/2014/main" id="{AA5915C1-0463-AFCA-24DD-B94D16A428D4}"/>
              </a:ext>
            </a:extLst>
          </p:cNvPr>
          <p:cNvSpPr txBox="1"/>
          <p:nvPr/>
        </p:nvSpPr>
        <p:spPr>
          <a:xfrm>
            <a:off x="967724" y="2715876"/>
            <a:ext cx="4192106" cy="6512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650" tIns="42650" rIns="56875" bIns="64000" anchor="t" anchorCtr="0">
            <a:noAutofit/>
          </a:bodyPr>
          <a:lstStyle/>
          <a:p>
            <a:pPr marR="0" lvl="1" algn="l" rtl="0">
              <a:lnSpc>
                <a:spcPct val="110000"/>
              </a:lnSpc>
              <a:spcBef>
                <a:spcPts val="0"/>
              </a:spcBef>
              <a:spcAft>
                <a:spcPts val="700"/>
              </a:spcAft>
              <a:buClr>
                <a:schemeClr val="dk1"/>
              </a:buClr>
              <a:buSzPts val="800"/>
            </a:pPr>
            <a:r>
              <a:rPr lang="es-ES" dirty="0">
                <a:solidFill>
                  <a:srgbClr val="002060"/>
                </a:solidFill>
                <a:latin typeface="+mj-lt"/>
                <a:ea typeface="Geneva" panose="020B0503030404040204" pitchFamily="34" charset="0"/>
                <a:cs typeface="Segoe UI" panose="020B0502040204020203" pitchFamily="34" charset="0"/>
                <a:sym typeface="Avenir"/>
              </a:rPr>
              <a:t>Posibilidad de disponer de un </a:t>
            </a:r>
            <a:r>
              <a:rPr lang="es-ES" b="1" dirty="0">
                <a:solidFill>
                  <a:srgbClr val="0070C0"/>
                </a:solidFill>
                <a:latin typeface="+mj-lt"/>
                <a:ea typeface="Geneva" panose="020B0503030404040204" pitchFamily="34" charset="0"/>
                <a:cs typeface="Segoe UI" panose="020B0502040204020203" pitchFamily="34" charset="0"/>
                <a:sym typeface="Avenir"/>
              </a:rPr>
              <a:t>esquema de licitación conjunta</a:t>
            </a:r>
            <a:r>
              <a:rPr lang="es-ES" dirty="0">
                <a:solidFill>
                  <a:srgbClr val="002060"/>
                </a:solidFill>
                <a:latin typeface="+mj-lt"/>
                <a:ea typeface="Geneva" panose="020B0503030404040204" pitchFamily="34" charset="0"/>
                <a:cs typeface="Segoe UI" panose="020B0502040204020203" pitchFamily="34" charset="0"/>
                <a:sym typeface="Avenir"/>
              </a:rPr>
              <a:t>. </a:t>
            </a:r>
            <a:endParaRPr lang="es-ES" b="1" dirty="0">
              <a:solidFill>
                <a:srgbClr val="0070C0"/>
              </a:solidFill>
              <a:latin typeface="+mj-lt"/>
              <a:ea typeface="Geneva" panose="020B0503030404040204" pitchFamily="34" charset="0"/>
              <a:cs typeface="Segoe UI" panose="020B0502040204020203" pitchFamily="34" charset="0"/>
              <a:sym typeface="Avenir"/>
            </a:endParaRPr>
          </a:p>
        </p:txBody>
      </p:sp>
      <p:sp>
        <p:nvSpPr>
          <p:cNvPr id="4" name="Google Shape;314;p8">
            <a:extLst>
              <a:ext uri="{FF2B5EF4-FFF2-40B4-BE49-F238E27FC236}">
                <a16:creationId xmlns:a16="http://schemas.microsoft.com/office/drawing/2014/main" id="{ACC9F8BB-1C2E-3B1B-CE63-433EA5496901}"/>
              </a:ext>
            </a:extLst>
          </p:cNvPr>
          <p:cNvSpPr txBox="1"/>
          <p:nvPr/>
        </p:nvSpPr>
        <p:spPr>
          <a:xfrm>
            <a:off x="967723" y="3939656"/>
            <a:ext cx="3909077" cy="9516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650" tIns="42650" rIns="56875" bIns="64000" anchor="t" anchorCtr="0">
            <a:noAutofit/>
          </a:bodyPr>
          <a:lstStyle/>
          <a:p>
            <a:pPr lvl="1">
              <a:lnSpc>
                <a:spcPct val="110000"/>
              </a:lnSpc>
              <a:spcAft>
                <a:spcPts val="700"/>
              </a:spcAft>
              <a:buClr>
                <a:schemeClr val="dk1"/>
              </a:buClr>
              <a:buSzPts val="800"/>
            </a:pPr>
            <a:r>
              <a:rPr lang="es-ES" b="1" dirty="0">
                <a:solidFill>
                  <a:srgbClr val="0070C0"/>
                </a:solidFill>
                <a:latin typeface="+mj-lt"/>
                <a:ea typeface="Geneva" panose="020B0503030404040204" pitchFamily="34" charset="0"/>
                <a:cs typeface="Segoe UI" panose="020B0502040204020203" pitchFamily="34" charset="0"/>
                <a:sym typeface="Avenir"/>
              </a:rPr>
              <a:t>Proceso de Adjudicación de Ofertas</a:t>
            </a:r>
          </a:p>
        </p:txBody>
      </p:sp>
      <p:sp>
        <p:nvSpPr>
          <p:cNvPr id="9" name="Elipse 8">
            <a:extLst>
              <a:ext uri="{FF2B5EF4-FFF2-40B4-BE49-F238E27FC236}">
                <a16:creationId xmlns:a16="http://schemas.microsoft.com/office/drawing/2014/main" id="{32B62C8C-12AC-4467-7864-E0E7816407F4}"/>
              </a:ext>
            </a:extLst>
          </p:cNvPr>
          <p:cNvSpPr>
            <a:spLocks noChangeAspect="1"/>
          </p:cNvSpPr>
          <p:nvPr/>
        </p:nvSpPr>
        <p:spPr>
          <a:xfrm>
            <a:off x="621011" y="1380171"/>
            <a:ext cx="252000" cy="2520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1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</a:t>
            </a:r>
          </a:p>
        </p:txBody>
      </p:sp>
      <p:sp>
        <p:nvSpPr>
          <p:cNvPr id="10" name="Elipse 9">
            <a:extLst>
              <a:ext uri="{FF2B5EF4-FFF2-40B4-BE49-F238E27FC236}">
                <a16:creationId xmlns:a16="http://schemas.microsoft.com/office/drawing/2014/main" id="{C496DDC3-461C-F327-E06D-675D06ABB427}"/>
              </a:ext>
            </a:extLst>
          </p:cNvPr>
          <p:cNvSpPr>
            <a:spLocks noChangeAspect="1"/>
          </p:cNvSpPr>
          <p:nvPr/>
        </p:nvSpPr>
        <p:spPr>
          <a:xfrm>
            <a:off x="621011" y="2697553"/>
            <a:ext cx="252000" cy="2520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1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</a:t>
            </a:r>
          </a:p>
        </p:txBody>
      </p:sp>
      <p:sp>
        <p:nvSpPr>
          <p:cNvPr id="11" name="Google Shape;314;p8">
            <a:extLst>
              <a:ext uri="{FF2B5EF4-FFF2-40B4-BE49-F238E27FC236}">
                <a16:creationId xmlns:a16="http://schemas.microsoft.com/office/drawing/2014/main" id="{479112AA-2E35-BCC0-B2AD-ED4751F122D9}"/>
              </a:ext>
            </a:extLst>
          </p:cNvPr>
          <p:cNvSpPr txBox="1"/>
          <p:nvPr/>
        </p:nvSpPr>
        <p:spPr>
          <a:xfrm>
            <a:off x="967724" y="5231105"/>
            <a:ext cx="4268306" cy="784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650" tIns="42650" rIns="56875" bIns="64000" anchor="t" anchorCtr="0">
            <a:noAutofit/>
          </a:bodyPr>
          <a:lstStyle/>
          <a:p>
            <a:pPr lvl="1">
              <a:lnSpc>
                <a:spcPct val="110000"/>
              </a:lnSpc>
              <a:spcAft>
                <a:spcPts val="700"/>
              </a:spcAft>
              <a:buClr>
                <a:schemeClr val="dk1"/>
              </a:buClr>
              <a:buSzPts val="800"/>
            </a:pPr>
            <a:r>
              <a:rPr lang="es-ES" b="1" dirty="0">
                <a:solidFill>
                  <a:srgbClr val="0070C0"/>
                </a:solidFill>
                <a:ea typeface="Geneva" panose="020B0503030404040204" pitchFamily="34" charset="0"/>
                <a:cs typeface="Segoe UI" panose="020B0502040204020203" pitchFamily="34" charset="0"/>
                <a:sym typeface="Avenir"/>
              </a:rPr>
              <a:t>Esquema de Garantías </a:t>
            </a:r>
            <a:r>
              <a:rPr lang="es-ES" dirty="0">
                <a:solidFill>
                  <a:srgbClr val="002060"/>
                </a:solidFill>
                <a:ea typeface="Geneva" panose="020B0503030404040204" pitchFamily="34" charset="0"/>
                <a:cs typeface="Segoe UI" panose="020B0502040204020203" pitchFamily="34" charset="0"/>
                <a:sym typeface="Avenir"/>
              </a:rPr>
              <a:t>de Fiel Cumplimiento</a:t>
            </a:r>
            <a:endParaRPr lang="es-ES" b="1" dirty="0">
              <a:solidFill>
                <a:srgbClr val="0070C0"/>
              </a:solidFill>
              <a:ea typeface="Geneva" panose="020B0503030404040204" pitchFamily="34" charset="0"/>
              <a:cs typeface="Segoe UI" panose="020B0502040204020203" pitchFamily="34" charset="0"/>
              <a:sym typeface="Avenir"/>
            </a:endParaRPr>
          </a:p>
        </p:txBody>
      </p:sp>
      <p:sp>
        <p:nvSpPr>
          <p:cNvPr id="12" name="Elipse 11">
            <a:extLst>
              <a:ext uri="{FF2B5EF4-FFF2-40B4-BE49-F238E27FC236}">
                <a16:creationId xmlns:a16="http://schemas.microsoft.com/office/drawing/2014/main" id="{4DE8D02D-2460-23F2-C10D-7B01C829EAA7}"/>
              </a:ext>
            </a:extLst>
          </p:cNvPr>
          <p:cNvSpPr>
            <a:spLocks noChangeAspect="1"/>
          </p:cNvSpPr>
          <p:nvPr/>
        </p:nvSpPr>
        <p:spPr>
          <a:xfrm>
            <a:off x="632886" y="3941502"/>
            <a:ext cx="252000" cy="2520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1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3</a:t>
            </a:r>
          </a:p>
        </p:txBody>
      </p:sp>
      <p:sp>
        <p:nvSpPr>
          <p:cNvPr id="17" name="Rectángulo redondeado 16">
            <a:extLst>
              <a:ext uri="{FF2B5EF4-FFF2-40B4-BE49-F238E27FC236}">
                <a16:creationId xmlns:a16="http://schemas.microsoft.com/office/drawing/2014/main" id="{28243AEF-D804-330D-32BD-B880E955A29A}"/>
              </a:ext>
            </a:extLst>
          </p:cNvPr>
          <p:cNvSpPr/>
          <p:nvPr/>
        </p:nvSpPr>
        <p:spPr>
          <a:xfrm>
            <a:off x="6377362" y="2631509"/>
            <a:ext cx="5365214" cy="1000015"/>
          </a:xfrm>
          <a:prstGeom prst="roundRect">
            <a:avLst>
              <a:gd name="adj" fmla="val 8459"/>
            </a:avLst>
          </a:prstGeom>
          <a:solidFill>
            <a:schemeClr val="bg2">
              <a:lumMod val="20000"/>
              <a:lumOff val="80000"/>
              <a:alpha val="43543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8" name="Google Shape;314;p8">
            <a:extLst>
              <a:ext uri="{FF2B5EF4-FFF2-40B4-BE49-F238E27FC236}">
                <a16:creationId xmlns:a16="http://schemas.microsoft.com/office/drawing/2014/main" id="{93E1EF6C-7C1A-4585-E06B-A98AC4F571D4}"/>
              </a:ext>
            </a:extLst>
          </p:cNvPr>
          <p:cNvSpPr txBox="1"/>
          <p:nvPr/>
        </p:nvSpPr>
        <p:spPr>
          <a:xfrm>
            <a:off x="6523248" y="2715876"/>
            <a:ext cx="4846917" cy="8164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650" tIns="42650" rIns="56875" bIns="64000" anchor="t" anchorCtr="0">
            <a:noAutofit/>
          </a:bodyPr>
          <a:lstStyle/>
          <a:p>
            <a:pPr marL="185738" marR="0" lvl="1" indent="-185738" algn="l" rtl="0">
              <a:lnSpc>
                <a:spcPct val="110000"/>
              </a:lnSpc>
              <a:spcBef>
                <a:spcPts val="0"/>
              </a:spcBef>
              <a:spcAft>
                <a:spcPts val="700"/>
              </a:spcAft>
              <a:buClr>
                <a:schemeClr val="dk1"/>
              </a:buClr>
              <a:buSzPct val="120000"/>
              <a:buFont typeface="Arial" panose="020B0604020202020204" pitchFamily="34" charset="0"/>
              <a:buChar char="•"/>
            </a:pPr>
            <a:r>
              <a:rPr lang="es-ES" b="1" dirty="0">
                <a:solidFill>
                  <a:srgbClr val="0070C0"/>
                </a:solidFill>
                <a:latin typeface="+mj-lt"/>
                <a:ea typeface="Geneva" panose="020B0503030404040204" pitchFamily="34" charset="0"/>
                <a:cs typeface="Segoe UI" panose="020B0502040204020203" pitchFamily="34" charset="0"/>
                <a:sym typeface="Avenir"/>
              </a:rPr>
              <a:t>Una empresa concentra la conducción del proceso</a:t>
            </a:r>
            <a:r>
              <a:rPr lang="es-ES" dirty="0">
                <a:solidFill>
                  <a:srgbClr val="002060"/>
                </a:solidFill>
                <a:latin typeface="+mj-lt"/>
                <a:ea typeface="Geneva" panose="020B0503030404040204" pitchFamily="34" charset="0"/>
                <a:cs typeface="Segoe UI" panose="020B0502040204020203" pitchFamily="34" charset="0"/>
                <a:sym typeface="Avenir"/>
              </a:rPr>
              <a:t> de licitaciones que, si bien tiene un costo para ella, permite un proceso homogéneo y coherente.</a:t>
            </a:r>
            <a:endParaRPr lang="es-ES" dirty="0">
              <a:solidFill>
                <a:srgbClr val="0070C0"/>
              </a:solidFill>
              <a:latin typeface="+mj-lt"/>
              <a:ea typeface="Geneva" panose="020B0503030404040204" pitchFamily="34" charset="0"/>
              <a:cs typeface="Segoe UI" panose="020B0502040204020203" pitchFamily="34" charset="0"/>
              <a:sym typeface="Avenir"/>
            </a:endParaRPr>
          </a:p>
        </p:txBody>
      </p:sp>
      <p:sp>
        <p:nvSpPr>
          <p:cNvPr id="21" name="Rectángulo redondeado 20">
            <a:extLst>
              <a:ext uri="{FF2B5EF4-FFF2-40B4-BE49-F238E27FC236}">
                <a16:creationId xmlns:a16="http://schemas.microsoft.com/office/drawing/2014/main" id="{7A772D23-1521-CCC0-35E9-9439364E514D}"/>
              </a:ext>
            </a:extLst>
          </p:cNvPr>
          <p:cNvSpPr/>
          <p:nvPr/>
        </p:nvSpPr>
        <p:spPr>
          <a:xfrm>
            <a:off x="6377362" y="3902232"/>
            <a:ext cx="5365214" cy="1000015"/>
          </a:xfrm>
          <a:prstGeom prst="roundRect">
            <a:avLst>
              <a:gd name="adj" fmla="val 8459"/>
            </a:avLst>
          </a:prstGeom>
          <a:solidFill>
            <a:schemeClr val="bg2">
              <a:lumMod val="20000"/>
              <a:lumOff val="80000"/>
              <a:alpha val="43543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22" name="Google Shape;314;p8">
            <a:extLst>
              <a:ext uri="{FF2B5EF4-FFF2-40B4-BE49-F238E27FC236}">
                <a16:creationId xmlns:a16="http://schemas.microsoft.com/office/drawing/2014/main" id="{0804FE9B-4738-8977-1456-48FA204C6BC3}"/>
              </a:ext>
            </a:extLst>
          </p:cNvPr>
          <p:cNvSpPr txBox="1"/>
          <p:nvPr/>
        </p:nvSpPr>
        <p:spPr>
          <a:xfrm>
            <a:off x="6523247" y="3979890"/>
            <a:ext cx="4846917" cy="8164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650" tIns="42650" rIns="56875" bIns="64000" anchor="t" anchorCtr="0">
            <a:noAutofit/>
          </a:bodyPr>
          <a:lstStyle/>
          <a:p>
            <a:pPr marL="185738" marR="0" lvl="1" indent="-185738" algn="l" rtl="0">
              <a:lnSpc>
                <a:spcPct val="110000"/>
              </a:lnSpc>
              <a:spcBef>
                <a:spcPts val="0"/>
              </a:spcBef>
              <a:spcAft>
                <a:spcPts val="700"/>
              </a:spcAft>
              <a:buClr>
                <a:schemeClr val="dk1"/>
              </a:buClr>
              <a:buSzPct val="120000"/>
              <a:buFont typeface="Arial" panose="020B0604020202020204" pitchFamily="34" charset="0"/>
              <a:buChar char="•"/>
            </a:pPr>
            <a:r>
              <a:rPr lang="es-ES" b="1" dirty="0">
                <a:solidFill>
                  <a:srgbClr val="0070C0"/>
                </a:solidFill>
                <a:latin typeface="+mj-lt"/>
                <a:ea typeface="Geneva" panose="020B0503030404040204" pitchFamily="34" charset="0"/>
                <a:cs typeface="Segoe UI" panose="020B0502040204020203" pitchFamily="34" charset="0"/>
                <a:sym typeface="Avenir"/>
              </a:rPr>
              <a:t>Procedimiento metódico, serio y estricto </a:t>
            </a:r>
            <a:r>
              <a:rPr lang="es-ES" dirty="0">
                <a:solidFill>
                  <a:srgbClr val="002060"/>
                </a:solidFill>
                <a:latin typeface="+mj-lt"/>
                <a:ea typeface="Geneva" panose="020B0503030404040204" pitchFamily="34" charset="0"/>
                <a:cs typeface="Segoe UI" panose="020B0502040204020203" pitchFamily="34" charset="0"/>
                <a:sym typeface="Avenir"/>
              </a:rPr>
              <a:t>que se encuentra depurado; además de conocido y aceptado por el sector. </a:t>
            </a:r>
          </a:p>
        </p:txBody>
      </p:sp>
      <p:sp>
        <p:nvSpPr>
          <p:cNvPr id="23" name="Rectángulo redondeado 22">
            <a:extLst>
              <a:ext uri="{FF2B5EF4-FFF2-40B4-BE49-F238E27FC236}">
                <a16:creationId xmlns:a16="http://schemas.microsoft.com/office/drawing/2014/main" id="{43B46DE8-5230-CC9D-83C7-C2B2E2E9102C}"/>
              </a:ext>
            </a:extLst>
          </p:cNvPr>
          <p:cNvSpPr/>
          <p:nvPr/>
        </p:nvSpPr>
        <p:spPr>
          <a:xfrm>
            <a:off x="6377362" y="5144335"/>
            <a:ext cx="5365214" cy="1000015"/>
          </a:xfrm>
          <a:prstGeom prst="roundRect">
            <a:avLst>
              <a:gd name="adj" fmla="val 8459"/>
            </a:avLst>
          </a:prstGeom>
          <a:solidFill>
            <a:schemeClr val="bg2">
              <a:lumMod val="20000"/>
              <a:lumOff val="80000"/>
              <a:alpha val="43543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24" name="Google Shape;314;p8">
            <a:extLst>
              <a:ext uri="{FF2B5EF4-FFF2-40B4-BE49-F238E27FC236}">
                <a16:creationId xmlns:a16="http://schemas.microsoft.com/office/drawing/2014/main" id="{DC248881-8DFA-2D82-A705-248462C4C41C}"/>
              </a:ext>
            </a:extLst>
          </p:cNvPr>
          <p:cNvSpPr txBox="1"/>
          <p:nvPr/>
        </p:nvSpPr>
        <p:spPr>
          <a:xfrm>
            <a:off x="6523247" y="5221993"/>
            <a:ext cx="4846917" cy="8164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650" tIns="42650" rIns="56875" bIns="64000" anchor="t" anchorCtr="0">
            <a:noAutofit/>
          </a:bodyPr>
          <a:lstStyle/>
          <a:p>
            <a:pPr marL="185738" marR="0" lvl="1" indent="-185738" algn="l" rtl="0">
              <a:lnSpc>
                <a:spcPct val="110000"/>
              </a:lnSpc>
              <a:spcBef>
                <a:spcPts val="0"/>
              </a:spcBef>
              <a:spcAft>
                <a:spcPts val="700"/>
              </a:spcAft>
              <a:buClr>
                <a:schemeClr val="dk1"/>
              </a:buClr>
              <a:buSzPct val="120000"/>
              <a:buFont typeface="Arial" panose="020B0604020202020204" pitchFamily="34" charset="0"/>
              <a:buChar char="•"/>
            </a:pPr>
            <a:r>
              <a:rPr lang="es-ES" dirty="0">
                <a:solidFill>
                  <a:srgbClr val="002060"/>
                </a:solidFill>
                <a:latin typeface="+mj-lt"/>
                <a:ea typeface="Geneva" panose="020B0503030404040204" pitchFamily="34" charset="0"/>
                <a:cs typeface="Segoe UI" panose="020B0502040204020203" pitchFamily="34" charset="0"/>
                <a:sym typeface="Avenir"/>
              </a:rPr>
              <a:t>Permite un </a:t>
            </a:r>
            <a:r>
              <a:rPr lang="es-ES" b="1" dirty="0">
                <a:solidFill>
                  <a:srgbClr val="0070C0"/>
                </a:solidFill>
                <a:latin typeface="+mj-lt"/>
                <a:ea typeface="Geneva" panose="020B0503030404040204" pitchFamily="34" charset="0"/>
                <a:cs typeface="Segoe UI" panose="020B0502040204020203" pitchFamily="34" charset="0"/>
                <a:sym typeface="Avenir"/>
              </a:rPr>
              <a:t>adecuado seguimiento de las obligaciones </a:t>
            </a:r>
            <a:r>
              <a:rPr lang="es-ES" dirty="0">
                <a:solidFill>
                  <a:srgbClr val="002060"/>
                </a:solidFill>
                <a:latin typeface="+mj-lt"/>
                <a:ea typeface="Geneva" panose="020B0503030404040204" pitchFamily="34" charset="0"/>
                <a:cs typeface="Segoe UI" panose="020B0502040204020203" pitchFamily="34" charset="0"/>
                <a:sym typeface="Avenir"/>
              </a:rPr>
              <a:t>contractuales y su ejecución en la práctica no tiene mayores problemas.</a:t>
            </a:r>
          </a:p>
        </p:txBody>
      </p:sp>
      <p:sp>
        <p:nvSpPr>
          <p:cNvPr id="25" name="Google Shape;314;p8">
            <a:extLst>
              <a:ext uri="{FF2B5EF4-FFF2-40B4-BE49-F238E27FC236}">
                <a16:creationId xmlns:a16="http://schemas.microsoft.com/office/drawing/2014/main" id="{CAFC28E3-22D3-1DFC-CBE8-361A925D39DE}"/>
              </a:ext>
            </a:extLst>
          </p:cNvPr>
          <p:cNvSpPr txBox="1"/>
          <p:nvPr/>
        </p:nvSpPr>
        <p:spPr>
          <a:xfrm>
            <a:off x="967723" y="1326715"/>
            <a:ext cx="4268306" cy="784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650" tIns="42650" rIns="56875" bIns="64000" anchor="t" anchorCtr="0">
            <a:noAutofit/>
          </a:bodyPr>
          <a:lstStyle/>
          <a:p>
            <a:pPr lvl="1">
              <a:lnSpc>
                <a:spcPct val="110000"/>
              </a:lnSpc>
              <a:spcAft>
                <a:spcPts val="700"/>
              </a:spcAft>
              <a:buClr>
                <a:schemeClr val="dk1"/>
              </a:buClr>
              <a:buSzPts val="800"/>
            </a:pPr>
            <a:r>
              <a:rPr lang="es-ES" b="1" dirty="0">
                <a:solidFill>
                  <a:srgbClr val="0070C0"/>
                </a:solidFill>
                <a:ea typeface="Geneva" panose="020B0503030404040204" pitchFamily="34" charset="0"/>
                <a:cs typeface="Segoe UI" panose="020B0502040204020203" pitchFamily="34" charset="0"/>
                <a:sym typeface="Avenir"/>
              </a:rPr>
              <a:t>Proyección de la demanda </a:t>
            </a:r>
            <a:r>
              <a:rPr lang="es-ES" dirty="0">
                <a:solidFill>
                  <a:srgbClr val="002060"/>
                </a:solidFill>
                <a:ea typeface="Geneva" panose="020B0503030404040204" pitchFamily="34" charset="0"/>
                <a:cs typeface="Segoe UI" panose="020B0502040204020203" pitchFamily="34" charset="0"/>
                <a:sym typeface="Avenir"/>
              </a:rPr>
              <a:t>para la estimación de los volúmenes a licitar</a:t>
            </a:r>
            <a:endParaRPr lang="es-ES" b="1" dirty="0">
              <a:solidFill>
                <a:srgbClr val="0070C0"/>
              </a:solidFill>
              <a:ea typeface="Geneva" panose="020B0503030404040204" pitchFamily="34" charset="0"/>
              <a:cs typeface="Segoe UI" panose="020B0502040204020203" pitchFamily="34" charset="0"/>
              <a:sym typeface="Avenir"/>
            </a:endParaRPr>
          </a:p>
        </p:txBody>
      </p:sp>
      <p:sp>
        <p:nvSpPr>
          <p:cNvPr id="26" name="Elipse 25">
            <a:extLst>
              <a:ext uri="{FF2B5EF4-FFF2-40B4-BE49-F238E27FC236}">
                <a16:creationId xmlns:a16="http://schemas.microsoft.com/office/drawing/2014/main" id="{2CE43235-8541-769B-B9A1-B56F1CF93043}"/>
              </a:ext>
            </a:extLst>
          </p:cNvPr>
          <p:cNvSpPr>
            <a:spLocks noChangeAspect="1"/>
          </p:cNvSpPr>
          <p:nvPr/>
        </p:nvSpPr>
        <p:spPr>
          <a:xfrm>
            <a:off x="621010" y="5231105"/>
            <a:ext cx="252000" cy="2520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1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4</a:t>
            </a:r>
          </a:p>
        </p:txBody>
      </p:sp>
      <p:sp>
        <p:nvSpPr>
          <p:cNvPr id="27" name="Rectángulo redondeado 26">
            <a:extLst>
              <a:ext uri="{FF2B5EF4-FFF2-40B4-BE49-F238E27FC236}">
                <a16:creationId xmlns:a16="http://schemas.microsoft.com/office/drawing/2014/main" id="{7F4AB5DC-5736-85F2-99D1-87F8A6CBBF7C}"/>
              </a:ext>
            </a:extLst>
          </p:cNvPr>
          <p:cNvSpPr/>
          <p:nvPr/>
        </p:nvSpPr>
        <p:spPr>
          <a:xfrm>
            <a:off x="6377361" y="1239945"/>
            <a:ext cx="5365214" cy="1149476"/>
          </a:xfrm>
          <a:prstGeom prst="roundRect">
            <a:avLst>
              <a:gd name="adj" fmla="val 8459"/>
            </a:avLst>
          </a:prstGeom>
          <a:solidFill>
            <a:schemeClr val="bg2">
              <a:lumMod val="20000"/>
              <a:lumOff val="80000"/>
              <a:alpha val="43543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28" name="Google Shape;314;p8">
            <a:extLst>
              <a:ext uri="{FF2B5EF4-FFF2-40B4-BE49-F238E27FC236}">
                <a16:creationId xmlns:a16="http://schemas.microsoft.com/office/drawing/2014/main" id="{10280E8E-CEFC-FBA5-DFC7-738B94FFD544}"/>
              </a:ext>
            </a:extLst>
          </p:cNvPr>
          <p:cNvSpPr txBox="1"/>
          <p:nvPr/>
        </p:nvSpPr>
        <p:spPr>
          <a:xfrm>
            <a:off x="6523246" y="1317603"/>
            <a:ext cx="5047743" cy="8164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650" tIns="42650" rIns="56875" bIns="64000" anchor="t" anchorCtr="0">
            <a:noAutofit/>
          </a:bodyPr>
          <a:lstStyle/>
          <a:p>
            <a:pPr marL="185738" marR="0" lvl="1" indent="-185738" algn="l" rtl="0">
              <a:lnSpc>
                <a:spcPct val="110000"/>
              </a:lnSpc>
              <a:spcBef>
                <a:spcPts val="0"/>
              </a:spcBef>
              <a:spcAft>
                <a:spcPts val="700"/>
              </a:spcAft>
              <a:buClr>
                <a:schemeClr val="dk1"/>
              </a:buClr>
              <a:buSzPct val="120000"/>
              <a:buFont typeface="Arial" panose="020B0604020202020204" pitchFamily="34" charset="0"/>
              <a:buChar char="•"/>
            </a:pPr>
            <a:r>
              <a:rPr lang="es-ES" dirty="0">
                <a:solidFill>
                  <a:srgbClr val="002060"/>
                </a:solidFill>
                <a:latin typeface="+mj-lt"/>
                <a:ea typeface="Geneva" panose="020B0503030404040204" pitchFamily="34" charset="0"/>
                <a:cs typeface="Segoe UI" panose="020B0502040204020203" pitchFamily="34" charset="0"/>
                <a:sym typeface="Avenir"/>
              </a:rPr>
              <a:t>Proceso </a:t>
            </a:r>
            <a:r>
              <a:rPr lang="es-ES" b="1" dirty="0">
                <a:solidFill>
                  <a:srgbClr val="0070C0"/>
                </a:solidFill>
                <a:latin typeface="+mj-lt"/>
                <a:ea typeface="Geneva" panose="020B0503030404040204" pitchFamily="34" charset="0"/>
                <a:cs typeface="Segoe UI" panose="020B0502040204020203" pitchFamily="34" charset="0"/>
                <a:sym typeface="Avenir"/>
              </a:rPr>
              <a:t>realizado por la industria y centralizado por ésta </a:t>
            </a:r>
            <a:r>
              <a:rPr lang="es-ES" dirty="0">
                <a:solidFill>
                  <a:srgbClr val="002060"/>
                </a:solidFill>
                <a:latin typeface="+mj-lt"/>
                <a:ea typeface="Geneva" panose="020B0503030404040204" pitchFamily="34" charset="0"/>
                <a:cs typeface="Segoe UI" panose="020B0502040204020203" pitchFamily="34" charset="0"/>
                <a:sym typeface="Avenir"/>
              </a:rPr>
              <a:t>que permite una proyección por empresa basada en los mismos criterios, fórmulas y coordinada en tiempo (al menos en la industria)</a:t>
            </a:r>
          </a:p>
        </p:txBody>
      </p:sp>
    </p:spTree>
    <p:extLst>
      <p:ext uri="{BB962C8B-B14F-4D97-AF65-F5344CB8AC3E}">
        <p14:creationId xmlns:p14="http://schemas.microsoft.com/office/powerpoint/2010/main" val="25193817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80B92F-8EF1-D514-3F6C-51A51E2064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ángulo 8">
            <a:extLst>
              <a:ext uri="{FF2B5EF4-FFF2-40B4-BE49-F238E27FC236}">
                <a16:creationId xmlns:a16="http://schemas.microsoft.com/office/drawing/2014/main" id="{D4E0A6E0-4E0A-B1D9-E484-EF6FEBCDF567}"/>
              </a:ext>
            </a:extLst>
          </p:cNvPr>
          <p:cNvSpPr/>
          <p:nvPr/>
        </p:nvSpPr>
        <p:spPr>
          <a:xfrm>
            <a:off x="0" y="0"/>
            <a:ext cx="1222142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2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17FCED01-9BCD-AF69-C926-BFCE33A7781A}"/>
              </a:ext>
            </a:extLst>
          </p:cNvPr>
          <p:cNvSpPr txBox="1"/>
          <p:nvPr/>
        </p:nvSpPr>
        <p:spPr>
          <a:xfrm>
            <a:off x="10581551" y="6343963"/>
            <a:ext cx="14734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4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19 agosto 2025</a:t>
            </a:r>
            <a:endParaRPr lang="es-CL" sz="1400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E37E4727-9F34-E0E1-09D5-04BFF7639DB7}"/>
              </a:ext>
            </a:extLst>
          </p:cNvPr>
          <p:cNvSpPr txBox="1"/>
          <p:nvPr/>
        </p:nvSpPr>
        <p:spPr>
          <a:xfrm>
            <a:off x="701041" y="2375981"/>
            <a:ext cx="104736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Licitaciones de Energía</a:t>
            </a:r>
          </a:p>
          <a:p>
            <a:r>
              <a:rPr lang="es-CL" sz="3200" b="1" dirty="0">
                <a:solidFill>
                  <a:srgbClr val="F9A3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EEAG</a:t>
            </a:r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6B659706-39EB-EADC-AF4E-124DACBB273D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76551" y="613372"/>
            <a:ext cx="2224204" cy="309958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181EAE00-7AD7-CF62-71B2-55FCFBB85759}"/>
              </a:ext>
            </a:extLst>
          </p:cNvPr>
          <p:cNvSpPr txBox="1"/>
          <p:nvPr/>
        </p:nvSpPr>
        <p:spPr>
          <a:xfrm>
            <a:off x="10733951" y="6496363"/>
            <a:ext cx="14734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4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19 agosto 2025</a:t>
            </a:r>
            <a:endParaRPr lang="es-CL" sz="1400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793387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ema de Office">
  <a:themeElements>
    <a:clrScheme name="EE">
      <a:dk1>
        <a:srgbClr val="000000"/>
      </a:dk1>
      <a:lt1>
        <a:srgbClr val="FFFFFF"/>
      </a:lt1>
      <a:dk2>
        <a:srgbClr val="0E2143"/>
      </a:dk2>
      <a:lt2>
        <a:srgbClr val="E6E6E6"/>
      </a:lt2>
      <a:accent1>
        <a:srgbClr val="004EA1"/>
      </a:accent1>
      <a:accent2>
        <a:srgbClr val="FDA206"/>
      </a:accent2>
      <a:accent3>
        <a:srgbClr val="43AE5C"/>
      </a:accent3>
      <a:accent4>
        <a:srgbClr val="787878"/>
      </a:accent4>
      <a:accent5>
        <a:srgbClr val="AEAEAE"/>
      </a:accent5>
      <a:accent6>
        <a:srgbClr val="B2C9E3"/>
      </a:accent6>
      <a:hlink>
        <a:srgbClr val="004EA1"/>
      </a:hlink>
      <a:folHlink>
        <a:srgbClr val="D9D9D9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50460</TotalTime>
  <Words>758</Words>
  <Application>Microsoft Macintosh PowerPoint</Application>
  <PresentationFormat>Panorámica</PresentationFormat>
  <Paragraphs>73</Paragraphs>
  <Slides>7</Slides>
  <Notes>7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7</vt:i4>
      </vt:variant>
    </vt:vector>
  </HeadingPairs>
  <TitlesOfParts>
    <vt:vector size="15" baseType="lpstr">
      <vt:lpstr>Calibri</vt:lpstr>
      <vt:lpstr>Avenir</vt:lpstr>
      <vt:lpstr>Segoe UI</vt:lpstr>
      <vt:lpstr>Geneva</vt:lpstr>
      <vt:lpstr>Calibri Light</vt:lpstr>
      <vt:lpstr>Arial</vt:lpstr>
      <vt:lpstr>Tema de Office</vt:lpstr>
      <vt:lpstr>1_Tema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Juan Meriches</dc:creator>
  <cp:lastModifiedBy>Andrés Vicent</cp:lastModifiedBy>
  <cp:revision>538</cp:revision>
  <cp:lastPrinted>2022-12-02T22:16:08Z</cp:lastPrinted>
  <dcterms:created xsi:type="dcterms:W3CDTF">2021-12-03T14:45:17Z</dcterms:created>
  <dcterms:modified xsi:type="dcterms:W3CDTF">2025-08-27T11:30:29Z</dcterms:modified>
</cp:coreProperties>
</file>