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1647" r:id="rId3"/>
    <p:sldId id="1648" r:id="rId4"/>
    <p:sldId id="1650" r:id="rId5"/>
    <p:sldId id="1651" r:id="rId6"/>
    <p:sldId id="1652" r:id="rId7"/>
    <p:sldId id="1653" r:id="rId8"/>
    <p:sldId id="1655" r:id="rId9"/>
    <p:sldId id="1656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4"/>
    <p:restoredTop sz="96327"/>
  </p:normalViewPr>
  <p:slideViewPr>
    <p:cSldViewPr snapToGrid="0">
      <p:cViewPr varScale="1">
        <p:scale>
          <a:sx n="71" d="100"/>
          <a:sy n="71" d="100"/>
        </p:scale>
        <p:origin x="525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2EFE5-A0F9-2B41-AAE4-63DAD704FBB8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AA764-90E9-0442-98B2-8ADF637D01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538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741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74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1B3FA-57CE-4BF0-BCE1-2A68B3CC1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F0B1BF0-48F8-87FB-DF86-E183F232B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0609156-D47C-C1DA-0893-D92EB154B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5815FB2-2D7C-C60F-CC4E-53A0CC6052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080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B511-E8F5-6F8A-65C9-DAC8B8572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0EFAF95-BC81-23E5-E13B-5A5D6546E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FA681477-1451-41D4-4B49-B9C79FF5B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E4026A2-B2A7-D8B4-3EA7-91D9087CC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670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F7DDC-7311-E1D7-4C28-472E37037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C5490E8-22AE-DF5E-34DB-C513C6612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BF3E5D8-B494-0575-B287-140CFA586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A34E2FC-E6F2-B865-9FC7-86D29B77A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360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7C4B-38A4-FCA1-12FD-60EAC66BA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D7A1F9C-F448-9674-3B58-554F90C76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B9A2386-8709-03B1-3FAE-AEAF89103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342F01C6-B3D1-EEFA-4CDA-CE2F4FD07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332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92838-BFC0-E864-003F-AFE558420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D418B42-74D2-0550-4651-F1AD8D452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76AD1AA-B999-20E7-52E8-BF78F2715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6ACA764-84EE-E5E5-26EC-714AA1D50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911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E0E4C-0204-4FC6-BADC-C60D481E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2D7A3FA-FC1D-BB62-7D0A-2C4DC8D3B5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B99DD253-B406-2CC7-AE56-56A9A8364E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8A342DE4-F7F8-DECF-F12D-480244FAC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AD710-FE0B-44CF-A355-FB6DEDEDFDD5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81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E3DC9-2C00-2523-8288-9579F7E7F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73D72-C6E7-C606-EDCC-9A89E590E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DBD1-5216-1149-FBAE-D2A7462B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855410-60D0-77CE-F9F6-0F7C96B37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CE6DCE-9E35-F0C5-6FDD-47974AA5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329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C0D8A-67BC-0F0B-80D0-7F058CFFA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8C51E6-FC1C-0126-7527-20E8B6396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7328D-E3EF-0782-A8DD-9BB41844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C28F2-564A-4F4D-CE46-39501B1F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130D5-7402-9426-A1D9-C79EA0F9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357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52D905-4E05-15DA-767A-4A6D0491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AE5C47-B26B-F4B9-BCC3-0F68C76EE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7924BB-B0A8-4E73-6AE9-08A322B5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F5FE28-A1BD-2C75-AE4E-F238E84D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C9882-1CFB-3E2C-F045-0EFFE214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EA5B6-2DEF-D2B2-A3F6-4C7FEB96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F8C0B-0A77-86EC-456C-4B097B6F2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EEB93-B18B-DEB1-4B5B-0A53815A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A5AC7-60BB-458C-8D67-7CE3F9FB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6D271-7CF6-A574-C2F8-F22DCED4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160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C52F8-5461-2359-D3B9-D28BCB29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A41FB0-2AB3-6B3C-36AE-2A21820B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41BA5-9252-A22D-8CF3-D8D314CC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EE9E0-C38F-F497-7708-30147712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2EC85-19E9-81B7-177A-113A0233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5922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515503-A416-35E1-658F-52A71340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2948EC-4A84-1FF6-073D-FC0EEEEC3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3BF2DD-8A52-89E9-7779-4160EBA6A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FE4B57-E0F8-EE56-F8F4-0B353A6AB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A167BF-E769-65F1-3AB1-8781B3F8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F3B4DB-28D4-7F64-6654-D235444A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5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063A5-1B91-89D3-AE15-5D62BA91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666D4-7A92-5DEB-5187-EC91C0BF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9DE09D-0015-6580-D589-4B14DA77D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3D0792-883E-366D-033E-0CF2A4D8E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D9A871-83BD-9176-5D90-C17DBAC94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BF722D-7209-3011-50EE-12A8F14D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7D46AC-5EAB-B18E-880C-E0FACA55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AEC392-619A-7DD1-6438-6AC93630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331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793F1-3EE6-7EAF-AED2-B894817C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43792E-E1F5-7B4E-E4EA-3FE7443B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9A5B16-8793-0578-3062-ECA10F80E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E6CBCA-B1AA-EC98-E916-797DF43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141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74806-83B2-CE00-25B9-BD2A6720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B2EEF6-48ED-1DFB-CE67-1D04BAF74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714F69-63F6-E7AF-7F5C-8B59B77A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82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F2478-57EF-82CC-F617-18372DF1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231000-5B9C-EAB6-BEA9-662B68F6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AF6300-55E7-3904-C342-AAC1E457C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6D0C63-CBEA-9064-9C47-E770F73CC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08C81-B3C9-2EC0-5DE1-17F69274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3E855-8CE5-E745-B5CC-43E0C76B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977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56236-FAEB-5CDC-61CB-487AFEFD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F68D65-12C4-4814-CC2E-EEACFCEA6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DCD019-84D1-005D-2C20-8455E1B43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E1248-CF75-AA2F-5C07-46BDC0700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8A212E-7E8D-960A-A630-EBA35D35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4A9192-16E9-6585-6468-8594B994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433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8EC0DEB-3B78-8446-019A-197D7055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5C9F7E-8D70-B6C9-DA5F-7F2243485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6F2D8A-FA8A-159B-8366-39949018B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F2DD-3A81-8941-A05E-7DE36FBF7ECF}" type="datetimeFigureOut">
              <a:rPr lang="es-ES_tradnl" smtClean="0"/>
              <a:t>26/08/2025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060214-3D98-1D04-D9B1-FEBC93F56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A051D-1DEF-B8A7-34C8-E6C235EE3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C76BB-B009-D84D-9718-54D4756F8C0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574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3E347-DFA4-657E-ADCC-A0CD081B9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5549" y="1390742"/>
            <a:ext cx="6891358" cy="3566160"/>
          </a:xfrm>
        </p:spPr>
        <p:txBody>
          <a:bodyPr anchor="ctr">
            <a:normAutofit/>
          </a:bodyPr>
          <a:lstStyle/>
          <a:p>
            <a:r>
              <a:rPr lang="es-ES_tradnl" sz="4800" dirty="0" err="1"/>
              <a:t>Participacion</a:t>
            </a:r>
            <a:r>
              <a:rPr lang="es-ES_tradnl" sz="4800" dirty="0"/>
              <a:t> de proyectos PMGD en el mercado de contratos regulados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1DCCFC-ED83-6490-4A9F-E0DD938A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593" y="5071437"/>
            <a:ext cx="6251111" cy="157276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3200" b="1" dirty="0"/>
              <a:t>Danilo Jara Aguilera</a:t>
            </a:r>
          </a:p>
          <a:p>
            <a:pPr>
              <a:lnSpc>
                <a:spcPct val="100000"/>
              </a:lnSpc>
            </a:pPr>
            <a:r>
              <a:rPr lang="es-ES_tradnl" dirty="0"/>
              <a:t>Director Regulación y Políticas Públicas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54B103-AF4E-B723-9AF5-28DC4B3F9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" r="3666"/>
          <a:stretch/>
        </p:blipFill>
        <p:spPr>
          <a:xfrm>
            <a:off x="-17114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Google Shape;116;p23">
            <a:extLst>
              <a:ext uri="{FF2B5EF4-FFF2-40B4-BE49-F238E27FC236}">
                <a16:creationId xmlns:a16="http://schemas.microsoft.com/office/drawing/2014/main" id="{0587957A-744F-73BC-DB12-89C95C0672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2509" b="25007"/>
          <a:stretch/>
        </p:blipFill>
        <p:spPr>
          <a:xfrm>
            <a:off x="6963825" y="402209"/>
            <a:ext cx="2395747" cy="70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528462-C147-ED81-4CED-63C3E75D272D}"/>
              </a:ext>
            </a:extLst>
          </p:cNvPr>
          <p:cNvSpPr txBox="1"/>
          <p:nvPr/>
        </p:nvSpPr>
        <p:spPr>
          <a:xfrm>
            <a:off x="76200" y="6274873"/>
            <a:ext cx="3850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</a:rPr>
              <a:t>Estación Satelital Santiago – Colina - </a:t>
            </a:r>
            <a:r>
              <a:rPr lang="es-ES_tradnl" sz="1600" dirty="0" err="1">
                <a:solidFill>
                  <a:schemeClr val="bg1"/>
                </a:solidFill>
              </a:rPr>
              <a:t>Sunbelt</a:t>
            </a:r>
            <a:endParaRPr lang="es-ES_trad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D2195913-01C2-863D-1733-26985C46945D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3" name="Forma libre: forma 9">
            <a:extLst>
              <a:ext uri="{FF2B5EF4-FFF2-40B4-BE49-F238E27FC236}">
                <a16:creationId xmlns:a16="http://schemas.microsoft.com/office/drawing/2014/main" id="{4AE614CC-67B8-7D29-7BB0-B1814E1BD88C}"/>
              </a:ext>
            </a:extLst>
          </p:cNvPr>
          <p:cNvSpPr/>
          <p:nvPr/>
        </p:nvSpPr>
        <p:spPr>
          <a:xfrm>
            <a:off x="-8546" y="5430854"/>
            <a:ext cx="3067941" cy="1016949"/>
          </a:xfrm>
          <a:custGeom>
            <a:avLst/>
            <a:gdLst>
              <a:gd name="connsiteX0" fmla="*/ 8546 w 3067941"/>
              <a:gd name="connsiteY0" fmla="*/ 0 h 1016949"/>
              <a:gd name="connsiteX1" fmla="*/ 0 w 3067941"/>
              <a:gd name="connsiteY1" fmla="*/ 1008403 h 1016949"/>
              <a:gd name="connsiteX2" fmla="*/ 3067941 w 3067941"/>
              <a:gd name="connsiteY2" fmla="*/ 1016949 h 1016949"/>
              <a:gd name="connsiteX3" fmla="*/ 2444098 w 3067941"/>
              <a:gd name="connsiteY3" fmla="*/ 623843 h 1016949"/>
              <a:gd name="connsiteX4" fmla="*/ 8546 w 3067941"/>
              <a:gd name="connsiteY4" fmla="*/ 0 h 10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941" h="1016949">
                <a:moveTo>
                  <a:pt x="8546" y="0"/>
                </a:moveTo>
                <a:cubicBezTo>
                  <a:pt x="5697" y="336134"/>
                  <a:pt x="2849" y="672269"/>
                  <a:pt x="0" y="1008403"/>
                </a:cubicBezTo>
                <a:lnTo>
                  <a:pt x="3067941" y="1016949"/>
                </a:lnTo>
                <a:lnTo>
                  <a:pt x="2444098" y="623843"/>
                </a:lnTo>
                <a:lnTo>
                  <a:pt x="8546" y="0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8" name="Forma libre: forma 6">
            <a:extLst>
              <a:ext uri="{FF2B5EF4-FFF2-40B4-BE49-F238E27FC236}">
                <a16:creationId xmlns:a16="http://schemas.microsoft.com/office/drawing/2014/main" id="{1F1CA9BA-50A4-EB8C-5A03-DCCF03424C9A}"/>
              </a:ext>
            </a:extLst>
          </p:cNvPr>
          <p:cNvSpPr/>
          <p:nvPr/>
        </p:nvSpPr>
        <p:spPr>
          <a:xfrm>
            <a:off x="-8546" y="6041877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CC9A2CF5-376D-BF05-EAD3-F795D212BE80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96B3F1B3-C68D-18BC-DD71-E2061F925217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45072001-74F9-C87C-EB26-20D5DDA85F58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5428BE23-4F0A-5DB0-B1EE-55B91E2A5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4" y="1145980"/>
            <a:ext cx="7269224" cy="530182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082008E-E3DB-3BED-B82B-A913AE40BE4C}"/>
              </a:ext>
            </a:extLst>
          </p:cNvPr>
          <p:cNvSpPr txBox="1"/>
          <p:nvPr/>
        </p:nvSpPr>
        <p:spPr>
          <a:xfrm>
            <a:off x="7711090" y="1286982"/>
            <a:ext cx="42140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 capacidad instalada de generación eléctrica solar ha aumentado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10x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en los últimos 10 años.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2022, los segmentos de Gran Escala y PMGD crecieron un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40% y 36%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respectivamente en capacidad instalada.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Actualmente hay sobre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1,2 GW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capacidad en pruebas y sobre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4,5 GW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declarados en construcción. De los cuales un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42%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corresponde a PMGD y un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51%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proyectos de gran escala.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2022, la energía solar produjo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14,2 TWh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representando un aumento del  33% con respecto del año anterior.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F561DA5-CC82-7FE3-8D04-7BD2D8DFDB7D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7" name="Google Shape;116;p23">
            <a:extLst>
              <a:ext uri="{FF2B5EF4-FFF2-40B4-BE49-F238E27FC236}">
                <a16:creationId xmlns:a16="http://schemas.microsoft.com/office/drawing/2014/main" id="{133B9765-5C08-E732-F536-B132075032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12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D2195913-01C2-863D-1733-26985C46945D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3" name="Forma libre: forma 9">
            <a:extLst>
              <a:ext uri="{FF2B5EF4-FFF2-40B4-BE49-F238E27FC236}">
                <a16:creationId xmlns:a16="http://schemas.microsoft.com/office/drawing/2014/main" id="{4AE614CC-67B8-7D29-7BB0-B1814E1BD88C}"/>
              </a:ext>
            </a:extLst>
          </p:cNvPr>
          <p:cNvSpPr/>
          <p:nvPr/>
        </p:nvSpPr>
        <p:spPr>
          <a:xfrm>
            <a:off x="-8546" y="5430854"/>
            <a:ext cx="3067941" cy="1016949"/>
          </a:xfrm>
          <a:custGeom>
            <a:avLst/>
            <a:gdLst>
              <a:gd name="connsiteX0" fmla="*/ 8546 w 3067941"/>
              <a:gd name="connsiteY0" fmla="*/ 0 h 1016949"/>
              <a:gd name="connsiteX1" fmla="*/ 0 w 3067941"/>
              <a:gd name="connsiteY1" fmla="*/ 1008403 h 1016949"/>
              <a:gd name="connsiteX2" fmla="*/ 3067941 w 3067941"/>
              <a:gd name="connsiteY2" fmla="*/ 1016949 h 1016949"/>
              <a:gd name="connsiteX3" fmla="*/ 2444098 w 3067941"/>
              <a:gd name="connsiteY3" fmla="*/ 623843 h 1016949"/>
              <a:gd name="connsiteX4" fmla="*/ 8546 w 3067941"/>
              <a:gd name="connsiteY4" fmla="*/ 0 h 10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941" h="1016949">
                <a:moveTo>
                  <a:pt x="8546" y="0"/>
                </a:moveTo>
                <a:cubicBezTo>
                  <a:pt x="5697" y="336134"/>
                  <a:pt x="2849" y="672269"/>
                  <a:pt x="0" y="1008403"/>
                </a:cubicBezTo>
                <a:lnTo>
                  <a:pt x="3067941" y="1016949"/>
                </a:lnTo>
                <a:lnTo>
                  <a:pt x="2444098" y="623843"/>
                </a:lnTo>
                <a:lnTo>
                  <a:pt x="8546" y="0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8" name="Forma libre: forma 6">
            <a:extLst>
              <a:ext uri="{FF2B5EF4-FFF2-40B4-BE49-F238E27FC236}">
                <a16:creationId xmlns:a16="http://schemas.microsoft.com/office/drawing/2014/main" id="{1F1CA9BA-50A4-EB8C-5A03-DCCF03424C9A}"/>
              </a:ext>
            </a:extLst>
          </p:cNvPr>
          <p:cNvSpPr/>
          <p:nvPr/>
        </p:nvSpPr>
        <p:spPr>
          <a:xfrm>
            <a:off x="-8546" y="6041877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CC9A2CF5-376D-BF05-EAD3-F795D212BE80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96B3F1B3-C68D-18BC-DD71-E2061F925217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45072001-74F9-C87C-EB26-20D5DDA85F58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7F0DC5-0ED8-6068-B4FB-9D753ED53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68" y="1326815"/>
            <a:ext cx="6613718" cy="50974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F0D2EA-F04E-0203-8D98-69AFA081A78C}"/>
              </a:ext>
            </a:extLst>
          </p:cNvPr>
          <p:cNvSpPr txBox="1"/>
          <p:nvPr/>
        </p:nvSpPr>
        <p:spPr>
          <a:xfrm>
            <a:off x="7276039" y="894505"/>
            <a:ext cx="46136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70%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la capacidad instalada total se encuentra entre las regiones de Arica y Parinacota y Atacama.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Un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80%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 la capacidad instalada en PMGD se encuentra entre las regiones de Coquimbo y Maule.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El avance de la generación solar ha sido más rápido que el avance de la infraestructura de transmisión, tanto nacional como zonal.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Los recortes de ERNC en general y de energía solar en particular, tanto a nivel de gran escala como PMGD están aumentando significativamente.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 la fecha ya se han recortado 735 GWh, lo que equivale a 1,8 veces lo recortado a la misma fecha de 2022.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Cada vez se vuelve mas dificil traer energía renovable desde el norte hacia los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centros de demanda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399E7DB-0300-71F7-5A02-1A1104B0C8D4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8E52EDF6-A092-B401-2ED0-EE52A7319C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091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1A174-E087-89CD-EA77-4C74C6F9A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E61D40D6-27A0-6ED9-91D6-B6A9D057AD13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3" name="Forma libre: forma 9">
            <a:extLst>
              <a:ext uri="{FF2B5EF4-FFF2-40B4-BE49-F238E27FC236}">
                <a16:creationId xmlns:a16="http://schemas.microsoft.com/office/drawing/2014/main" id="{FA223560-12A8-4203-309B-010AC90D18B2}"/>
              </a:ext>
            </a:extLst>
          </p:cNvPr>
          <p:cNvSpPr/>
          <p:nvPr/>
        </p:nvSpPr>
        <p:spPr>
          <a:xfrm>
            <a:off x="-8546" y="5430854"/>
            <a:ext cx="3067941" cy="1016949"/>
          </a:xfrm>
          <a:custGeom>
            <a:avLst/>
            <a:gdLst>
              <a:gd name="connsiteX0" fmla="*/ 8546 w 3067941"/>
              <a:gd name="connsiteY0" fmla="*/ 0 h 1016949"/>
              <a:gd name="connsiteX1" fmla="*/ 0 w 3067941"/>
              <a:gd name="connsiteY1" fmla="*/ 1008403 h 1016949"/>
              <a:gd name="connsiteX2" fmla="*/ 3067941 w 3067941"/>
              <a:gd name="connsiteY2" fmla="*/ 1016949 h 1016949"/>
              <a:gd name="connsiteX3" fmla="*/ 2444098 w 3067941"/>
              <a:gd name="connsiteY3" fmla="*/ 623843 h 1016949"/>
              <a:gd name="connsiteX4" fmla="*/ 8546 w 3067941"/>
              <a:gd name="connsiteY4" fmla="*/ 0 h 10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941" h="1016949">
                <a:moveTo>
                  <a:pt x="8546" y="0"/>
                </a:moveTo>
                <a:cubicBezTo>
                  <a:pt x="5697" y="336134"/>
                  <a:pt x="2849" y="672269"/>
                  <a:pt x="0" y="1008403"/>
                </a:cubicBezTo>
                <a:lnTo>
                  <a:pt x="3067941" y="1016949"/>
                </a:lnTo>
                <a:lnTo>
                  <a:pt x="2444098" y="623843"/>
                </a:lnTo>
                <a:lnTo>
                  <a:pt x="8546" y="0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8" name="Forma libre: forma 6">
            <a:extLst>
              <a:ext uri="{FF2B5EF4-FFF2-40B4-BE49-F238E27FC236}">
                <a16:creationId xmlns:a16="http://schemas.microsoft.com/office/drawing/2014/main" id="{FBAC8B91-9F66-F26B-8B2B-5645EEA5B547}"/>
              </a:ext>
            </a:extLst>
          </p:cNvPr>
          <p:cNvSpPr/>
          <p:nvPr/>
        </p:nvSpPr>
        <p:spPr>
          <a:xfrm>
            <a:off x="-8546" y="6041877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9F402222-4576-F842-AC5C-310DADB07670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309625C5-EDD5-1909-87AC-087E5277312A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9DD42141-A9BF-DB4C-5434-86C196EE32D9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ECCE9E-506E-B461-FDBC-CFC605AF0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6F41665A-9A3E-152E-7780-E4CDDD36AA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C7FF606-B344-1C87-80E7-FFF94ECF5DA9}"/>
              </a:ext>
            </a:extLst>
          </p:cNvPr>
          <p:cNvSpPr txBox="1"/>
          <p:nvPr/>
        </p:nvSpPr>
        <p:spPr>
          <a:xfrm>
            <a:off x="708213" y="894505"/>
            <a:ext cx="111815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Generación de gran escala tiene economías de escala por sobre la generación distribuida ¿Por qué potenciar el desarrollo del segmento distribuido?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Estudio beneficios PMGD 2024 (Centro de Energía):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2020 - 2023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938 Millones USD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 menor generación termoeléctrica,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22,1 millones USD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 menores pérdidas,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6,1 millones TCO2 </a:t>
            </a:r>
            <a:r>
              <a:rPr lang="es-CL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eq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(547 USD millones).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Estudio descarbonización 2025 (MEN+ISCI):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Los ahorros netos estimados por la integración de recursos energéticos distribuidos (DSR + DER) son de 1.7 a 1.9 mil millones de USD por año al 2050  Es más caro descarbonizar sin recursos energéticos distribuidos.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REDs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pueden aportar: Menor inversión en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Tx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y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Dx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menos inversión en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Gx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y Almacenamiento centralizado, Flexibilidad y balance, resiliencia local (suministro emergencia, partida en cero).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Estudio causa de vertimientos SEN 2025 (Centro de Energía):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 reemplazamos los PMGD con proyectos de gran escala en el norte 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Vertimientos aumentan un 52% anual.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Existen eminentes beneficios de suministrar parte de la demanda de manera local.  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290ABE3-CE78-AD9C-2A55-D7F3D576B785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EF1111C4-E217-C1EC-2889-0026C37832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62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D1F01-6AB0-F677-1A36-20BED3BDE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96EA4973-4ED2-F027-D51B-E0CB311ACF08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3" name="Forma libre: forma 9">
            <a:extLst>
              <a:ext uri="{FF2B5EF4-FFF2-40B4-BE49-F238E27FC236}">
                <a16:creationId xmlns:a16="http://schemas.microsoft.com/office/drawing/2014/main" id="{5B5A3373-D698-E053-41CA-6A6F3D87A4D9}"/>
              </a:ext>
            </a:extLst>
          </p:cNvPr>
          <p:cNvSpPr/>
          <p:nvPr/>
        </p:nvSpPr>
        <p:spPr>
          <a:xfrm>
            <a:off x="-8546" y="5430854"/>
            <a:ext cx="3067941" cy="1016949"/>
          </a:xfrm>
          <a:custGeom>
            <a:avLst/>
            <a:gdLst>
              <a:gd name="connsiteX0" fmla="*/ 8546 w 3067941"/>
              <a:gd name="connsiteY0" fmla="*/ 0 h 1016949"/>
              <a:gd name="connsiteX1" fmla="*/ 0 w 3067941"/>
              <a:gd name="connsiteY1" fmla="*/ 1008403 h 1016949"/>
              <a:gd name="connsiteX2" fmla="*/ 3067941 w 3067941"/>
              <a:gd name="connsiteY2" fmla="*/ 1016949 h 1016949"/>
              <a:gd name="connsiteX3" fmla="*/ 2444098 w 3067941"/>
              <a:gd name="connsiteY3" fmla="*/ 623843 h 1016949"/>
              <a:gd name="connsiteX4" fmla="*/ 8546 w 3067941"/>
              <a:gd name="connsiteY4" fmla="*/ 0 h 10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941" h="1016949">
                <a:moveTo>
                  <a:pt x="8546" y="0"/>
                </a:moveTo>
                <a:cubicBezTo>
                  <a:pt x="5697" y="336134"/>
                  <a:pt x="2849" y="672269"/>
                  <a:pt x="0" y="1008403"/>
                </a:cubicBezTo>
                <a:lnTo>
                  <a:pt x="3067941" y="1016949"/>
                </a:lnTo>
                <a:lnTo>
                  <a:pt x="2444098" y="623843"/>
                </a:lnTo>
                <a:lnTo>
                  <a:pt x="8546" y="0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8" name="Forma libre: forma 6">
            <a:extLst>
              <a:ext uri="{FF2B5EF4-FFF2-40B4-BE49-F238E27FC236}">
                <a16:creationId xmlns:a16="http://schemas.microsoft.com/office/drawing/2014/main" id="{869FD86B-8B39-3170-054D-2930F0B2651F}"/>
              </a:ext>
            </a:extLst>
          </p:cNvPr>
          <p:cNvSpPr/>
          <p:nvPr/>
        </p:nvSpPr>
        <p:spPr>
          <a:xfrm>
            <a:off x="-8546" y="6041877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901789DB-FCB4-6FDD-2B00-16F877053FC3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31117668-E467-D401-43AE-2C12D324C3A4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170E8FED-F40E-B354-0913-32B00B87614E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8EF934-26EA-6E11-D01B-E7B99144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2E4BA05D-52E4-80CE-9B42-48E014648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161643-AFC8-6513-951B-447B503C4371}"/>
              </a:ext>
            </a:extLst>
          </p:cNvPr>
          <p:cNvSpPr txBox="1"/>
          <p:nvPr/>
        </p:nvSpPr>
        <p:spPr>
          <a:xfrm>
            <a:off x="708213" y="894505"/>
            <a:ext cx="11181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Todo proyecto de generación eléctrica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requiere de un contrato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para obtener financiamiento para su desarrollo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Proyectos PMGD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tiene una mayor dificultad para acceder al mercado de contratos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 regulador estableció un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mecanismo para dotar de una herramienta de gestión de riesgo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similar los proyectos distribuidos mediante el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precio estabilizado.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 queremos un futuro descarbonizado costo efectivo se requiere la participación de recursos energéticos distribuidos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Debemos buscar formas que el segmento pueda desarrollarse de forma sostenida en el tiempo 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Mejor acceso a mercado de contratos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Participación en mercado de servicios complementarios</a:t>
            </a:r>
          </a:p>
          <a:p>
            <a:pPr marL="1200150" lvl="2" indent="-285750" algn="just">
              <a:buFont typeface="Courier New" panose="02070309020205020404" pitchFamily="49" charset="0"/>
              <a:buChar char="o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Creación de nuevos mercados para servicios complementarios locales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89D4C12-D786-2E7C-4A67-8D80155E0C68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422ED03A-ABB0-A886-04B0-C8DDFAF67E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063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7911B-426B-9458-1C17-DC797E284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4C03E714-E28D-47D9-F273-5350AFEAF16B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3" name="Forma libre: forma 9">
            <a:extLst>
              <a:ext uri="{FF2B5EF4-FFF2-40B4-BE49-F238E27FC236}">
                <a16:creationId xmlns:a16="http://schemas.microsoft.com/office/drawing/2014/main" id="{5080BA71-E604-2B45-D95D-861DCB30C8AC}"/>
              </a:ext>
            </a:extLst>
          </p:cNvPr>
          <p:cNvSpPr/>
          <p:nvPr/>
        </p:nvSpPr>
        <p:spPr>
          <a:xfrm>
            <a:off x="-8546" y="5430854"/>
            <a:ext cx="3067941" cy="1016949"/>
          </a:xfrm>
          <a:custGeom>
            <a:avLst/>
            <a:gdLst>
              <a:gd name="connsiteX0" fmla="*/ 8546 w 3067941"/>
              <a:gd name="connsiteY0" fmla="*/ 0 h 1016949"/>
              <a:gd name="connsiteX1" fmla="*/ 0 w 3067941"/>
              <a:gd name="connsiteY1" fmla="*/ 1008403 h 1016949"/>
              <a:gd name="connsiteX2" fmla="*/ 3067941 w 3067941"/>
              <a:gd name="connsiteY2" fmla="*/ 1016949 h 1016949"/>
              <a:gd name="connsiteX3" fmla="*/ 2444098 w 3067941"/>
              <a:gd name="connsiteY3" fmla="*/ 623843 h 1016949"/>
              <a:gd name="connsiteX4" fmla="*/ 8546 w 3067941"/>
              <a:gd name="connsiteY4" fmla="*/ 0 h 10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7941" h="1016949">
                <a:moveTo>
                  <a:pt x="8546" y="0"/>
                </a:moveTo>
                <a:cubicBezTo>
                  <a:pt x="5697" y="336134"/>
                  <a:pt x="2849" y="672269"/>
                  <a:pt x="0" y="1008403"/>
                </a:cubicBezTo>
                <a:lnTo>
                  <a:pt x="3067941" y="1016949"/>
                </a:lnTo>
                <a:lnTo>
                  <a:pt x="2444098" y="623843"/>
                </a:lnTo>
                <a:lnTo>
                  <a:pt x="8546" y="0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sp>
        <p:nvSpPr>
          <p:cNvPr id="8" name="Forma libre: forma 6">
            <a:extLst>
              <a:ext uri="{FF2B5EF4-FFF2-40B4-BE49-F238E27FC236}">
                <a16:creationId xmlns:a16="http://schemas.microsoft.com/office/drawing/2014/main" id="{CAC8057F-F51B-2DC2-BD57-87133AAFBDF8}"/>
              </a:ext>
            </a:extLst>
          </p:cNvPr>
          <p:cNvSpPr/>
          <p:nvPr/>
        </p:nvSpPr>
        <p:spPr>
          <a:xfrm>
            <a:off x="-8546" y="6041877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A748EDA2-81F2-F301-459F-A40CB4B1251E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A0B7BD92-6466-524C-42EB-C9BA63EE9D35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4ACA7A52-7BBE-8597-9D36-17871E0CB622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13039E-6C0D-7AC6-FC8B-AE50A72E2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68F4743D-FC86-7EAE-4359-EC8C7CFEA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4D4FB2-43C6-F626-51C9-8773EA827DF9}"/>
              </a:ext>
            </a:extLst>
          </p:cNvPr>
          <p:cNvSpPr txBox="1"/>
          <p:nvPr/>
        </p:nvSpPr>
        <p:spPr>
          <a:xfrm>
            <a:off x="708213" y="894505"/>
            <a:ext cx="111815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¿Qué ocurre hoy con la participación de proyectos PMGD en el mercado de contratos regulados?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Chile coexisten dos mercados de generación: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Utility-scale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: plantas grandes, conectadas a transmisión, con menores costos unitarios y sin pago directo por transmisión.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PMGD (3–9 MW): conectados a distribución, deben costear sus propios refuerzos, con mayores restricciones y costos.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Ambos podrían competir en licitaciones de suministro, pero no en igualdad de condiciones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PMGD pueden aportar: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Seguridad energética local, flexibilidad tecnológica (almacenamiento y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grid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forming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), posibles beneficios tarifarios locales, mayor competencia y descentralización del mercado). </a:t>
            </a:r>
            <a:endParaRPr lang="es-C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500CF5E-4571-6A15-65AF-1261DE05FB3E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61522485-96CA-40EB-0F07-76130F01987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0596CB-E81E-EC44-7D68-2C5957B1B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93756"/>
              </p:ext>
            </p:extLst>
          </p:nvPr>
        </p:nvGraphicFramePr>
        <p:xfrm>
          <a:off x="968187" y="3555905"/>
          <a:ext cx="10515600" cy="18288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179056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021871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33707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 dirty="0"/>
                        <a:t>Aspecto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/>
                        <a:t>Utility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b="1" dirty="0"/>
                        <a:t>PMGD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2851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Conexión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Transmisión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Distribución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2622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Cargo de transmisión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No lo pagan directamente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Pagan refuerzos en distribución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2371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Escala y volumen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Altos (100+ MW)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/>
                        <a:t>3–9 MW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549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Costos sistémicos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/>
                        <a:t>Se socializan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/>
                        <a:t>No se reconocen beneficios locales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774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636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DC1E8-7C0A-7956-448A-38FAD003B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16C84977-E5A9-7434-D0F2-70212E2DD4CB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3B392197-FB2F-0092-706F-0787D6F64BFD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F8959747-2F16-B31E-3177-3207324EEB46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A0C2D766-7060-EFF3-44DE-AF9ABBB132F6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FB0072-A36D-1931-DEC2-9AF3C70FA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FA0348D1-DE8E-600B-1348-BB139DB1B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3989900-9E2A-3C65-BDC5-2A985F03BDE6}"/>
              </a:ext>
            </a:extLst>
          </p:cNvPr>
          <p:cNvSpPr txBox="1"/>
          <p:nvPr/>
        </p:nvSpPr>
        <p:spPr>
          <a:xfrm>
            <a:off x="341870" y="758710"/>
            <a:ext cx="1154786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¿Cómo impacta el diseño de las licitaciones de suministro a clientes regulados en la participación de proyectos PMGD?</a:t>
            </a:r>
          </a:p>
          <a:p>
            <a:pPr algn="just"/>
            <a:endParaRPr lang="es-CL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Diseño licitación 2025/01</a:t>
            </a:r>
          </a:p>
          <a:p>
            <a:pPr algn="just"/>
            <a:endParaRPr lang="es-CL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Volumen licitado: 1.680 GWh/año (BS1).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Segmentación: 4 zonas × 3 horarios = 12 combinaciones.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Sub-bloques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por zona/horario: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Zona 1: 31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Zona 2 y 3: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Zona 4: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Ejemplo para zona 2: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Zona 2A: 171 GWh ÷ 45 = 3,8 GWh por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sub-bloque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Zona 2B: 243 GWh ÷ 45 = 5,4 GWh por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sub-bloque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Zona 2C: 136 GWh ÷ 45 = 3,0 GWh por </a:t>
            </a:r>
            <a:r>
              <a:rPr lang="es-CL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sub-bloque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PMGD puede generar entre 1,5 GWh/año a 14 GWh/Año dependiendo de su tamaño (entre 1 y 9 MW) –&gt;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No todos los proyectos pueden suministrar la energía mínima </a:t>
            </a:r>
            <a:r>
              <a:rPr lang="es-CL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ofertable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0FBD290-A61A-B5AF-CAD6-7BC8DD7C51C7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CF205932-89BC-5838-B234-5C6BC9B978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85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19E38-0474-7615-A181-AB3217D2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904DF7AB-039B-ED89-D32F-5AC6A9416E5C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C2FFFD05-2C09-D456-48E3-35AC9D59D3B9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88191C95-4C76-D904-5A8D-741D47539F83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97FD8205-7A34-6420-DD9D-BA7DA5C9C323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452D23-D8C6-35E5-18C8-20DF11B00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DEA88324-5119-5C3C-18E1-8A7AE19FE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43F650-F6C3-768A-91F3-54E70CBF3D26}"/>
              </a:ext>
            </a:extLst>
          </p:cNvPr>
          <p:cNvSpPr txBox="1"/>
          <p:nvPr/>
        </p:nvSpPr>
        <p:spPr>
          <a:xfrm>
            <a:off x="341870" y="666205"/>
            <a:ext cx="1141097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¿Cómo impacta el diseño de las licitaciones de suministro a clientes regulados en la participación de proyectos PMGD?</a:t>
            </a:r>
          </a:p>
          <a:p>
            <a:pPr algn="just"/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Diseño licitación 2025/01</a:t>
            </a:r>
          </a:p>
          <a:p>
            <a:pPr algn="just"/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Los costos sistémicos no se consideran en la oferta realizada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Vimos que a nivel sistémico, el sistema opera de forma menos costosa con </a:t>
            </a:r>
            <a:r>
              <a:rPr lang="es-CL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PMGDs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¿Cómo incorporamos estos beneficios al sistema en el mecanismo de licitaciones?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 estar estampillados y socializados los costos sistémicos, las ventajas comparativas de los proyectos distribuidos son invisibilizadas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 un proyecto PMGD vende en la misma red de distribución no realiza retiros ni hace uso de la infraestructura de transmisión ¿Debiera pagar los mismos costos sistémicos que un proyecto </a:t>
            </a:r>
            <a:r>
              <a:rPr lang="es-CL" sz="16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Utility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pPr lvl="1" algn="just"/>
            <a:endParaRPr lang="es-CL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Las garantías exigidas pueden llegar a ser desproporcionadas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 relación al costo de inversión del proyecto PMGD, lo que inviabiliza su participación.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Para viabilizar la participación de </a:t>
            </a:r>
            <a:r>
              <a:rPr lang="es-CL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PMGDs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es probable que se requiera la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figura del agregador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para coordinar varios proyectos a la vez. Hoy esta figura no existe.</a:t>
            </a:r>
          </a:p>
          <a:p>
            <a:pPr algn="just"/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Esta pendiente </a:t>
            </a:r>
            <a:r>
              <a:rPr lang="es-CL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aclarar la participación de los PMGD en la provisión de servicios complementarios 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y la creación de nuevos mercados de servicio a nivel de distribución.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Gran parte de las interrupciones de suministro se debe a razones en Dx. Los </a:t>
            </a:r>
            <a:r>
              <a:rPr lang="es-CL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REDs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pueden aportar a disminuir estos problemas, mientras que los proyectos </a:t>
            </a:r>
            <a:r>
              <a:rPr lang="es-CL" sz="16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utility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no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sz="16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1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3FAA2C-D929-4036-2E83-B0108BF4BADE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A62F28B8-73DB-FFC3-AF23-6502CF42B6C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339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37B54-0BB3-A884-3021-B4898A2B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0">
            <a:extLst>
              <a:ext uri="{FF2B5EF4-FFF2-40B4-BE49-F238E27FC236}">
                <a16:creationId xmlns:a16="http://schemas.microsoft.com/office/drawing/2014/main" id="{EF330559-4B21-12FA-B006-CFD13542C0FA}"/>
              </a:ext>
            </a:extLst>
          </p:cNvPr>
          <p:cNvSpPr/>
          <p:nvPr/>
        </p:nvSpPr>
        <p:spPr>
          <a:xfrm>
            <a:off x="-8546" y="5127477"/>
            <a:ext cx="3230310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0" name="Forma libre: forma 11">
            <a:extLst>
              <a:ext uri="{FF2B5EF4-FFF2-40B4-BE49-F238E27FC236}">
                <a16:creationId xmlns:a16="http://schemas.microsoft.com/office/drawing/2014/main" id="{60B503AC-D5EC-6F5C-5C53-6E0CEC2C3E9F}"/>
              </a:ext>
            </a:extLst>
          </p:cNvPr>
          <p:cNvSpPr/>
          <p:nvPr/>
        </p:nvSpPr>
        <p:spPr>
          <a:xfrm rot="10800000">
            <a:off x="8782141" y="-1"/>
            <a:ext cx="3409859" cy="1743342"/>
          </a:xfrm>
          <a:custGeom>
            <a:avLst/>
            <a:gdLst>
              <a:gd name="connsiteX0" fmla="*/ 0 w 3230310"/>
              <a:gd name="connsiteY0" fmla="*/ 0 h 1743342"/>
              <a:gd name="connsiteX1" fmla="*/ 3230310 w 3230310"/>
              <a:gd name="connsiteY1" fmla="*/ 1743342 h 1743342"/>
              <a:gd name="connsiteX2" fmla="*/ 0 w 3230310"/>
              <a:gd name="connsiteY2" fmla="*/ 1734796 h 1743342"/>
              <a:gd name="connsiteX3" fmla="*/ 0 w 3230310"/>
              <a:gd name="connsiteY3" fmla="*/ 0 h 17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0310" h="1743342">
                <a:moveTo>
                  <a:pt x="0" y="0"/>
                </a:moveTo>
                <a:lnTo>
                  <a:pt x="3230310" y="1743342"/>
                </a:lnTo>
                <a:lnTo>
                  <a:pt x="0" y="1734796"/>
                </a:lnTo>
                <a:cubicBezTo>
                  <a:pt x="2849" y="1162228"/>
                  <a:pt x="5697" y="58965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L" sz="1400" dirty="0"/>
          </a:p>
        </p:txBody>
      </p:sp>
      <p:sp>
        <p:nvSpPr>
          <p:cNvPr id="11" name="Forma libre: forma 7">
            <a:extLst>
              <a:ext uri="{FF2B5EF4-FFF2-40B4-BE49-F238E27FC236}">
                <a16:creationId xmlns:a16="http://schemas.microsoft.com/office/drawing/2014/main" id="{D3A2C77D-45D0-B7B8-5DE8-CC664C8DF7D9}"/>
              </a:ext>
            </a:extLst>
          </p:cNvPr>
          <p:cNvSpPr/>
          <p:nvPr/>
        </p:nvSpPr>
        <p:spPr>
          <a:xfrm rot="10800000">
            <a:off x="8901782" y="0"/>
            <a:ext cx="3349952" cy="811850"/>
          </a:xfrm>
          <a:custGeom>
            <a:avLst/>
            <a:gdLst>
              <a:gd name="connsiteX0" fmla="*/ 0 w 3349952"/>
              <a:gd name="connsiteY0" fmla="*/ 811850 h 811850"/>
              <a:gd name="connsiteX1" fmla="*/ 8546 w 3349952"/>
              <a:gd name="connsiteY1" fmla="*/ 0 h 811850"/>
              <a:gd name="connsiteX2" fmla="*/ 3349952 w 3349952"/>
              <a:gd name="connsiteY2" fmla="*/ 811850 h 811850"/>
              <a:gd name="connsiteX3" fmla="*/ 0 w 3349952"/>
              <a:gd name="connsiteY3" fmla="*/ 811850 h 81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952" h="811850">
                <a:moveTo>
                  <a:pt x="0" y="811850"/>
                </a:moveTo>
                <a:cubicBezTo>
                  <a:pt x="2849" y="541233"/>
                  <a:pt x="5697" y="270617"/>
                  <a:pt x="8546" y="0"/>
                </a:cubicBezTo>
                <a:lnTo>
                  <a:pt x="3349952" y="811850"/>
                </a:lnTo>
                <a:lnTo>
                  <a:pt x="0" y="811850"/>
                </a:lnTo>
                <a:close/>
              </a:path>
            </a:pathLst>
          </a:custGeom>
          <a:solidFill>
            <a:srgbClr val="E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 dirty="0"/>
          </a:p>
        </p:txBody>
      </p:sp>
      <p:sp>
        <p:nvSpPr>
          <p:cNvPr id="12" name="Forma libre: forma 8">
            <a:extLst>
              <a:ext uri="{FF2B5EF4-FFF2-40B4-BE49-F238E27FC236}">
                <a16:creationId xmlns:a16="http://schemas.microsoft.com/office/drawing/2014/main" id="{8FC703CC-300F-FCE8-751E-01CAEE37E403}"/>
              </a:ext>
            </a:extLst>
          </p:cNvPr>
          <p:cNvSpPr/>
          <p:nvPr/>
        </p:nvSpPr>
        <p:spPr>
          <a:xfrm>
            <a:off x="8958669" y="282012"/>
            <a:ext cx="3236181" cy="1145137"/>
          </a:xfrm>
          <a:custGeom>
            <a:avLst/>
            <a:gdLst>
              <a:gd name="connsiteX0" fmla="*/ 3298677 w 3298677"/>
              <a:gd name="connsiteY0" fmla="*/ 529839 h 1170774"/>
              <a:gd name="connsiteX1" fmla="*/ 1153682 w 3298677"/>
              <a:gd name="connsiteY1" fmla="*/ 0 h 1170774"/>
              <a:gd name="connsiteX2" fmla="*/ 0 w 3298677"/>
              <a:gd name="connsiteY2" fmla="*/ 307649 h 1170774"/>
              <a:gd name="connsiteX3" fmla="*/ 3298677 w 3298677"/>
              <a:gd name="connsiteY3" fmla="*/ 1170774 h 1170774"/>
              <a:gd name="connsiteX4" fmla="*/ 3298677 w 3298677"/>
              <a:gd name="connsiteY4" fmla="*/ 529839 h 117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8677" h="1170774">
                <a:moveTo>
                  <a:pt x="3298677" y="529839"/>
                </a:moveTo>
                <a:lnTo>
                  <a:pt x="1153682" y="0"/>
                </a:lnTo>
                <a:lnTo>
                  <a:pt x="0" y="307649"/>
                </a:lnTo>
                <a:lnTo>
                  <a:pt x="3298677" y="1170774"/>
                </a:lnTo>
                <a:lnTo>
                  <a:pt x="3298677" y="529839"/>
                </a:lnTo>
                <a:close/>
              </a:path>
            </a:pathLst>
          </a:custGeom>
          <a:solidFill>
            <a:srgbClr val="F7A7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4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4F05C6-E87C-6285-6919-A3F03092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109" y="188387"/>
            <a:ext cx="2159000" cy="495300"/>
          </a:xfrm>
          <a:prstGeom prst="rect">
            <a:avLst/>
          </a:prstGeom>
        </p:spPr>
      </p:pic>
      <p:sp>
        <p:nvSpPr>
          <p:cNvPr id="7" name="6 Título">
            <a:extLst>
              <a:ext uri="{FF2B5EF4-FFF2-40B4-BE49-F238E27FC236}">
                <a16:creationId xmlns:a16="http://schemas.microsoft.com/office/drawing/2014/main" id="{62A8CC86-B39E-CD2E-E975-0EE474367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br>
              <a:rPr lang="es-MX" sz="4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CL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CDB0F8-6CFF-4B87-37F4-67F58BDDD3DF}"/>
              </a:ext>
            </a:extLst>
          </p:cNvPr>
          <p:cNvSpPr txBox="1"/>
          <p:nvPr/>
        </p:nvSpPr>
        <p:spPr>
          <a:xfrm>
            <a:off x="341870" y="666205"/>
            <a:ext cx="11410974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Algunas recomendaciones</a:t>
            </a:r>
          </a:p>
          <a:p>
            <a:pPr algn="just"/>
            <a:endParaRPr lang="es-CL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Facilitar la participación de PMGD reduciendo el tamaño de los </a:t>
            </a:r>
            <a:r>
              <a:rPr lang="es-CL" sz="20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sub-bloques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Incorporar en la comparación de oferta los costos sistémicos asociados a suministrar energía a gran escala vs distribuida </a:t>
            </a: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Pensar en lo que efectivamente el cliente pagara al final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Considerar exceptuar de ciertos cargos a los contratos PMGD que vendan energía dentro de su misma red de distribución. </a:t>
            </a:r>
          </a:p>
          <a:p>
            <a:pPr lvl="1" algn="just"/>
            <a:endParaRPr lang="es-CL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Con la incorporación de nueva infraestructura de monitoreo y control, incorporar la participación de recursos distribuidos en la provisión de servicios complementarios.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Repensar la provisión de servicios en distribución y como incorporar la participación de terceros en este mercado.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Mejora en la calidad y seguridad de suministro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Mayor estabilidad para los proyectos distribuidos en sus ingresos. </a:t>
            </a: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endParaRPr lang="es-CL" sz="16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s-CL" sz="1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0D47513-D5C3-7BFA-150F-A54849C9257D}"/>
              </a:ext>
            </a:extLst>
          </p:cNvPr>
          <p:cNvSpPr/>
          <p:nvPr/>
        </p:nvSpPr>
        <p:spPr>
          <a:xfrm>
            <a:off x="370703" y="365125"/>
            <a:ext cx="11479427" cy="62308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pic>
        <p:nvPicPr>
          <p:cNvPr id="15" name="Google Shape;116;p23">
            <a:extLst>
              <a:ext uri="{FF2B5EF4-FFF2-40B4-BE49-F238E27FC236}">
                <a16:creationId xmlns:a16="http://schemas.microsoft.com/office/drawing/2014/main" id="{912783B5-2E84-BEC0-7AF4-7F98D9FAC5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2509" b="25007"/>
          <a:stretch/>
        </p:blipFill>
        <p:spPr>
          <a:xfrm>
            <a:off x="7245" y="5884"/>
            <a:ext cx="2269626" cy="660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182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1188</Words>
  <Application>Microsoft Office PowerPoint</Application>
  <PresentationFormat>Panorámica</PresentationFormat>
  <Paragraphs>142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Courier New</vt:lpstr>
      <vt:lpstr>Tema de Office</vt:lpstr>
      <vt:lpstr>Participacion de proyectos PMGD en el mercado de contratos regulados</vt:lpstr>
      <vt:lpstr>Presentación de PowerPoint</vt:lpstr>
      <vt:lpstr>  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Expansión de la transmisión para integrar la nueva oferta solar y propuesta sobre los sistemas de almacenamiento</dc:title>
  <dc:creator>Dario Morales</dc:creator>
  <cp:lastModifiedBy>Danilo Jara</cp:lastModifiedBy>
  <cp:revision>5</cp:revision>
  <dcterms:created xsi:type="dcterms:W3CDTF">2023-06-06T21:53:56Z</dcterms:created>
  <dcterms:modified xsi:type="dcterms:W3CDTF">2025-08-27T00:59:41Z</dcterms:modified>
</cp:coreProperties>
</file>