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9" r:id="rId1"/>
  </p:sldMasterIdLst>
  <p:sldIdLst>
    <p:sldId id="256" r:id="rId2"/>
    <p:sldId id="265" r:id="rId3"/>
    <p:sldId id="271" r:id="rId4"/>
    <p:sldId id="272" r:id="rId5"/>
    <p:sldId id="266" r:id="rId6"/>
    <p:sldId id="267" r:id="rId7"/>
    <p:sldId id="268" r:id="rId8"/>
    <p:sldId id="270" r:id="rId9"/>
    <p:sldId id="273" r:id="rId10"/>
    <p:sldId id="274" r:id="rId11"/>
    <p:sldId id="260"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EF9484C-6B1E-47A5-9AE8-C6555FC769DE}" v="2150" dt="2025-08-25T17:23:56.648"/>
  </p1510:revLst>
</p1510:revInfo>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111" d="100"/>
          <a:sy n="111"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85DB3A89-173E-4B8D-ACD4-9A930FD95497}" type="datetimeFigureOut">
              <a:rPr lang="es-CL" smtClean="0"/>
              <a:t>26-08-2025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DDD28BC6-9FAD-4517-9B7C-8596205A5031}" type="slidenum">
              <a:rPr lang="es-CL" smtClean="0"/>
              <a:t>‹Nº›</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06181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5DB3A89-173E-4B8D-ACD4-9A930FD95497}" type="datetimeFigureOut">
              <a:rPr lang="es-CL" smtClean="0"/>
              <a:t>26-08-2025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DDD28BC6-9FAD-4517-9B7C-8596205A5031}" type="slidenum">
              <a:rPr lang="es-CL" smtClean="0"/>
              <a:t>‹Nº›</a:t>
            </a:fld>
            <a:endParaRPr lang="es-CL"/>
          </a:p>
        </p:txBody>
      </p:sp>
    </p:spTree>
    <p:extLst>
      <p:ext uri="{BB962C8B-B14F-4D97-AF65-F5344CB8AC3E}">
        <p14:creationId xmlns:p14="http://schemas.microsoft.com/office/powerpoint/2010/main" val="38666998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5DB3A89-173E-4B8D-ACD4-9A930FD95497}" type="datetimeFigureOut">
              <a:rPr lang="es-CL" smtClean="0"/>
              <a:t>26-08-2025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DDD28BC6-9FAD-4517-9B7C-8596205A5031}" type="slidenum">
              <a:rPr lang="es-CL" smtClean="0"/>
              <a:t>‹Nº›</a:t>
            </a:fld>
            <a:endParaRPr lang="es-CL"/>
          </a:p>
        </p:txBody>
      </p:sp>
    </p:spTree>
    <p:extLst>
      <p:ext uri="{BB962C8B-B14F-4D97-AF65-F5344CB8AC3E}">
        <p14:creationId xmlns:p14="http://schemas.microsoft.com/office/powerpoint/2010/main" val="24091393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85DB3A89-173E-4B8D-ACD4-9A930FD95497}" type="datetimeFigureOut">
              <a:rPr lang="es-CL" smtClean="0"/>
              <a:t>26-08-2025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DDD28BC6-9FAD-4517-9B7C-8596205A5031}" type="slidenum">
              <a:rPr lang="es-CL" smtClean="0"/>
              <a:t>‹Nº›</a:t>
            </a:fld>
            <a:endParaRPr lang="es-CL"/>
          </a:p>
        </p:txBody>
      </p:sp>
    </p:spTree>
    <p:extLst>
      <p:ext uri="{BB962C8B-B14F-4D97-AF65-F5344CB8AC3E}">
        <p14:creationId xmlns:p14="http://schemas.microsoft.com/office/powerpoint/2010/main" val="21891503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85DB3A89-173E-4B8D-ACD4-9A930FD95497}" type="datetimeFigureOut">
              <a:rPr lang="es-CL" smtClean="0"/>
              <a:t>26-08-2025</a:t>
            </a:fld>
            <a:endParaRPr lang="es-CL"/>
          </a:p>
        </p:txBody>
      </p:sp>
      <p:sp>
        <p:nvSpPr>
          <p:cNvPr id="5" name="Footer Placeholder 4"/>
          <p:cNvSpPr>
            <a:spLocks noGrp="1"/>
          </p:cNvSpPr>
          <p:nvPr>
            <p:ph type="ftr" sz="quarter" idx="11"/>
          </p:nvPr>
        </p:nvSpPr>
        <p:spPr/>
        <p:txBody>
          <a:bodyPr/>
          <a:lstStyle/>
          <a:p>
            <a:endParaRPr lang="es-CL"/>
          </a:p>
        </p:txBody>
      </p:sp>
      <p:sp>
        <p:nvSpPr>
          <p:cNvPr id="6" name="Slide Number Placeholder 5"/>
          <p:cNvSpPr>
            <a:spLocks noGrp="1"/>
          </p:cNvSpPr>
          <p:nvPr>
            <p:ph type="sldNum" sz="quarter" idx="12"/>
          </p:nvPr>
        </p:nvSpPr>
        <p:spPr/>
        <p:txBody>
          <a:bodyPr/>
          <a:lstStyle/>
          <a:p>
            <a:fld id="{DDD28BC6-9FAD-4517-9B7C-8596205A5031}" type="slidenum">
              <a:rPr lang="es-CL" smtClean="0"/>
              <a:t>‹Nº›</a:t>
            </a:fld>
            <a:endParaRPr lang="es-CL"/>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86285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85DB3A89-173E-4B8D-ACD4-9A930FD95497}" type="datetimeFigureOut">
              <a:rPr lang="es-CL" smtClean="0"/>
              <a:t>26-08-2025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DDD28BC6-9FAD-4517-9B7C-8596205A5031}" type="slidenum">
              <a:rPr lang="es-CL" smtClean="0"/>
              <a:t>‹Nº›</a:t>
            </a:fld>
            <a:endParaRPr lang="es-CL"/>
          </a:p>
        </p:txBody>
      </p:sp>
    </p:spTree>
    <p:extLst>
      <p:ext uri="{BB962C8B-B14F-4D97-AF65-F5344CB8AC3E}">
        <p14:creationId xmlns:p14="http://schemas.microsoft.com/office/powerpoint/2010/main" val="30359375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Content Placeholder 3"/>
          <p:cNvSpPr>
            <a:spLocks noGrp="1"/>
          </p:cNvSpPr>
          <p:nvPr>
            <p:ph sz="half" idx="2"/>
          </p:nvPr>
        </p:nvSpPr>
        <p:spPr>
          <a:xfrm>
            <a:off x="109728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Content Placeholder 5"/>
          <p:cNvSpPr>
            <a:spLocks noGrp="1"/>
          </p:cNvSpPr>
          <p:nvPr>
            <p:ph sz="quarter" idx="4"/>
          </p:nvPr>
        </p:nvSpPr>
        <p:spPr>
          <a:xfrm>
            <a:off x="6217920" y="2582334"/>
            <a:ext cx="4937760" cy="33782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85DB3A89-173E-4B8D-ACD4-9A930FD95497}" type="datetimeFigureOut">
              <a:rPr lang="es-CL" smtClean="0"/>
              <a:t>26-08-2025</a:t>
            </a:fld>
            <a:endParaRPr lang="es-CL"/>
          </a:p>
        </p:txBody>
      </p:sp>
      <p:sp>
        <p:nvSpPr>
          <p:cNvPr id="8" name="Footer Placeholder 7"/>
          <p:cNvSpPr>
            <a:spLocks noGrp="1"/>
          </p:cNvSpPr>
          <p:nvPr>
            <p:ph type="ftr" sz="quarter" idx="11"/>
          </p:nvPr>
        </p:nvSpPr>
        <p:spPr/>
        <p:txBody>
          <a:bodyPr/>
          <a:lstStyle/>
          <a:p>
            <a:endParaRPr lang="es-CL"/>
          </a:p>
        </p:txBody>
      </p:sp>
      <p:sp>
        <p:nvSpPr>
          <p:cNvPr id="9" name="Slide Number Placeholder 8"/>
          <p:cNvSpPr>
            <a:spLocks noGrp="1"/>
          </p:cNvSpPr>
          <p:nvPr>
            <p:ph type="sldNum" sz="quarter" idx="12"/>
          </p:nvPr>
        </p:nvSpPr>
        <p:spPr/>
        <p:txBody>
          <a:bodyPr/>
          <a:lstStyle/>
          <a:p>
            <a:fld id="{DDD28BC6-9FAD-4517-9B7C-8596205A5031}" type="slidenum">
              <a:rPr lang="es-CL" smtClean="0"/>
              <a:t>‹Nº›</a:t>
            </a:fld>
            <a:endParaRPr lang="es-CL"/>
          </a:p>
        </p:txBody>
      </p:sp>
    </p:spTree>
    <p:extLst>
      <p:ext uri="{BB962C8B-B14F-4D97-AF65-F5344CB8AC3E}">
        <p14:creationId xmlns:p14="http://schemas.microsoft.com/office/powerpoint/2010/main" val="41970693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85DB3A89-173E-4B8D-ACD4-9A930FD95497}" type="datetimeFigureOut">
              <a:rPr lang="es-CL" smtClean="0"/>
              <a:t>26-08-2025</a:t>
            </a:fld>
            <a:endParaRPr lang="es-CL"/>
          </a:p>
        </p:txBody>
      </p:sp>
      <p:sp>
        <p:nvSpPr>
          <p:cNvPr id="4" name="Footer Placeholder 3"/>
          <p:cNvSpPr>
            <a:spLocks noGrp="1"/>
          </p:cNvSpPr>
          <p:nvPr>
            <p:ph type="ftr" sz="quarter" idx="11"/>
          </p:nvPr>
        </p:nvSpPr>
        <p:spPr/>
        <p:txBody>
          <a:bodyPr/>
          <a:lstStyle/>
          <a:p>
            <a:endParaRPr lang="es-CL"/>
          </a:p>
        </p:txBody>
      </p:sp>
      <p:sp>
        <p:nvSpPr>
          <p:cNvPr id="5" name="Slide Number Placeholder 4"/>
          <p:cNvSpPr>
            <a:spLocks noGrp="1"/>
          </p:cNvSpPr>
          <p:nvPr>
            <p:ph type="sldNum" sz="quarter" idx="12"/>
          </p:nvPr>
        </p:nvSpPr>
        <p:spPr/>
        <p:txBody>
          <a:bodyPr/>
          <a:lstStyle/>
          <a:p>
            <a:fld id="{DDD28BC6-9FAD-4517-9B7C-8596205A5031}" type="slidenum">
              <a:rPr lang="es-CL" smtClean="0"/>
              <a:t>‹Nº›</a:t>
            </a:fld>
            <a:endParaRPr lang="es-CL"/>
          </a:p>
        </p:txBody>
      </p:sp>
    </p:spTree>
    <p:extLst>
      <p:ext uri="{BB962C8B-B14F-4D97-AF65-F5344CB8AC3E}">
        <p14:creationId xmlns:p14="http://schemas.microsoft.com/office/powerpoint/2010/main" val="21996344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85DB3A89-173E-4B8D-ACD4-9A930FD95497}" type="datetimeFigureOut">
              <a:rPr lang="es-CL" smtClean="0"/>
              <a:t>26-08-2025</a:t>
            </a:fld>
            <a:endParaRPr lang="es-CL"/>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s-CL"/>
          </a:p>
        </p:txBody>
      </p:sp>
      <p:sp>
        <p:nvSpPr>
          <p:cNvPr id="9" name="Slide Number Placeholder 8"/>
          <p:cNvSpPr>
            <a:spLocks noGrp="1"/>
          </p:cNvSpPr>
          <p:nvPr>
            <p:ph type="sldNum" sz="quarter" idx="12"/>
          </p:nvPr>
        </p:nvSpPr>
        <p:spPr/>
        <p:txBody>
          <a:bodyPr/>
          <a:lstStyle/>
          <a:p>
            <a:fld id="{DDD28BC6-9FAD-4517-9B7C-8596205A5031}" type="slidenum">
              <a:rPr lang="es-CL" smtClean="0"/>
              <a:t>‹Nº›</a:t>
            </a:fld>
            <a:endParaRPr lang="es-CL"/>
          </a:p>
        </p:txBody>
      </p:sp>
    </p:spTree>
    <p:extLst>
      <p:ext uri="{BB962C8B-B14F-4D97-AF65-F5344CB8AC3E}">
        <p14:creationId xmlns:p14="http://schemas.microsoft.com/office/powerpoint/2010/main" val="3063232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s-ES"/>
              <a:t>Haga clic para modificar el estilo de título del patrón</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85DB3A89-173E-4B8D-ACD4-9A930FD95497}" type="datetimeFigureOut">
              <a:rPr lang="es-CL" smtClean="0"/>
              <a:t>26-08-2025</a:t>
            </a:fld>
            <a:endParaRPr lang="es-CL"/>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s-CL"/>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DDD28BC6-9FAD-4517-9B7C-8596205A5031}" type="slidenum">
              <a:rPr lang="es-CL" smtClean="0"/>
              <a:t>‹Nº›</a:t>
            </a:fld>
            <a:endParaRPr lang="es-CL"/>
          </a:p>
        </p:txBody>
      </p:sp>
    </p:spTree>
    <p:extLst>
      <p:ext uri="{BB962C8B-B14F-4D97-AF65-F5344CB8AC3E}">
        <p14:creationId xmlns:p14="http://schemas.microsoft.com/office/powerpoint/2010/main" val="341023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85DB3A89-173E-4B8D-ACD4-9A930FD95497}" type="datetimeFigureOut">
              <a:rPr lang="es-CL" smtClean="0"/>
              <a:t>26-08-2025</a:t>
            </a:fld>
            <a:endParaRPr lang="es-CL"/>
          </a:p>
        </p:txBody>
      </p:sp>
      <p:sp>
        <p:nvSpPr>
          <p:cNvPr id="6" name="Footer Placeholder 5"/>
          <p:cNvSpPr>
            <a:spLocks noGrp="1"/>
          </p:cNvSpPr>
          <p:nvPr>
            <p:ph type="ftr" sz="quarter" idx="11"/>
          </p:nvPr>
        </p:nvSpPr>
        <p:spPr/>
        <p:txBody>
          <a:bodyPr/>
          <a:lstStyle/>
          <a:p>
            <a:endParaRPr lang="es-CL"/>
          </a:p>
        </p:txBody>
      </p:sp>
      <p:sp>
        <p:nvSpPr>
          <p:cNvPr id="7" name="Slide Number Placeholder 6"/>
          <p:cNvSpPr>
            <a:spLocks noGrp="1"/>
          </p:cNvSpPr>
          <p:nvPr>
            <p:ph type="sldNum" sz="quarter" idx="12"/>
          </p:nvPr>
        </p:nvSpPr>
        <p:spPr/>
        <p:txBody>
          <a:bodyPr/>
          <a:lstStyle/>
          <a:p>
            <a:fld id="{DDD28BC6-9FAD-4517-9B7C-8596205A5031}" type="slidenum">
              <a:rPr lang="es-CL" smtClean="0"/>
              <a:t>‹Nº›</a:t>
            </a:fld>
            <a:endParaRPr lang="es-CL"/>
          </a:p>
        </p:txBody>
      </p:sp>
    </p:spTree>
    <p:extLst>
      <p:ext uri="{BB962C8B-B14F-4D97-AF65-F5344CB8AC3E}">
        <p14:creationId xmlns:p14="http://schemas.microsoft.com/office/powerpoint/2010/main" val="35188976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85DB3A89-173E-4B8D-ACD4-9A930FD95497}" type="datetimeFigureOut">
              <a:rPr lang="es-CL" smtClean="0"/>
              <a:t>26-08-2025</a:t>
            </a:fld>
            <a:endParaRPr lang="es-CL"/>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s-CL"/>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DDD28BC6-9FAD-4517-9B7C-8596205A5031}" type="slidenum">
              <a:rPr lang="es-CL" smtClean="0"/>
              <a:t>‹Nº›</a:t>
            </a:fld>
            <a:endParaRPr lang="es-CL"/>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3123329"/>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 id="2147483693" r:id="rId4"/>
    <p:sldLayoutId id="2147483694" r:id="rId5"/>
    <p:sldLayoutId id="2147483695" r:id="rId6"/>
    <p:sldLayoutId id="2147483696" r:id="rId7"/>
    <p:sldLayoutId id="2147483697" r:id="rId8"/>
    <p:sldLayoutId id="2147483698" r:id="rId9"/>
    <p:sldLayoutId id="2147483699" r:id="rId10"/>
    <p:sldLayoutId id="2147483700"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descr="Logotipo, nombre de la empresa&#10;&#10;Descripción generada automáticamente">
            <a:extLst>
              <a:ext uri="{FF2B5EF4-FFF2-40B4-BE49-F238E27FC236}">
                <a16:creationId xmlns:a16="http://schemas.microsoft.com/office/drawing/2014/main" id="{F25834FD-AA74-EDEC-C21B-47C30680B76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
            <a:ext cx="3852431" cy="2976879"/>
          </a:xfrm>
          <a:prstGeom prst="rect">
            <a:avLst/>
          </a:prstGeom>
        </p:spPr>
      </p:pic>
      <p:sp>
        <p:nvSpPr>
          <p:cNvPr id="6" name="Título 1">
            <a:extLst>
              <a:ext uri="{FF2B5EF4-FFF2-40B4-BE49-F238E27FC236}">
                <a16:creationId xmlns:a16="http://schemas.microsoft.com/office/drawing/2014/main" id="{4B9A0476-CAAD-019E-DBDA-48E7CDA1E8E3}"/>
              </a:ext>
            </a:extLst>
          </p:cNvPr>
          <p:cNvSpPr txBox="1">
            <a:spLocks/>
          </p:cNvSpPr>
          <p:nvPr/>
        </p:nvSpPr>
        <p:spPr>
          <a:xfrm>
            <a:off x="1300480" y="2703621"/>
            <a:ext cx="10058400" cy="1450757"/>
          </a:xfrm>
          <a:prstGeom prst="rect">
            <a:avLst/>
          </a:prstGeom>
        </p:spPr>
        <p:txBody>
          <a:bodyPr vert="horz" lIns="91440" tIns="45720" rIns="91440" bIns="45720" rtlCol="0" anchor="b">
            <a:normAutofit/>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r>
              <a:rPr lang="es-ES" sz="3200" dirty="0">
                <a:solidFill>
                  <a:schemeClr val="tx1">
                    <a:lumMod val="65000"/>
                    <a:lumOff val="35000"/>
                  </a:schemeClr>
                </a:solidFill>
              </a:rPr>
              <a:t>PRESENTACIÓN DE AGR PARA MESA DE TRABAJO SOBRE LICITACIONES DE SUMINISTRO </a:t>
            </a:r>
            <a:endParaRPr lang="es-CL" sz="3200" dirty="0">
              <a:solidFill>
                <a:schemeClr val="tx1">
                  <a:lumMod val="65000"/>
                  <a:lumOff val="35000"/>
                </a:schemeClr>
              </a:solidFill>
            </a:endParaRPr>
          </a:p>
        </p:txBody>
      </p:sp>
      <p:sp>
        <p:nvSpPr>
          <p:cNvPr id="9" name="Marcador de contenido 2">
            <a:extLst>
              <a:ext uri="{FF2B5EF4-FFF2-40B4-BE49-F238E27FC236}">
                <a16:creationId xmlns:a16="http://schemas.microsoft.com/office/drawing/2014/main" id="{1811FA9F-E59C-EA32-50BB-7206711F8CF0}"/>
              </a:ext>
            </a:extLst>
          </p:cNvPr>
          <p:cNvSpPr txBox="1">
            <a:spLocks/>
          </p:cNvSpPr>
          <p:nvPr/>
        </p:nvSpPr>
        <p:spPr>
          <a:xfrm>
            <a:off x="1097280" y="4531360"/>
            <a:ext cx="10058400" cy="1337734"/>
          </a:xfrm>
          <a:prstGeom prst="rect">
            <a:avLst/>
          </a:prstGeom>
        </p:spPr>
        <p:txBody>
          <a:bodyPr vert="horz" lIns="91440" tIns="45720" rIns="91440" bIns="45720" rtlCol="0">
            <a:normAutofit/>
          </a:bodyPr>
          <a:lstStyle>
            <a:lvl1pPr marL="0" indent="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None/>
              <a:defRPr sz="2400" kern="1200" cap="all" spc="200" baseline="0">
                <a:solidFill>
                  <a:schemeClr val="tx2"/>
                </a:solidFill>
                <a:latin typeface="+mj-lt"/>
                <a:ea typeface="+mn-ea"/>
                <a:cs typeface="+mn-cs"/>
              </a:defRPr>
            </a:lvl1pPr>
            <a:lvl2pPr marL="4572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2pPr>
            <a:lvl3pPr marL="914400" indent="0" algn="ctr" defTabSz="914400" rtl="0" eaLnBrk="1" latinLnBrk="0" hangingPunct="1">
              <a:lnSpc>
                <a:spcPct val="90000"/>
              </a:lnSpc>
              <a:spcBef>
                <a:spcPts val="200"/>
              </a:spcBef>
              <a:spcAft>
                <a:spcPts val="400"/>
              </a:spcAft>
              <a:buClr>
                <a:schemeClr val="accent1"/>
              </a:buClr>
              <a:buFont typeface="Calibri" pitchFamily="34" charset="0"/>
              <a:buNone/>
              <a:defRPr sz="2400" kern="1200">
                <a:solidFill>
                  <a:schemeClr val="tx1">
                    <a:lumMod val="75000"/>
                    <a:lumOff val="25000"/>
                  </a:schemeClr>
                </a:solidFill>
                <a:latin typeface="+mn-lt"/>
                <a:ea typeface="+mn-ea"/>
                <a:cs typeface="+mn-cs"/>
              </a:defRPr>
            </a:lvl3pPr>
            <a:lvl4pPr marL="1371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4pPr>
            <a:lvl5pPr marL="18288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5pPr>
            <a:lvl6pPr marL="22860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6pPr>
            <a:lvl7pPr marL="27432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7pPr>
            <a:lvl8pPr marL="32004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8pPr>
            <a:lvl9pPr marL="3657600" indent="0" algn="ctr" defTabSz="914400" rtl="0" eaLnBrk="1" latinLnBrk="0" hangingPunct="1">
              <a:lnSpc>
                <a:spcPct val="90000"/>
              </a:lnSpc>
              <a:spcBef>
                <a:spcPts val="200"/>
              </a:spcBef>
              <a:spcAft>
                <a:spcPts val="400"/>
              </a:spcAft>
              <a:buClr>
                <a:schemeClr val="accent1"/>
              </a:buClr>
              <a:buFont typeface="Calibri" pitchFamily="34" charset="0"/>
              <a:buNone/>
              <a:defRPr sz="2000" kern="1200">
                <a:solidFill>
                  <a:schemeClr val="tx1">
                    <a:lumMod val="75000"/>
                    <a:lumOff val="25000"/>
                  </a:schemeClr>
                </a:solidFill>
                <a:latin typeface="+mn-lt"/>
                <a:ea typeface="+mn-ea"/>
                <a:cs typeface="+mn-cs"/>
              </a:defRPr>
            </a:lvl9pPr>
          </a:lstStyle>
          <a:p>
            <a:endParaRPr lang="es-CL" sz="2000" dirty="0">
              <a:latin typeface="+mn-lt"/>
            </a:endParaRPr>
          </a:p>
        </p:txBody>
      </p:sp>
      <p:sp>
        <p:nvSpPr>
          <p:cNvPr id="2" name="Título 1">
            <a:extLst>
              <a:ext uri="{FF2B5EF4-FFF2-40B4-BE49-F238E27FC236}">
                <a16:creationId xmlns:a16="http://schemas.microsoft.com/office/drawing/2014/main" id="{1621E663-E8E4-3305-6489-5331E959A761}"/>
              </a:ext>
            </a:extLst>
          </p:cNvPr>
          <p:cNvSpPr txBox="1">
            <a:spLocks/>
          </p:cNvSpPr>
          <p:nvPr/>
        </p:nvSpPr>
        <p:spPr>
          <a:xfrm>
            <a:off x="1300480" y="4459856"/>
            <a:ext cx="2208362" cy="345058"/>
          </a:xfrm>
          <a:prstGeom prst="rect">
            <a:avLst/>
          </a:prstGeom>
        </p:spPr>
        <p:txBody>
          <a:bodyPr vert="horz" lIns="91440" tIns="45720" rIns="91440" bIns="45720" rtlCol="0" anchor="b">
            <a:normAutofit fontScale="92500"/>
          </a:bodyPr>
          <a:lstStyle>
            <a:lvl1pPr algn="l" defTabSz="914400" rtl="0" eaLnBrk="1" latinLnBrk="0" hangingPunct="1">
              <a:lnSpc>
                <a:spcPct val="85000"/>
              </a:lnSpc>
              <a:spcBef>
                <a:spcPct val="0"/>
              </a:spcBef>
              <a:buNone/>
              <a:defRPr sz="8000" kern="1200" spc="-50" baseline="0">
                <a:solidFill>
                  <a:schemeClr val="tx1">
                    <a:lumMod val="85000"/>
                    <a:lumOff val="15000"/>
                  </a:schemeClr>
                </a:solidFill>
                <a:latin typeface="+mj-lt"/>
                <a:ea typeface="+mj-ea"/>
                <a:cs typeface="+mj-cs"/>
              </a:defRPr>
            </a:lvl1pPr>
          </a:lstStyle>
          <a:p>
            <a:r>
              <a:rPr lang="es-ES" sz="1800" dirty="0">
                <a:solidFill>
                  <a:schemeClr val="tx1">
                    <a:lumMod val="65000"/>
                    <a:lumOff val="35000"/>
                  </a:schemeClr>
                </a:solidFill>
              </a:rPr>
              <a:t>Fecha 27 de agosto 2025</a:t>
            </a:r>
            <a:endParaRPr lang="es-CL" sz="1800" dirty="0">
              <a:solidFill>
                <a:schemeClr val="tx1">
                  <a:lumMod val="65000"/>
                  <a:lumOff val="35000"/>
                </a:schemeClr>
              </a:solidFill>
            </a:endParaRPr>
          </a:p>
        </p:txBody>
      </p:sp>
    </p:spTree>
    <p:extLst>
      <p:ext uri="{BB962C8B-B14F-4D97-AF65-F5344CB8AC3E}">
        <p14:creationId xmlns:p14="http://schemas.microsoft.com/office/powerpoint/2010/main" val="3301183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F9AA2E7-4922-1EF0-1471-BB19A737918D}"/>
            </a:ext>
          </a:extLst>
        </p:cNvPr>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3D462F80-F7A9-D15E-B94A-9FA9D014FAD3}"/>
              </a:ext>
            </a:extLst>
          </p:cNvPr>
          <p:cNvPicPr>
            <a:picLocks noChangeAspect="1"/>
          </p:cNvPicPr>
          <p:nvPr/>
        </p:nvPicPr>
        <p:blipFill rotWithShape="1">
          <a:blip r:embed="rId2">
            <a:extLst>
              <a:ext uri="{28A0092B-C50C-407E-A947-70E740481C1C}">
                <a14:useLocalDpi xmlns:a14="http://schemas.microsoft.com/office/drawing/2010/main" val="0"/>
              </a:ext>
            </a:extLst>
          </a:blip>
          <a:srcRect l="17015" t="29688" r="17075" b="32088"/>
          <a:stretch/>
        </p:blipFill>
        <p:spPr>
          <a:xfrm>
            <a:off x="10470372" y="199368"/>
            <a:ext cx="1248696" cy="559584"/>
          </a:xfrm>
          <a:prstGeom prst="rect">
            <a:avLst/>
          </a:prstGeom>
        </p:spPr>
      </p:pic>
      <p:sp>
        <p:nvSpPr>
          <p:cNvPr id="3" name="Título 1">
            <a:extLst>
              <a:ext uri="{FF2B5EF4-FFF2-40B4-BE49-F238E27FC236}">
                <a16:creationId xmlns:a16="http://schemas.microsoft.com/office/drawing/2014/main" id="{DFF7FE03-E11B-532C-BA3C-A9D781434D42}"/>
              </a:ext>
            </a:extLst>
          </p:cNvPr>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s-CL" dirty="0"/>
          </a:p>
        </p:txBody>
      </p:sp>
      <p:sp>
        <p:nvSpPr>
          <p:cNvPr id="7" name="Título 14">
            <a:extLst>
              <a:ext uri="{FF2B5EF4-FFF2-40B4-BE49-F238E27FC236}">
                <a16:creationId xmlns:a16="http://schemas.microsoft.com/office/drawing/2014/main" id="{9E466EF4-59EE-33DB-DB90-AC526BFFFA80}"/>
              </a:ext>
            </a:extLst>
          </p:cNvPr>
          <p:cNvSpPr>
            <a:spLocks noGrp="1"/>
          </p:cNvSpPr>
          <p:nvPr/>
        </p:nvSpPr>
        <p:spPr>
          <a:xfrm>
            <a:off x="100740" y="394978"/>
            <a:ext cx="10126308" cy="458462"/>
          </a:xfrm>
          <a:prstGeom prst="rect">
            <a:avLst/>
          </a:prstGeom>
        </p:spPr>
        <p:txBody>
          <a:bodyPr vert="horz" lIns="91440" tIns="45720" rIns="91440" bIns="45720" rtlCol="0" anchor="b">
            <a:normAutofit fontScale="8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CL" sz="3600" b="1" dirty="0"/>
              <a:t>PROPUESTA N°5: OTRAS</a:t>
            </a:r>
          </a:p>
        </p:txBody>
      </p:sp>
      <p:sp>
        <p:nvSpPr>
          <p:cNvPr id="10" name="Marcador de contenido 2">
            <a:extLst>
              <a:ext uri="{FF2B5EF4-FFF2-40B4-BE49-F238E27FC236}">
                <a16:creationId xmlns:a16="http://schemas.microsoft.com/office/drawing/2014/main" id="{A69490D1-AAE8-7A45-0B2D-5043CF1A70C6}"/>
              </a:ext>
            </a:extLst>
          </p:cNvPr>
          <p:cNvSpPr txBox="1">
            <a:spLocks/>
          </p:cNvSpPr>
          <p:nvPr/>
        </p:nvSpPr>
        <p:spPr>
          <a:xfrm>
            <a:off x="100740" y="0"/>
            <a:ext cx="11298264" cy="636354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s-ES" sz="1600" dirty="0"/>
          </a:p>
          <a:p>
            <a:pPr marL="0" indent="0">
              <a:buNone/>
            </a:pPr>
            <a:endParaRPr lang="es-ES" dirty="0"/>
          </a:p>
          <a:p>
            <a:pPr marL="0" indent="0">
              <a:buNone/>
            </a:pPr>
            <a:endParaRPr lang="es-MX" dirty="0"/>
          </a:p>
          <a:p>
            <a:pPr>
              <a:buFont typeface="Arial" panose="020B0604020202020204" pitchFamily="34" charset="0"/>
              <a:buChar char="•"/>
            </a:pPr>
            <a:endParaRPr lang="es-MX" dirty="0"/>
          </a:p>
          <a:p>
            <a:pPr marL="0" indent="0">
              <a:buFont typeface="Calibri" panose="020F0502020204030204" pitchFamily="34" charset="0"/>
              <a:buNone/>
            </a:pPr>
            <a:endParaRPr lang="es-MX" dirty="0"/>
          </a:p>
        </p:txBody>
      </p:sp>
      <p:cxnSp>
        <p:nvCxnSpPr>
          <p:cNvPr id="8" name="Conector recto 7">
            <a:extLst>
              <a:ext uri="{FF2B5EF4-FFF2-40B4-BE49-F238E27FC236}">
                <a16:creationId xmlns:a16="http://schemas.microsoft.com/office/drawing/2014/main" id="{B0D4F3BF-FFAF-4865-6C4D-5C695AD05CEC}"/>
              </a:ext>
            </a:extLst>
          </p:cNvPr>
          <p:cNvCxnSpPr/>
          <p:nvPr/>
        </p:nvCxnSpPr>
        <p:spPr>
          <a:xfrm>
            <a:off x="0" y="965200"/>
            <a:ext cx="12192000"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4" name="CuadroTexto 3">
            <a:extLst>
              <a:ext uri="{FF2B5EF4-FFF2-40B4-BE49-F238E27FC236}">
                <a16:creationId xmlns:a16="http://schemas.microsoft.com/office/drawing/2014/main" id="{FE290D62-9037-6B60-404B-E4693FEA664B}"/>
              </a:ext>
            </a:extLst>
          </p:cNvPr>
          <p:cNvSpPr txBox="1"/>
          <p:nvPr/>
        </p:nvSpPr>
        <p:spPr>
          <a:xfrm>
            <a:off x="325120" y="1225975"/>
            <a:ext cx="11501120" cy="3046988"/>
          </a:xfrm>
          <a:prstGeom prst="rect">
            <a:avLst/>
          </a:prstGeom>
          <a:noFill/>
        </p:spPr>
        <p:txBody>
          <a:bodyPr wrap="square" rtlCol="0">
            <a:spAutoFit/>
          </a:bodyPr>
          <a:lstStyle/>
          <a:p>
            <a:pPr marL="342900" indent="-342900" algn="just">
              <a:buFont typeface="Arial" panose="020B0604020202020204" pitchFamily="34" charset="0"/>
              <a:buChar char="•"/>
            </a:pPr>
            <a:r>
              <a:rPr lang="es-CL" sz="2400" dirty="0"/>
              <a:t>Que suministradores tengan un límite de ofertas condicionadas que puedan realizar.</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Que el reglamento establezca insumos mínimos que deben ser utilizados para efectos de la determinación del valor máximo.</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En caso de que se visualicen licitaciones por periodos acotados, y licitaciones de corto plazo, que la CNE evalúe oportunamente si es que se requiere mantener la primera definición.</a:t>
            </a:r>
          </a:p>
        </p:txBody>
      </p:sp>
    </p:spTree>
    <p:extLst>
      <p:ext uri="{BB962C8B-B14F-4D97-AF65-F5344CB8AC3E}">
        <p14:creationId xmlns:p14="http://schemas.microsoft.com/office/powerpoint/2010/main" val="33025795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CDFEE2A0-5F28-AC80-5DE5-0A41678E58C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57892" y="98322"/>
            <a:ext cx="7876216" cy="6086168"/>
          </a:xfrm>
          <a:prstGeom prst="rect">
            <a:avLst/>
          </a:prstGeom>
        </p:spPr>
      </p:pic>
    </p:spTree>
    <p:extLst>
      <p:ext uri="{BB962C8B-B14F-4D97-AF65-F5344CB8AC3E}">
        <p14:creationId xmlns:p14="http://schemas.microsoft.com/office/powerpoint/2010/main" val="24391382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6077B02A-2837-17E0-1CAF-7F05C5D63FD9}"/>
              </a:ext>
            </a:extLst>
          </p:cNvPr>
          <p:cNvPicPr>
            <a:picLocks noChangeAspect="1"/>
          </p:cNvPicPr>
          <p:nvPr/>
        </p:nvPicPr>
        <p:blipFill rotWithShape="1">
          <a:blip r:embed="rId2">
            <a:extLst>
              <a:ext uri="{28A0092B-C50C-407E-A947-70E740481C1C}">
                <a14:useLocalDpi xmlns:a14="http://schemas.microsoft.com/office/drawing/2010/main" val="0"/>
              </a:ext>
            </a:extLst>
          </a:blip>
          <a:srcRect l="17015" t="29688" r="17075" b="32088"/>
          <a:stretch/>
        </p:blipFill>
        <p:spPr>
          <a:xfrm>
            <a:off x="10470372" y="199368"/>
            <a:ext cx="1248696" cy="559584"/>
          </a:xfrm>
          <a:prstGeom prst="rect">
            <a:avLst/>
          </a:prstGeom>
        </p:spPr>
      </p:pic>
      <p:sp>
        <p:nvSpPr>
          <p:cNvPr id="3" name="Título 1">
            <a:extLst>
              <a:ext uri="{FF2B5EF4-FFF2-40B4-BE49-F238E27FC236}">
                <a16:creationId xmlns:a16="http://schemas.microsoft.com/office/drawing/2014/main" id="{0EAE0860-6094-7022-3A67-276254C0C53D}"/>
              </a:ext>
            </a:extLst>
          </p:cNvPr>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s-CL" dirty="0"/>
          </a:p>
        </p:txBody>
      </p:sp>
      <p:sp>
        <p:nvSpPr>
          <p:cNvPr id="7" name="Título 14">
            <a:extLst>
              <a:ext uri="{FF2B5EF4-FFF2-40B4-BE49-F238E27FC236}">
                <a16:creationId xmlns:a16="http://schemas.microsoft.com/office/drawing/2014/main" id="{98E3C2E1-DB95-DC90-FD19-69DAF53FC0D3}"/>
              </a:ext>
            </a:extLst>
          </p:cNvPr>
          <p:cNvSpPr>
            <a:spLocks noGrp="1"/>
          </p:cNvSpPr>
          <p:nvPr/>
        </p:nvSpPr>
        <p:spPr>
          <a:xfrm>
            <a:off x="100740" y="394978"/>
            <a:ext cx="10126308" cy="458462"/>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CL" sz="3600" b="1" dirty="0"/>
              <a:t>AGENDA</a:t>
            </a:r>
          </a:p>
        </p:txBody>
      </p:sp>
      <p:sp>
        <p:nvSpPr>
          <p:cNvPr id="10" name="Marcador de contenido 2">
            <a:extLst>
              <a:ext uri="{FF2B5EF4-FFF2-40B4-BE49-F238E27FC236}">
                <a16:creationId xmlns:a16="http://schemas.microsoft.com/office/drawing/2014/main" id="{AC667177-307A-FAAA-8DA8-4EC810DB8EC3}"/>
              </a:ext>
            </a:extLst>
          </p:cNvPr>
          <p:cNvSpPr txBox="1">
            <a:spLocks/>
          </p:cNvSpPr>
          <p:nvPr/>
        </p:nvSpPr>
        <p:spPr>
          <a:xfrm>
            <a:off x="100740" y="0"/>
            <a:ext cx="11298264" cy="636354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s-ES" sz="1600" dirty="0"/>
          </a:p>
          <a:p>
            <a:pPr marL="0" indent="0">
              <a:buNone/>
            </a:pPr>
            <a:endParaRPr lang="es-ES" dirty="0"/>
          </a:p>
          <a:p>
            <a:pPr marL="0" indent="0">
              <a:buNone/>
            </a:pPr>
            <a:endParaRPr lang="es-MX" dirty="0"/>
          </a:p>
          <a:p>
            <a:pPr>
              <a:buFont typeface="Arial" panose="020B0604020202020204" pitchFamily="34" charset="0"/>
              <a:buChar char="•"/>
            </a:pPr>
            <a:endParaRPr lang="es-MX" dirty="0"/>
          </a:p>
          <a:p>
            <a:pPr marL="0" indent="0">
              <a:buFont typeface="Calibri" panose="020F0502020204030204" pitchFamily="34" charset="0"/>
              <a:buNone/>
            </a:pPr>
            <a:endParaRPr lang="es-MX" dirty="0"/>
          </a:p>
        </p:txBody>
      </p:sp>
      <p:cxnSp>
        <p:nvCxnSpPr>
          <p:cNvPr id="8" name="Conector recto 7">
            <a:extLst>
              <a:ext uri="{FF2B5EF4-FFF2-40B4-BE49-F238E27FC236}">
                <a16:creationId xmlns:a16="http://schemas.microsoft.com/office/drawing/2014/main" id="{8F034B81-2E9A-1254-A7B5-92C3D1B863E9}"/>
              </a:ext>
            </a:extLst>
          </p:cNvPr>
          <p:cNvCxnSpPr/>
          <p:nvPr/>
        </p:nvCxnSpPr>
        <p:spPr>
          <a:xfrm>
            <a:off x="0" y="965200"/>
            <a:ext cx="12192000"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9" name="CuadroTexto 8">
            <a:extLst>
              <a:ext uri="{FF2B5EF4-FFF2-40B4-BE49-F238E27FC236}">
                <a16:creationId xmlns:a16="http://schemas.microsoft.com/office/drawing/2014/main" id="{E35E8305-4EFD-888A-C248-A6292610E30E}"/>
              </a:ext>
            </a:extLst>
          </p:cNvPr>
          <p:cNvSpPr txBox="1"/>
          <p:nvPr/>
        </p:nvSpPr>
        <p:spPr>
          <a:xfrm>
            <a:off x="914400" y="1737360"/>
            <a:ext cx="10241280" cy="4154984"/>
          </a:xfrm>
          <a:prstGeom prst="rect">
            <a:avLst/>
          </a:prstGeom>
          <a:noFill/>
        </p:spPr>
        <p:txBody>
          <a:bodyPr wrap="square" rtlCol="0">
            <a:spAutoFit/>
          </a:bodyPr>
          <a:lstStyle/>
          <a:p>
            <a:pPr marL="342900" indent="-342900">
              <a:buFont typeface="+mj-lt"/>
              <a:buAutoNum type="arabicPeriod"/>
            </a:pPr>
            <a:r>
              <a:rPr lang="es-CL" sz="2400" dirty="0"/>
              <a:t>Presentación de AGR A.G.</a:t>
            </a:r>
          </a:p>
          <a:p>
            <a:pPr marL="342900" indent="-342900">
              <a:buFont typeface="+mj-lt"/>
              <a:buAutoNum type="arabicPeriod"/>
            </a:pPr>
            <a:endParaRPr lang="es-CL" sz="2400" dirty="0"/>
          </a:p>
          <a:p>
            <a:pPr marL="342900" indent="-342900">
              <a:buFont typeface="+mj-lt"/>
              <a:buAutoNum type="arabicPeriod"/>
            </a:pPr>
            <a:r>
              <a:rPr lang="es-CL" sz="2400" dirty="0"/>
              <a:t>Propuesta N°1: Costos sistémicos</a:t>
            </a:r>
          </a:p>
          <a:p>
            <a:pPr marL="342900" indent="-342900">
              <a:buFont typeface="+mj-lt"/>
              <a:buAutoNum type="arabicPeriod"/>
            </a:pPr>
            <a:endParaRPr lang="es-CL" sz="2400" dirty="0"/>
          </a:p>
          <a:p>
            <a:pPr marL="342900" indent="-342900">
              <a:buFont typeface="+mj-lt"/>
              <a:buAutoNum type="arabicPeriod"/>
            </a:pPr>
            <a:r>
              <a:rPr lang="es-CL" sz="2400" dirty="0"/>
              <a:t>Propuesta N°2: Ingresos Tarifarios</a:t>
            </a:r>
          </a:p>
          <a:p>
            <a:pPr marL="342900" indent="-342900">
              <a:buFont typeface="+mj-lt"/>
              <a:buAutoNum type="arabicPeriod"/>
            </a:pPr>
            <a:endParaRPr lang="es-CL" sz="2400" dirty="0"/>
          </a:p>
          <a:p>
            <a:pPr marL="342900" indent="-342900">
              <a:buFont typeface="+mj-lt"/>
              <a:buAutoNum type="arabicPeriod"/>
            </a:pPr>
            <a:r>
              <a:rPr lang="es-CL" sz="2400" dirty="0"/>
              <a:t>Propuesta N°3: Factores de modulación</a:t>
            </a:r>
          </a:p>
          <a:p>
            <a:pPr marL="342900" indent="-342900">
              <a:buFont typeface="+mj-lt"/>
              <a:buAutoNum type="arabicPeriod"/>
            </a:pPr>
            <a:endParaRPr lang="es-CL" sz="2400" dirty="0"/>
          </a:p>
          <a:p>
            <a:pPr marL="342900" indent="-342900">
              <a:buFont typeface="+mj-lt"/>
              <a:buAutoNum type="arabicPeriod"/>
            </a:pPr>
            <a:r>
              <a:rPr lang="es-CL" sz="2400" dirty="0"/>
              <a:t>Propuesta N°4: Armonización de licitaciones con requerimientos por seguridad</a:t>
            </a:r>
          </a:p>
          <a:p>
            <a:pPr marL="342900" indent="-342900">
              <a:buFont typeface="+mj-lt"/>
              <a:buAutoNum type="arabicPeriod"/>
            </a:pPr>
            <a:endParaRPr lang="es-CL" sz="2400" dirty="0"/>
          </a:p>
          <a:p>
            <a:pPr marL="342900" indent="-342900">
              <a:buFont typeface="+mj-lt"/>
              <a:buAutoNum type="arabicPeriod"/>
            </a:pPr>
            <a:r>
              <a:rPr lang="es-CL" sz="2400" dirty="0"/>
              <a:t>Propuesta N°5: Otras</a:t>
            </a:r>
          </a:p>
        </p:txBody>
      </p:sp>
    </p:spTree>
    <p:extLst>
      <p:ext uri="{BB962C8B-B14F-4D97-AF65-F5344CB8AC3E}">
        <p14:creationId xmlns:p14="http://schemas.microsoft.com/office/powerpoint/2010/main" val="2956109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51B822-E50C-CBE5-A9FF-0566172313CE}"/>
            </a:ext>
          </a:extLst>
        </p:cNvPr>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03FB5870-C27A-47DB-1B13-96C2CF316A13}"/>
              </a:ext>
            </a:extLst>
          </p:cNvPr>
          <p:cNvPicPr>
            <a:picLocks noChangeAspect="1"/>
          </p:cNvPicPr>
          <p:nvPr/>
        </p:nvPicPr>
        <p:blipFill rotWithShape="1">
          <a:blip r:embed="rId2">
            <a:extLst>
              <a:ext uri="{28A0092B-C50C-407E-A947-70E740481C1C}">
                <a14:useLocalDpi xmlns:a14="http://schemas.microsoft.com/office/drawing/2010/main" val="0"/>
              </a:ext>
            </a:extLst>
          </a:blip>
          <a:srcRect l="17015" t="29688" r="17075" b="32088"/>
          <a:stretch/>
        </p:blipFill>
        <p:spPr>
          <a:xfrm>
            <a:off x="10470372" y="199368"/>
            <a:ext cx="1248696" cy="559584"/>
          </a:xfrm>
          <a:prstGeom prst="rect">
            <a:avLst/>
          </a:prstGeom>
        </p:spPr>
      </p:pic>
      <p:sp>
        <p:nvSpPr>
          <p:cNvPr id="3" name="Título 1">
            <a:extLst>
              <a:ext uri="{FF2B5EF4-FFF2-40B4-BE49-F238E27FC236}">
                <a16:creationId xmlns:a16="http://schemas.microsoft.com/office/drawing/2014/main" id="{BB90C312-D9C9-50FC-21CC-FD8031666946}"/>
              </a:ext>
            </a:extLst>
          </p:cNvPr>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s-CL" dirty="0"/>
          </a:p>
        </p:txBody>
      </p:sp>
      <p:sp>
        <p:nvSpPr>
          <p:cNvPr id="7" name="Título 14">
            <a:extLst>
              <a:ext uri="{FF2B5EF4-FFF2-40B4-BE49-F238E27FC236}">
                <a16:creationId xmlns:a16="http://schemas.microsoft.com/office/drawing/2014/main" id="{B1326427-B34F-C4DF-7ABA-B73C2D7261FF}"/>
              </a:ext>
            </a:extLst>
          </p:cNvPr>
          <p:cNvSpPr>
            <a:spLocks noGrp="1"/>
          </p:cNvSpPr>
          <p:nvPr/>
        </p:nvSpPr>
        <p:spPr>
          <a:xfrm>
            <a:off x="472932" y="249929"/>
            <a:ext cx="10126308" cy="458462"/>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CL" sz="3600" b="1" dirty="0"/>
              <a:t>Presentación AGR A.G.</a:t>
            </a:r>
          </a:p>
        </p:txBody>
      </p:sp>
      <p:sp>
        <p:nvSpPr>
          <p:cNvPr id="10" name="Marcador de contenido 2">
            <a:extLst>
              <a:ext uri="{FF2B5EF4-FFF2-40B4-BE49-F238E27FC236}">
                <a16:creationId xmlns:a16="http://schemas.microsoft.com/office/drawing/2014/main" id="{20E69E7D-9C80-D622-0472-C868A8ADCFA9}"/>
              </a:ext>
            </a:extLst>
          </p:cNvPr>
          <p:cNvSpPr txBox="1">
            <a:spLocks/>
          </p:cNvSpPr>
          <p:nvPr/>
        </p:nvSpPr>
        <p:spPr>
          <a:xfrm>
            <a:off x="100740" y="0"/>
            <a:ext cx="11298264" cy="636354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s-MX" dirty="0"/>
          </a:p>
          <a:p>
            <a:pPr>
              <a:buFont typeface="Arial" panose="020B0604020202020204" pitchFamily="34" charset="0"/>
              <a:buChar char="•"/>
            </a:pPr>
            <a:endParaRPr lang="es-MX" dirty="0"/>
          </a:p>
          <a:p>
            <a:pPr marL="0" indent="0">
              <a:buFont typeface="Calibri" panose="020F0502020204030204" pitchFamily="34" charset="0"/>
              <a:buNone/>
            </a:pPr>
            <a:endParaRPr lang="es-MX" dirty="0"/>
          </a:p>
        </p:txBody>
      </p:sp>
      <p:cxnSp>
        <p:nvCxnSpPr>
          <p:cNvPr id="8" name="Conector recto 7">
            <a:extLst>
              <a:ext uri="{FF2B5EF4-FFF2-40B4-BE49-F238E27FC236}">
                <a16:creationId xmlns:a16="http://schemas.microsoft.com/office/drawing/2014/main" id="{75A8C10F-A68F-A035-E722-735192B1DFAF}"/>
              </a:ext>
            </a:extLst>
          </p:cNvPr>
          <p:cNvCxnSpPr/>
          <p:nvPr/>
        </p:nvCxnSpPr>
        <p:spPr>
          <a:xfrm>
            <a:off x="0" y="965200"/>
            <a:ext cx="12192000" cy="0"/>
          </a:xfrm>
          <a:prstGeom prst="line">
            <a:avLst/>
          </a:prstGeom>
          <a:ln w="57150"/>
        </p:spPr>
        <p:style>
          <a:lnRef idx="1">
            <a:schemeClr val="accent2"/>
          </a:lnRef>
          <a:fillRef idx="0">
            <a:schemeClr val="accent2"/>
          </a:fillRef>
          <a:effectRef idx="0">
            <a:schemeClr val="accent2"/>
          </a:effectRef>
          <a:fontRef idx="minor">
            <a:schemeClr val="tx1"/>
          </a:fontRef>
        </p:style>
      </p:cxnSp>
      <p:pic>
        <p:nvPicPr>
          <p:cNvPr id="5" name="Imagen 4">
            <a:extLst>
              <a:ext uri="{FF2B5EF4-FFF2-40B4-BE49-F238E27FC236}">
                <a16:creationId xmlns:a16="http://schemas.microsoft.com/office/drawing/2014/main" id="{86F5C58C-055C-AE68-DDA3-7D7B1C186BBE}"/>
              </a:ext>
            </a:extLst>
          </p:cNvPr>
          <p:cNvPicPr>
            <a:picLocks noChangeAspect="1"/>
          </p:cNvPicPr>
          <p:nvPr/>
        </p:nvPicPr>
        <p:blipFill>
          <a:blip r:embed="rId3"/>
          <a:stretch>
            <a:fillRect/>
          </a:stretch>
        </p:blipFill>
        <p:spPr>
          <a:xfrm>
            <a:off x="2732857" y="1357044"/>
            <a:ext cx="6034029" cy="4535756"/>
          </a:xfrm>
          <a:prstGeom prst="rect">
            <a:avLst/>
          </a:prstGeom>
        </p:spPr>
      </p:pic>
    </p:spTree>
    <p:extLst>
      <p:ext uri="{BB962C8B-B14F-4D97-AF65-F5344CB8AC3E}">
        <p14:creationId xmlns:p14="http://schemas.microsoft.com/office/powerpoint/2010/main" val="1260851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644241-E908-9D73-AA11-19A6FD0EA268}"/>
            </a:ext>
          </a:extLst>
        </p:cNvPr>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8E7D164B-F0B0-FE64-74AC-7C59BF5C5F91}"/>
              </a:ext>
            </a:extLst>
          </p:cNvPr>
          <p:cNvPicPr>
            <a:picLocks noChangeAspect="1"/>
          </p:cNvPicPr>
          <p:nvPr/>
        </p:nvPicPr>
        <p:blipFill rotWithShape="1">
          <a:blip r:embed="rId2">
            <a:extLst>
              <a:ext uri="{28A0092B-C50C-407E-A947-70E740481C1C}">
                <a14:useLocalDpi xmlns:a14="http://schemas.microsoft.com/office/drawing/2010/main" val="0"/>
              </a:ext>
            </a:extLst>
          </a:blip>
          <a:srcRect l="17015" t="29688" r="17075" b="32088"/>
          <a:stretch/>
        </p:blipFill>
        <p:spPr>
          <a:xfrm>
            <a:off x="10470372" y="199368"/>
            <a:ext cx="1248696" cy="559584"/>
          </a:xfrm>
          <a:prstGeom prst="rect">
            <a:avLst/>
          </a:prstGeom>
        </p:spPr>
      </p:pic>
      <p:sp>
        <p:nvSpPr>
          <p:cNvPr id="3" name="Título 1">
            <a:extLst>
              <a:ext uri="{FF2B5EF4-FFF2-40B4-BE49-F238E27FC236}">
                <a16:creationId xmlns:a16="http://schemas.microsoft.com/office/drawing/2014/main" id="{2BCD3499-AB5D-A69A-A303-F898CF8208E2}"/>
              </a:ext>
            </a:extLst>
          </p:cNvPr>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s-CL" dirty="0"/>
          </a:p>
        </p:txBody>
      </p:sp>
      <p:sp>
        <p:nvSpPr>
          <p:cNvPr id="7" name="Título 14">
            <a:extLst>
              <a:ext uri="{FF2B5EF4-FFF2-40B4-BE49-F238E27FC236}">
                <a16:creationId xmlns:a16="http://schemas.microsoft.com/office/drawing/2014/main" id="{B41662AE-D0AD-53E7-6F8D-8CE72207AE14}"/>
              </a:ext>
            </a:extLst>
          </p:cNvPr>
          <p:cNvSpPr>
            <a:spLocks noGrp="1"/>
          </p:cNvSpPr>
          <p:nvPr/>
        </p:nvSpPr>
        <p:spPr>
          <a:xfrm>
            <a:off x="100740" y="394978"/>
            <a:ext cx="10126308" cy="458462"/>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CL" sz="3600" b="1" dirty="0"/>
              <a:t>PROPUESTA N°1: COSTOS SISTÉMICOS</a:t>
            </a:r>
          </a:p>
        </p:txBody>
      </p:sp>
      <p:sp>
        <p:nvSpPr>
          <p:cNvPr id="10" name="Marcador de contenido 2">
            <a:extLst>
              <a:ext uri="{FF2B5EF4-FFF2-40B4-BE49-F238E27FC236}">
                <a16:creationId xmlns:a16="http://schemas.microsoft.com/office/drawing/2014/main" id="{AF4FFDE2-1E52-F8A7-9E23-814C4E480ABE}"/>
              </a:ext>
            </a:extLst>
          </p:cNvPr>
          <p:cNvSpPr txBox="1">
            <a:spLocks/>
          </p:cNvSpPr>
          <p:nvPr/>
        </p:nvSpPr>
        <p:spPr>
          <a:xfrm>
            <a:off x="100740" y="0"/>
            <a:ext cx="11298264" cy="636354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s-ES" sz="1600" dirty="0"/>
          </a:p>
          <a:p>
            <a:pPr marL="0" indent="0">
              <a:buNone/>
            </a:pPr>
            <a:endParaRPr lang="es-ES" dirty="0"/>
          </a:p>
          <a:p>
            <a:pPr marL="0" indent="0">
              <a:buNone/>
            </a:pPr>
            <a:endParaRPr lang="es-MX" dirty="0"/>
          </a:p>
          <a:p>
            <a:pPr>
              <a:buFont typeface="Arial" panose="020B0604020202020204" pitchFamily="34" charset="0"/>
              <a:buChar char="•"/>
            </a:pPr>
            <a:endParaRPr lang="es-MX" dirty="0"/>
          </a:p>
          <a:p>
            <a:pPr marL="0" indent="0">
              <a:buFont typeface="Calibri" panose="020F0502020204030204" pitchFamily="34" charset="0"/>
              <a:buNone/>
            </a:pPr>
            <a:endParaRPr lang="es-MX" dirty="0"/>
          </a:p>
        </p:txBody>
      </p:sp>
      <p:cxnSp>
        <p:nvCxnSpPr>
          <p:cNvPr id="8" name="Conector recto 7">
            <a:extLst>
              <a:ext uri="{FF2B5EF4-FFF2-40B4-BE49-F238E27FC236}">
                <a16:creationId xmlns:a16="http://schemas.microsoft.com/office/drawing/2014/main" id="{90EF449F-3A6A-EFA4-38EC-D89351C73017}"/>
              </a:ext>
            </a:extLst>
          </p:cNvPr>
          <p:cNvCxnSpPr/>
          <p:nvPr/>
        </p:nvCxnSpPr>
        <p:spPr>
          <a:xfrm>
            <a:off x="0" y="965200"/>
            <a:ext cx="12192000"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4" name="CuadroTexto 3">
            <a:extLst>
              <a:ext uri="{FF2B5EF4-FFF2-40B4-BE49-F238E27FC236}">
                <a16:creationId xmlns:a16="http://schemas.microsoft.com/office/drawing/2014/main" id="{C62DACA3-0789-7373-02FB-DC4911D34485}"/>
              </a:ext>
            </a:extLst>
          </p:cNvPr>
          <p:cNvSpPr txBox="1"/>
          <p:nvPr/>
        </p:nvSpPr>
        <p:spPr>
          <a:xfrm>
            <a:off x="325120" y="1225975"/>
            <a:ext cx="11501120" cy="3416320"/>
          </a:xfrm>
          <a:prstGeom prst="rect">
            <a:avLst/>
          </a:prstGeom>
          <a:noFill/>
        </p:spPr>
        <p:txBody>
          <a:bodyPr wrap="square" rtlCol="0">
            <a:spAutoFit/>
          </a:bodyPr>
          <a:lstStyle/>
          <a:p>
            <a:pPr marL="342900" indent="-342900" algn="just">
              <a:buFont typeface="Arial" panose="020B0604020202020204" pitchFamily="34" charset="0"/>
              <a:buChar char="•"/>
            </a:pPr>
            <a:r>
              <a:rPr lang="es-CL" sz="2400" dirty="0"/>
              <a:t>La modernización de la regulación que permita disminuir los costos sistémicos en la práctica tendrá los siguientes efectos:</a:t>
            </a:r>
          </a:p>
          <a:p>
            <a:pPr marL="342900" indent="-342900" algn="just">
              <a:buFont typeface="Arial" panose="020B0604020202020204" pitchFamily="34" charset="0"/>
              <a:buChar char="•"/>
            </a:pPr>
            <a:endParaRPr lang="es-CL" sz="2400" dirty="0"/>
          </a:p>
          <a:p>
            <a:pPr marL="914400" lvl="1" indent="-457200" algn="just">
              <a:buFont typeface="+mj-lt"/>
              <a:buAutoNum type="arabicPeriod"/>
            </a:pPr>
            <a:r>
              <a:rPr lang="es-CL" sz="2400" dirty="0"/>
              <a:t>Disminuir la cuenta del cliente final, ya que desde el 2027 deberán asumir esos pagos en la proporción que corresponda.</a:t>
            </a:r>
          </a:p>
          <a:p>
            <a:pPr marL="914400" lvl="1" indent="-457200" algn="just">
              <a:buFont typeface="+mj-lt"/>
              <a:buAutoNum type="arabicPeriod"/>
            </a:pPr>
            <a:endParaRPr lang="es-CL" sz="2400" dirty="0"/>
          </a:p>
          <a:p>
            <a:pPr marL="914400" lvl="1" indent="-457200" algn="just">
              <a:buFont typeface="+mj-lt"/>
              <a:buAutoNum type="arabicPeriod"/>
            </a:pPr>
            <a:r>
              <a:rPr lang="es-CL" sz="2400" dirty="0"/>
              <a:t>Contar con un sistema más eficiente.</a:t>
            </a:r>
          </a:p>
          <a:p>
            <a:pPr marL="914400" lvl="1" indent="-457200" algn="just">
              <a:buFont typeface="+mj-lt"/>
              <a:buAutoNum type="arabicPeriod"/>
            </a:pPr>
            <a:endParaRPr lang="es-CL" sz="2400" dirty="0"/>
          </a:p>
          <a:p>
            <a:pPr marL="914400" lvl="1" indent="-457200" algn="just">
              <a:buFont typeface="+mj-lt"/>
              <a:buAutoNum type="arabicPeriod"/>
            </a:pPr>
            <a:r>
              <a:rPr lang="es-CL" sz="2400" dirty="0"/>
              <a:t>Mantener viabilidad contratos de suministro existentes.</a:t>
            </a:r>
          </a:p>
        </p:txBody>
      </p:sp>
    </p:spTree>
    <p:extLst>
      <p:ext uri="{BB962C8B-B14F-4D97-AF65-F5344CB8AC3E}">
        <p14:creationId xmlns:p14="http://schemas.microsoft.com/office/powerpoint/2010/main" val="35340285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
                                            <p:txEl>
                                              <p:pRg st="2" end="2"/>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
                                            <p:txEl>
                                              <p:pRg st="4" end="4"/>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05D8FBE-054B-7641-7CDB-1F7347715E59}"/>
            </a:ext>
          </a:extLst>
        </p:cNvPr>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CF6BCFDA-8D49-AC42-C083-B0F03AA7F61F}"/>
              </a:ext>
            </a:extLst>
          </p:cNvPr>
          <p:cNvPicPr>
            <a:picLocks noChangeAspect="1"/>
          </p:cNvPicPr>
          <p:nvPr/>
        </p:nvPicPr>
        <p:blipFill rotWithShape="1">
          <a:blip r:embed="rId2">
            <a:extLst>
              <a:ext uri="{28A0092B-C50C-407E-A947-70E740481C1C}">
                <a14:useLocalDpi xmlns:a14="http://schemas.microsoft.com/office/drawing/2010/main" val="0"/>
              </a:ext>
            </a:extLst>
          </a:blip>
          <a:srcRect l="17015" t="29688" r="17075" b="32088"/>
          <a:stretch/>
        </p:blipFill>
        <p:spPr>
          <a:xfrm>
            <a:off x="10470372" y="199368"/>
            <a:ext cx="1248696" cy="559584"/>
          </a:xfrm>
          <a:prstGeom prst="rect">
            <a:avLst/>
          </a:prstGeom>
        </p:spPr>
      </p:pic>
      <p:sp>
        <p:nvSpPr>
          <p:cNvPr id="3" name="Título 1">
            <a:extLst>
              <a:ext uri="{FF2B5EF4-FFF2-40B4-BE49-F238E27FC236}">
                <a16:creationId xmlns:a16="http://schemas.microsoft.com/office/drawing/2014/main" id="{3F6E0815-9B2F-E35B-EABB-12096AC2DAB3}"/>
              </a:ext>
            </a:extLst>
          </p:cNvPr>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s-CL" dirty="0"/>
          </a:p>
        </p:txBody>
      </p:sp>
      <p:sp>
        <p:nvSpPr>
          <p:cNvPr id="7" name="Título 14">
            <a:extLst>
              <a:ext uri="{FF2B5EF4-FFF2-40B4-BE49-F238E27FC236}">
                <a16:creationId xmlns:a16="http://schemas.microsoft.com/office/drawing/2014/main" id="{9A9A1DE2-02CE-7984-6D72-2AD4FA78377B}"/>
              </a:ext>
            </a:extLst>
          </p:cNvPr>
          <p:cNvSpPr>
            <a:spLocks noGrp="1"/>
          </p:cNvSpPr>
          <p:nvPr/>
        </p:nvSpPr>
        <p:spPr>
          <a:xfrm>
            <a:off x="100740" y="394978"/>
            <a:ext cx="10126308" cy="458462"/>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CL" sz="3600" b="1" dirty="0"/>
              <a:t>PROPUESTA N°1: COSTOS SISTÉMICOS</a:t>
            </a:r>
          </a:p>
        </p:txBody>
      </p:sp>
      <p:sp>
        <p:nvSpPr>
          <p:cNvPr id="10" name="Marcador de contenido 2">
            <a:extLst>
              <a:ext uri="{FF2B5EF4-FFF2-40B4-BE49-F238E27FC236}">
                <a16:creationId xmlns:a16="http://schemas.microsoft.com/office/drawing/2014/main" id="{B00611F5-DEDB-C168-C1E3-FE00E6261A4F}"/>
              </a:ext>
            </a:extLst>
          </p:cNvPr>
          <p:cNvSpPr txBox="1">
            <a:spLocks/>
          </p:cNvSpPr>
          <p:nvPr/>
        </p:nvSpPr>
        <p:spPr>
          <a:xfrm>
            <a:off x="100740" y="0"/>
            <a:ext cx="11298264" cy="636354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s-ES" sz="1600" dirty="0"/>
          </a:p>
          <a:p>
            <a:pPr marL="0" indent="0">
              <a:buNone/>
            </a:pPr>
            <a:endParaRPr lang="es-ES" dirty="0"/>
          </a:p>
          <a:p>
            <a:pPr marL="0" indent="0">
              <a:buNone/>
            </a:pPr>
            <a:endParaRPr lang="es-MX" dirty="0"/>
          </a:p>
          <a:p>
            <a:pPr>
              <a:buFont typeface="Arial" panose="020B0604020202020204" pitchFamily="34" charset="0"/>
              <a:buChar char="•"/>
            </a:pPr>
            <a:endParaRPr lang="es-MX" dirty="0"/>
          </a:p>
          <a:p>
            <a:pPr marL="0" indent="0">
              <a:buFont typeface="Calibri" panose="020F0502020204030204" pitchFamily="34" charset="0"/>
              <a:buNone/>
            </a:pPr>
            <a:endParaRPr lang="es-MX" dirty="0"/>
          </a:p>
        </p:txBody>
      </p:sp>
      <p:cxnSp>
        <p:nvCxnSpPr>
          <p:cNvPr id="8" name="Conector recto 7">
            <a:extLst>
              <a:ext uri="{FF2B5EF4-FFF2-40B4-BE49-F238E27FC236}">
                <a16:creationId xmlns:a16="http://schemas.microsoft.com/office/drawing/2014/main" id="{BC249FFD-05CE-CCF6-F6A9-4B1D6C85D4C6}"/>
              </a:ext>
            </a:extLst>
          </p:cNvPr>
          <p:cNvCxnSpPr/>
          <p:nvPr/>
        </p:nvCxnSpPr>
        <p:spPr>
          <a:xfrm>
            <a:off x="0" y="965200"/>
            <a:ext cx="12192000"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4" name="CuadroTexto 3">
            <a:extLst>
              <a:ext uri="{FF2B5EF4-FFF2-40B4-BE49-F238E27FC236}">
                <a16:creationId xmlns:a16="http://schemas.microsoft.com/office/drawing/2014/main" id="{80B605AE-D302-462D-119E-F95804328BFB}"/>
              </a:ext>
            </a:extLst>
          </p:cNvPr>
          <p:cNvSpPr txBox="1"/>
          <p:nvPr/>
        </p:nvSpPr>
        <p:spPr>
          <a:xfrm>
            <a:off x="325120" y="1225975"/>
            <a:ext cx="11501120" cy="4524315"/>
          </a:xfrm>
          <a:prstGeom prst="rect">
            <a:avLst/>
          </a:prstGeom>
          <a:noFill/>
        </p:spPr>
        <p:txBody>
          <a:bodyPr wrap="square" rtlCol="0">
            <a:spAutoFit/>
          </a:bodyPr>
          <a:lstStyle/>
          <a:p>
            <a:pPr marL="342900" indent="-342900" algn="just">
              <a:buFont typeface="Arial" panose="020B0604020202020204" pitchFamily="34" charset="0"/>
              <a:buChar char="•"/>
            </a:pPr>
            <a:r>
              <a:rPr lang="es-CL" sz="2400" dirty="0"/>
              <a:t>Licitación 2024 permitió traspaso directo de costos sistémicos.</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Vemos con preocupación casos de contratos vigentes que no tienen posibilidad de traspaso, ya que aplica el mismo principio, y es que no son gestionables por parte del suministrador.</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Desde AGR AG hemos realizado propuestas a la regulación que propendan a su eficiencia, como por ejemplo, en el DS 125/2017 respecto de las compensaciones fuera de orden económico.</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Por lo tanto, sugerimos mantener esquema de la licitación 2024, pero además tomar medidas para </a:t>
            </a:r>
            <a:r>
              <a:rPr lang="es-CL" sz="2400" dirty="0" err="1"/>
              <a:t>eficientar</a:t>
            </a:r>
            <a:r>
              <a:rPr lang="es-CL" sz="2400" dirty="0"/>
              <a:t> los pagos laterales.</a:t>
            </a:r>
          </a:p>
        </p:txBody>
      </p:sp>
    </p:spTree>
    <p:extLst>
      <p:ext uri="{BB962C8B-B14F-4D97-AF65-F5344CB8AC3E}">
        <p14:creationId xmlns:p14="http://schemas.microsoft.com/office/powerpoint/2010/main" val="21634245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9960F2F-47CC-0E72-5613-85868843CEE2}"/>
            </a:ext>
          </a:extLst>
        </p:cNvPr>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437F58E6-7FC8-996D-16D4-3EDB131F17E9}"/>
              </a:ext>
            </a:extLst>
          </p:cNvPr>
          <p:cNvPicPr>
            <a:picLocks noChangeAspect="1"/>
          </p:cNvPicPr>
          <p:nvPr/>
        </p:nvPicPr>
        <p:blipFill rotWithShape="1">
          <a:blip r:embed="rId2">
            <a:extLst>
              <a:ext uri="{28A0092B-C50C-407E-A947-70E740481C1C}">
                <a14:useLocalDpi xmlns:a14="http://schemas.microsoft.com/office/drawing/2010/main" val="0"/>
              </a:ext>
            </a:extLst>
          </a:blip>
          <a:srcRect l="17015" t="29688" r="17075" b="32088"/>
          <a:stretch/>
        </p:blipFill>
        <p:spPr>
          <a:xfrm>
            <a:off x="10470372" y="199368"/>
            <a:ext cx="1248696" cy="559584"/>
          </a:xfrm>
          <a:prstGeom prst="rect">
            <a:avLst/>
          </a:prstGeom>
        </p:spPr>
      </p:pic>
      <p:sp>
        <p:nvSpPr>
          <p:cNvPr id="3" name="Título 1">
            <a:extLst>
              <a:ext uri="{FF2B5EF4-FFF2-40B4-BE49-F238E27FC236}">
                <a16:creationId xmlns:a16="http://schemas.microsoft.com/office/drawing/2014/main" id="{5B097A44-9E35-87F0-4A8E-A606748436E4}"/>
              </a:ext>
            </a:extLst>
          </p:cNvPr>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s-CL" dirty="0"/>
          </a:p>
        </p:txBody>
      </p:sp>
      <p:sp>
        <p:nvSpPr>
          <p:cNvPr id="7" name="Título 14">
            <a:extLst>
              <a:ext uri="{FF2B5EF4-FFF2-40B4-BE49-F238E27FC236}">
                <a16:creationId xmlns:a16="http://schemas.microsoft.com/office/drawing/2014/main" id="{D63B4704-7388-FB2D-1CE3-394D22C75F3E}"/>
              </a:ext>
            </a:extLst>
          </p:cNvPr>
          <p:cNvSpPr>
            <a:spLocks noGrp="1"/>
          </p:cNvSpPr>
          <p:nvPr/>
        </p:nvSpPr>
        <p:spPr>
          <a:xfrm>
            <a:off x="100740" y="394978"/>
            <a:ext cx="10126308" cy="458462"/>
          </a:xfrm>
          <a:prstGeom prst="rect">
            <a:avLst/>
          </a:prstGeom>
        </p:spPr>
        <p:txBody>
          <a:bodyPr vert="horz" lIns="91440" tIns="45720" rIns="91440" bIns="45720" rtlCol="0" anchor="b">
            <a:normAutofit fontScale="850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CL" sz="3600" b="1" dirty="0"/>
              <a:t>PROPUESTA N°2: INGRESOS TARIFARIOS          *</a:t>
            </a:r>
            <a:r>
              <a:rPr lang="es-CL" sz="1600" b="1" dirty="0"/>
              <a:t>aun en análisis interno</a:t>
            </a:r>
          </a:p>
        </p:txBody>
      </p:sp>
      <p:sp>
        <p:nvSpPr>
          <p:cNvPr id="10" name="Marcador de contenido 2">
            <a:extLst>
              <a:ext uri="{FF2B5EF4-FFF2-40B4-BE49-F238E27FC236}">
                <a16:creationId xmlns:a16="http://schemas.microsoft.com/office/drawing/2014/main" id="{D2D5B562-4738-5A98-D502-90115711B638}"/>
              </a:ext>
            </a:extLst>
          </p:cNvPr>
          <p:cNvSpPr txBox="1">
            <a:spLocks/>
          </p:cNvSpPr>
          <p:nvPr/>
        </p:nvSpPr>
        <p:spPr>
          <a:xfrm>
            <a:off x="100740" y="0"/>
            <a:ext cx="11298264" cy="636354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s-ES" sz="1600" dirty="0"/>
          </a:p>
          <a:p>
            <a:pPr marL="0" indent="0">
              <a:buNone/>
            </a:pPr>
            <a:endParaRPr lang="es-ES" dirty="0"/>
          </a:p>
          <a:p>
            <a:pPr marL="0" indent="0">
              <a:buNone/>
            </a:pPr>
            <a:endParaRPr lang="es-MX" dirty="0"/>
          </a:p>
          <a:p>
            <a:pPr>
              <a:buFont typeface="Arial" panose="020B0604020202020204" pitchFamily="34" charset="0"/>
              <a:buChar char="•"/>
            </a:pPr>
            <a:endParaRPr lang="es-MX" dirty="0"/>
          </a:p>
          <a:p>
            <a:pPr marL="0" indent="0">
              <a:buFont typeface="Calibri" panose="020F0502020204030204" pitchFamily="34" charset="0"/>
              <a:buNone/>
            </a:pPr>
            <a:endParaRPr lang="es-MX" dirty="0"/>
          </a:p>
        </p:txBody>
      </p:sp>
      <p:cxnSp>
        <p:nvCxnSpPr>
          <p:cNvPr id="8" name="Conector recto 7">
            <a:extLst>
              <a:ext uri="{FF2B5EF4-FFF2-40B4-BE49-F238E27FC236}">
                <a16:creationId xmlns:a16="http://schemas.microsoft.com/office/drawing/2014/main" id="{4BB474D0-AAFE-21CE-510A-98295BDA189C}"/>
              </a:ext>
            </a:extLst>
          </p:cNvPr>
          <p:cNvCxnSpPr/>
          <p:nvPr/>
        </p:nvCxnSpPr>
        <p:spPr>
          <a:xfrm>
            <a:off x="0" y="965200"/>
            <a:ext cx="12192000"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4" name="CuadroTexto 3">
            <a:extLst>
              <a:ext uri="{FF2B5EF4-FFF2-40B4-BE49-F238E27FC236}">
                <a16:creationId xmlns:a16="http://schemas.microsoft.com/office/drawing/2014/main" id="{3CC9FEEF-DDFD-127C-48BB-BD368E7C8DE8}"/>
              </a:ext>
            </a:extLst>
          </p:cNvPr>
          <p:cNvSpPr txBox="1"/>
          <p:nvPr/>
        </p:nvSpPr>
        <p:spPr>
          <a:xfrm>
            <a:off x="325120" y="1225975"/>
            <a:ext cx="11501120" cy="1569660"/>
          </a:xfrm>
          <a:prstGeom prst="rect">
            <a:avLst/>
          </a:prstGeom>
          <a:noFill/>
        </p:spPr>
        <p:txBody>
          <a:bodyPr wrap="square" rtlCol="0">
            <a:spAutoFit/>
          </a:bodyPr>
          <a:lstStyle/>
          <a:p>
            <a:pPr marL="342900" indent="-342900" algn="just">
              <a:buFont typeface="Arial" panose="020B0604020202020204" pitchFamily="34" charset="0"/>
              <a:buChar char="•"/>
            </a:pPr>
            <a:r>
              <a:rPr lang="es-CL" sz="2400" dirty="0"/>
              <a:t>A la fecha existe una importante falta del desarrollo de la transmisión. En particular, los plazos de desarrollo son bastante extensos, e incluso han eliminado proyectos analizados por la CNE como necesarios. </a:t>
            </a:r>
          </a:p>
          <a:p>
            <a:pPr marL="342900" indent="-342900" algn="just">
              <a:buFont typeface="Arial" panose="020B0604020202020204" pitchFamily="34" charset="0"/>
              <a:buChar char="•"/>
            </a:pPr>
            <a:r>
              <a:rPr lang="es-CL" sz="2400" dirty="0"/>
              <a:t>Ejemplo:</a:t>
            </a:r>
          </a:p>
        </p:txBody>
      </p:sp>
      <p:pic>
        <p:nvPicPr>
          <p:cNvPr id="15" name="Imagen 14">
            <a:extLst>
              <a:ext uri="{FF2B5EF4-FFF2-40B4-BE49-F238E27FC236}">
                <a16:creationId xmlns:a16="http://schemas.microsoft.com/office/drawing/2014/main" id="{DC3634BD-F845-4601-527C-C36BD34CFC15}"/>
              </a:ext>
            </a:extLst>
          </p:cNvPr>
          <p:cNvPicPr>
            <a:picLocks noChangeAspect="1"/>
          </p:cNvPicPr>
          <p:nvPr/>
        </p:nvPicPr>
        <p:blipFill>
          <a:blip r:embed="rId3"/>
          <a:stretch>
            <a:fillRect/>
          </a:stretch>
        </p:blipFill>
        <p:spPr>
          <a:xfrm>
            <a:off x="1345701" y="2669298"/>
            <a:ext cx="9268260" cy="3195951"/>
          </a:xfrm>
          <a:prstGeom prst="rect">
            <a:avLst/>
          </a:prstGeom>
        </p:spPr>
      </p:pic>
      <p:sp>
        <p:nvSpPr>
          <p:cNvPr id="16" name="CuadroTexto 15">
            <a:extLst>
              <a:ext uri="{FF2B5EF4-FFF2-40B4-BE49-F238E27FC236}">
                <a16:creationId xmlns:a16="http://schemas.microsoft.com/office/drawing/2014/main" id="{018E2AD3-C5F8-4526-6130-A83ACF253CD6}"/>
              </a:ext>
            </a:extLst>
          </p:cNvPr>
          <p:cNvSpPr txBox="1"/>
          <p:nvPr/>
        </p:nvSpPr>
        <p:spPr>
          <a:xfrm>
            <a:off x="3429096" y="5709104"/>
            <a:ext cx="5333808" cy="523220"/>
          </a:xfrm>
          <a:prstGeom prst="rect">
            <a:avLst/>
          </a:prstGeom>
          <a:noFill/>
        </p:spPr>
        <p:txBody>
          <a:bodyPr wrap="square" rtlCol="0">
            <a:spAutoFit/>
          </a:bodyPr>
          <a:lstStyle/>
          <a:p>
            <a:pPr algn="ctr"/>
            <a:r>
              <a:rPr lang="es-CL" sz="1400" dirty="0"/>
              <a:t>Figura 1. Sistema de control de flujo iba a aumentar en torno a 400 – 500 MW la capacidad de transferencia. Finalmente no se materializó.</a:t>
            </a:r>
          </a:p>
        </p:txBody>
      </p:sp>
    </p:spTree>
    <p:extLst>
      <p:ext uri="{BB962C8B-B14F-4D97-AF65-F5344CB8AC3E}">
        <p14:creationId xmlns:p14="http://schemas.microsoft.com/office/powerpoint/2010/main" val="3892987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8598452-7687-3834-ACD1-09CAC2C78781}"/>
            </a:ext>
          </a:extLst>
        </p:cNvPr>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C0CD43A3-6207-FE5F-B968-11790F67521E}"/>
              </a:ext>
            </a:extLst>
          </p:cNvPr>
          <p:cNvPicPr>
            <a:picLocks noChangeAspect="1"/>
          </p:cNvPicPr>
          <p:nvPr/>
        </p:nvPicPr>
        <p:blipFill rotWithShape="1">
          <a:blip r:embed="rId2">
            <a:extLst>
              <a:ext uri="{28A0092B-C50C-407E-A947-70E740481C1C}">
                <a14:useLocalDpi xmlns:a14="http://schemas.microsoft.com/office/drawing/2010/main" val="0"/>
              </a:ext>
            </a:extLst>
          </a:blip>
          <a:srcRect l="17015" t="29688" r="17075" b="32088"/>
          <a:stretch/>
        </p:blipFill>
        <p:spPr>
          <a:xfrm>
            <a:off x="10470372" y="199368"/>
            <a:ext cx="1248696" cy="559584"/>
          </a:xfrm>
          <a:prstGeom prst="rect">
            <a:avLst/>
          </a:prstGeom>
        </p:spPr>
      </p:pic>
      <p:sp>
        <p:nvSpPr>
          <p:cNvPr id="3" name="Título 1">
            <a:extLst>
              <a:ext uri="{FF2B5EF4-FFF2-40B4-BE49-F238E27FC236}">
                <a16:creationId xmlns:a16="http://schemas.microsoft.com/office/drawing/2014/main" id="{93018F63-E1FF-6A14-230B-89106662A1C8}"/>
              </a:ext>
            </a:extLst>
          </p:cNvPr>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s-CL" dirty="0"/>
          </a:p>
        </p:txBody>
      </p:sp>
      <p:sp>
        <p:nvSpPr>
          <p:cNvPr id="7" name="Título 14">
            <a:extLst>
              <a:ext uri="{FF2B5EF4-FFF2-40B4-BE49-F238E27FC236}">
                <a16:creationId xmlns:a16="http://schemas.microsoft.com/office/drawing/2014/main" id="{EEDE0398-EE76-4DA9-64F5-8BC9ED2EF328}"/>
              </a:ext>
            </a:extLst>
          </p:cNvPr>
          <p:cNvSpPr>
            <a:spLocks noGrp="1"/>
          </p:cNvSpPr>
          <p:nvPr/>
        </p:nvSpPr>
        <p:spPr>
          <a:xfrm>
            <a:off x="100740" y="394978"/>
            <a:ext cx="10126308" cy="458462"/>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CL" sz="3600" b="1" dirty="0"/>
              <a:t>PROPUESTA N°2: INGRESOS TARIFARIOS</a:t>
            </a:r>
          </a:p>
        </p:txBody>
      </p:sp>
      <p:sp>
        <p:nvSpPr>
          <p:cNvPr id="10" name="Marcador de contenido 2">
            <a:extLst>
              <a:ext uri="{FF2B5EF4-FFF2-40B4-BE49-F238E27FC236}">
                <a16:creationId xmlns:a16="http://schemas.microsoft.com/office/drawing/2014/main" id="{56B37F65-2F25-2012-34A8-F59EA3F8B8F4}"/>
              </a:ext>
            </a:extLst>
          </p:cNvPr>
          <p:cNvSpPr txBox="1">
            <a:spLocks/>
          </p:cNvSpPr>
          <p:nvPr/>
        </p:nvSpPr>
        <p:spPr>
          <a:xfrm>
            <a:off x="100740" y="0"/>
            <a:ext cx="11298264" cy="636354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s-ES" sz="1600" dirty="0"/>
          </a:p>
          <a:p>
            <a:pPr marL="0" indent="0">
              <a:buNone/>
            </a:pPr>
            <a:endParaRPr lang="es-ES" dirty="0"/>
          </a:p>
          <a:p>
            <a:pPr marL="0" indent="0">
              <a:buNone/>
            </a:pPr>
            <a:endParaRPr lang="es-MX" dirty="0"/>
          </a:p>
          <a:p>
            <a:pPr>
              <a:buFont typeface="Arial" panose="020B0604020202020204" pitchFamily="34" charset="0"/>
              <a:buChar char="•"/>
            </a:pPr>
            <a:endParaRPr lang="es-MX" dirty="0"/>
          </a:p>
          <a:p>
            <a:pPr marL="0" indent="0">
              <a:buFont typeface="Calibri" panose="020F0502020204030204" pitchFamily="34" charset="0"/>
              <a:buNone/>
            </a:pPr>
            <a:endParaRPr lang="es-MX" dirty="0"/>
          </a:p>
        </p:txBody>
      </p:sp>
      <p:cxnSp>
        <p:nvCxnSpPr>
          <p:cNvPr id="8" name="Conector recto 7">
            <a:extLst>
              <a:ext uri="{FF2B5EF4-FFF2-40B4-BE49-F238E27FC236}">
                <a16:creationId xmlns:a16="http://schemas.microsoft.com/office/drawing/2014/main" id="{C4D325EC-4025-C8AB-2FB8-AA1BD3692143}"/>
              </a:ext>
            </a:extLst>
          </p:cNvPr>
          <p:cNvCxnSpPr/>
          <p:nvPr/>
        </p:nvCxnSpPr>
        <p:spPr>
          <a:xfrm>
            <a:off x="0" y="965200"/>
            <a:ext cx="12192000"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4" name="CuadroTexto 3">
            <a:extLst>
              <a:ext uri="{FF2B5EF4-FFF2-40B4-BE49-F238E27FC236}">
                <a16:creationId xmlns:a16="http://schemas.microsoft.com/office/drawing/2014/main" id="{6ADD1105-13CA-3697-B087-DF7C42B902BA}"/>
              </a:ext>
            </a:extLst>
          </p:cNvPr>
          <p:cNvSpPr txBox="1"/>
          <p:nvPr/>
        </p:nvSpPr>
        <p:spPr>
          <a:xfrm>
            <a:off x="325120" y="1225975"/>
            <a:ext cx="11501120" cy="5262979"/>
          </a:xfrm>
          <a:prstGeom prst="rect">
            <a:avLst/>
          </a:prstGeom>
          <a:noFill/>
        </p:spPr>
        <p:txBody>
          <a:bodyPr wrap="square" rtlCol="0">
            <a:spAutoFit/>
          </a:bodyPr>
          <a:lstStyle/>
          <a:p>
            <a:pPr marL="342900" indent="-342900" algn="just">
              <a:buFont typeface="Arial" panose="020B0604020202020204" pitchFamily="34" charset="0"/>
              <a:buChar char="•"/>
            </a:pPr>
            <a:r>
              <a:rPr lang="es-CL" sz="2400" dirty="0"/>
              <a:t>Al eliminarse el proyecto, tampoco los suministradores tienen derecho a recibir los ingresos tarifarios a que hace referencia el artículo 114° bis de la LGSE.</a:t>
            </a:r>
          </a:p>
          <a:p>
            <a:pPr marL="342900" indent="-342900" algn="just">
              <a:buFont typeface="Arial" panose="020B0604020202020204" pitchFamily="34" charset="0"/>
              <a:buChar char="•"/>
            </a:pPr>
            <a:endParaRPr lang="es-CL" sz="2400" dirty="0"/>
          </a:p>
          <a:p>
            <a:pPr algn="ctr"/>
            <a:r>
              <a:rPr lang="es-CL" sz="2400" b="1" dirty="0">
                <a:solidFill>
                  <a:srgbClr val="FF0000"/>
                </a:solidFill>
              </a:rPr>
              <a:t>Problema estructural de que a 9 años de la LGSE, la transmisión no se ha desarrollado oportunamente</a:t>
            </a:r>
          </a:p>
          <a:p>
            <a:pPr algn="ctr"/>
            <a:endParaRPr lang="es-CL" sz="2400" dirty="0"/>
          </a:p>
          <a:p>
            <a:pPr marL="342900" indent="-342900" algn="just">
              <a:buFont typeface="Arial" panose="020B0604020202020204" pitchFamily="34" charset="0"/>
              <a:buChar char="•"/>
            </a:pPr>
            <a:r>
              <a:rPr lang="es-CL" sz="2400" dirty="0"/>
              <a:t>Este problema ha sido identificado por la CNE, permitiendo subastar por zona. Sin embargo, no es la solución estructural, ya que divide de forma importante la demanda.</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Para </a:t>
            </a:r>
            <a:r>
              <a:rPr lang="es-CL" sz="2400" b="1" u="sng" dirty="0"/>
              <a:t>mantener</a:t>
            </a:r>
            <a:r>
              <a:rPr lang="es-CL" sz="2400" dirty="0"/>
              <a:t> viabilidad de contratos existentes, se requiere que los ingresos tarifarios extraordinarios se traspasen íntegramente a los suministradores.</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La medida anterior también permitirá </a:t>
            </a:r>
            <a:r>
              <a:rPr lang="es-CL" sz="2400" b="1" u="sng" dirty="0"/>
              <a:t>aumentar</a:t>
            </a:r>
            <a:r>
              <a:rPr lang="es-CL" sz="2400" b="1" dirty="0"/>
              <a:t> </a:t>
            </a:r>
            <a:r>
              <a:rPr lang="es-CL" sz="2400" dirty="0"/>
              <a:t>la competencia de los siguientes procesos. </a:t>
            </a:r>
            <a:endParaRPr lang="es-CL" sz="2400" b="1" u="sng" dirty="0"/>
          </a:p>
        </p:txBody>
      </p:sp>
    </p:spTree>
    <p:extLst>
      <p:ext uri="{BB962C8B-B14F-4D97-AF65-F5344CB8AC3E}">
        <p14:creationId xmlns:p14="http://schemas.microsoft.com/office/powerpoint/2010/main" val="2649091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6A324EA-7C2A-D916-AF39-031675E29C07}"/>
            </a:ext>
          </a:extLst>
        </p:cNvPr>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B09FB5C3-9175-6F77-C969-06F8B3F2DAEA}"/>
              </a:ext>
            </a:extLst>
          </p:cNvPr>
          <p:cNvPicPr>
            <a:picLocks noChangeAspect="1"/>
          </p:cNvPicPr>
          <p:nvPr/>
        </p:nvPicPr>
        <p:blipFill rotWithShape="1">
          <a:blip r:embed="rId2">
            <a:extLst>
              <a:ext uri="{28A0092B-C50C-407E-A947-70E740481C1C}">
                <a14:useLocalDpi xmlns:a14="http://schemas.microsoft.com/office/drawing/2010/main" val="0"/>
              </a:ext>
            </a:extLst>
          </a:blip>
          <a:srcRect l="17015" t="29688" r="17075" b="32088"/>
          <a:stretch/>
        </p:blipFill>
        <p:spPr>
          <a:xfrm>
            <a:off x="10470372" y="199368"/>
            <a:ext cx="1248696" cy="559584"/>
          </a:xfrm>
          <a:prstGeom prst="rect">
            <a:avLst/>
          </a:prstGeom>
        </p:spPr>
      </p:pic>
      <p:sp>
        <p:nvSpPr>
          <p:cNvPr id="3" name="Título 1">
            <a:extLst>
              <a:ext uri="{FF2B5EF4-FFF2-40B4-BE49-F238E27FC236}">
                <a16:creationId xmlns:a16="http://schemas.microsoft.com/office/drawing/2014/main" id="{D86A5465-60C7-9E10-4C9B-9D9FDA157B8C}"/>
              </a:ext>
            </a:extLst>
          </p:cNvPr>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s-CL" dirty="0"/>
          </a:p>
        </p:txBody>
      </p:sp>
      <p:sp>
        <p:nvSpPr>
          <p:cNvPr id="7" name="Título 14">
            <a:extLst>
              <a:ext uri="{FF2B5EF4-FFF2-40B4-BE49-F238E27FC236}">
                <a16:creationId xmlns:a16="http://schemas.microsoft.com/office/drawing/2014/main" id="{DD600EBC-3F13-E8A4-5A0B-9EF73BC38515}"/>
              </a:ext>
            </a:extLst>
          </p:cNvPr>
          <p:cNvSpPr>
            <a:spLocks noGrp="1"/>
          </p:cNvSpPr>
          <p:nvPr/>
        </p:nvSpPr>
        <p:spPr>
          <a:xfrm>
            <a:off x="100740" y="394978"/>
            <a:ext cx="10126308" cy="458462"/>
          </a:xfrm>
          <a:prstGeom prst="rect">
            <a:avLst/>
          </a:prstGeom>
        </p:spPr>
        <p:txBody>
          <a:bodyPr vert="horz" lIns="91440" tIns="45720" rIns="91440" bIns="45720" rtlCol="0" anchor="b">
            <a:normAutofit fontScale="92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CL" sz="3600" b="1" dirty="0"/>
              <a:t>PROPUESTA N°3: FACTORES DE MODULACIÓN</a:t>
            </a:r>
          </a:p>
        </p:txBody>
      </p:sp>
      <p:sp>
        <p:nvSpPr>
          <p:cNvPr id="10" name="Marcador de contenido 2">
            <a:extLst>
              <a:ext uri="{FF2B5EF4-FFF2-40B4-BE49-F238E27FC236}">
                <a16:creationId xmlns:a16="http://schemas.microsoft.com/office/drawing/2014/main" id="{C896149C-8096-C959-9C36-6052FF345D6F}"/>
              </a:ext>
            </a:extLst>
          </p:cNvPr>
          <p:cNvSpPr txBox="1">
            <a:spLocks/>
          </p:cNvSpPr>
          <p:nvPr/>
        </p:nvSpPr>
        <p:spPr>
          <a:xfrm>
            <a:off x="100740" y="0"/>
            <a:ext cx="11298264" cy="636354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s-ES" sz="1600" dirty="0"/>
          </a:p>
          <a:p>
            <a:pPr marL="0" indent="0">
              <a:buNone/>
            </a:pPr>
            <a:endParaRPr lang="es-ES" dirty="0"/>
          </a:p>
          <a:p>
            <a:pPr marL="0" indent="0">
              <a:buNone/>
            </a:pPr>
            <a:endParaRPr lang="es-MX" dirty="0"/>
          </a:p>
          <a:p>
            <a:pPr>
              <a:buFont typeface="Arial" panose="020B0604020202020204" pitchFamily="34" charset="0"/>
              <a:buChar char="•"/>
            </a:pPr>
            <a:endParaRPr lang="es-MX" dirty="0"/>
          </a:p>
          <a:p>
            <a:pPr marL="0" indent="0">
              <a:buFont typeface="Calibri" panose="020F0502020204030204" pitchFamily="34" charset="0"/>
              <a:buNone/>
            </a:pPr>
            <a:endParaRPr lang="es-MX" dirty="0"/>
          </a:p>
        </p:txBody>
      </p:sp>
      <p:cxnSp>
        <p:nvCxnSpPr>
          <p:cNvPr id="8" name="Conector recto 7">
            <a:extLst>
              <a:ext uri="{FF2B5EF4-FFF2-40B4-BE49-F238E27FC236}">
                <a16:creationId xmlns:a16="http://schemas.microsoft.com/office/drawing/2014/main" id="{F5B92941-DF54-5117-B318-0968293C0C59}"/>
              </a:ext>
            </a:extLst>
          </p:cNvPr>
          <p:cNvCxnSpPr/>
          <p:nvPr/>
        </p:nvCxnSpPr>
        <p:spPr>
          <a:xfrm>
            <a:off x="0" y="965200"/>
            <a:ext cx="12192000"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4" name="CuadroTexto 3">
            <a:extLst>
              <a:ext uri="{FF2B5EF4-FFF2-40B4-BE49-F238E27FC236}">
                <a16:creationId xmlns:a16="http://schemas.microsoft.com/office/drawing/2014/main" id="{28933FB6-908B-BC22-B945-A68B9A6E609B}"/>
              </a:ext>
            </a:extLst>
          </p:cNvPr>
          <p:cNvSpPr txBox="1"/>
          <p:nvPr/>
        </p:nvSpPr>
        <p:spPr>
          <a:xfrm>
            <a:off x="325120" y="1225975"/>
            <a:ext cx="11501120" cy="3046988"/>
          </a:xfrm>
          <a:prstGeom prst="rect">
            <a:avLst/>
          </a:prstGeom>
          <a:noFill/>
        </p:spPr>
        <p:txBody>
          <a:bodyPr wrap="square" rtlCol="0">
            <a:spAutoFit/>
          </a:bodyPr>
          <a:lstStyle/>
          <a:p>
            <a:pPr marL="342900" indent="-342900" algn="just">
              <a:buFont typeface="Arial" panose="020B0604020202020204" pitchFamily="34" charset="0"/>
              <a:buChar char="•"/>
            </a:pPr>
            <a:r>
              <a:rPr lang="es-CL" sz="2400" dirty="0"/>
              <a:t>Los factores de modulación permiten llevar los precios desde S/E Polpaico a otra barra de transmisión nacional.</a:t>
            </a:r>
          </a:p>
          <a:p>
            <a:pPr marL="342900" indent="-342900" algn="just">
              <a:buFont typeface="Arial" panose="020B0604020202020204" pitchFamily="34" charset="0"/>
              <a:buChar char="•"/>
            </a:pPr>
            <a:endParaRPr lang="es-CL" sz="2400" b="1" u="sng" dirty="0"/>
          </a:p>
          <a:p>
            <a:pPr marL="342900" indent="-342900" algn="just">
              <a:buFont typeface="Arial" panose="020B0604020202020204" pitchFamily="34" charset="0"/>
              <a:buChar char="•"/>
            </a:pPr>
            <a:r>
              <a:rPr lang="es-CL" sz="2400" dirty="0"/>
              <a:t>Un compromiso de la mesa de corto plazo fue realizar un ajuste metodológico.</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Sin embargo, ese ajuste no ha tenido los efectos que se buscaban, los que consistían en que se relacionaran en mayor medida con las diferencias reales entre los puntos de suministro.</a:t>
            </a:r>
          </a:p>
        </p:txBody>
      </p:sp>
      <p:graphicFrame>
        <p:nvGraphicFramePr>
          <p:cNvPr id="6" name="Tabla 5">
            <a:extLst>
              <a:ext uri="{FF2B5EF4-FFF2-40B4-BE49-F238E27FC236}">
                <a16:creationId xmlns:a16="http://schemas.microsoft.com/office/drawing/2014/main" id="{AE34B0B7-7A44-D6D2-1563-261253258C79}"/>
              </a:ext>
            </a:extLst>
          </p:cNvPr>
          <p:cNvGraphicFramePr>
            <a:graphicFrameLocks noGrp="1"/>
          </p:cNvGraphicFramePr>
          <p:nvPr>
            <p:extLst>
              <p:ext uri="{D42A27DB-BD31-4B8C-83A1-F6EECF244321}">
                <p14:modId xmlns:p14="http://schemas.microsoft.com/office/powerpoint/2010/main" val="1451693832"/>
              </p:ext>
            </p:extLst>
          </p:nvPr>
        </p:nvGraphicFramePr>
        <p:xfrm>
          <a:off x="4338002" y="4429091"/>
          <a:ext cx="3800156" cy="889164"/>
        </p:xfrm>
        <a:graphic>
          <a:graphicData uri="http://schemas.openxmlformats.org/drawingml/2006/table">
            <a:tbl>
              <a:tblPr/>
              <a:tblGrid>
                <a:gridCol w="1338692">
                  <a:extLst>
                    <a:ext uri="{9D8B030D-6E8A-4147-A177-3AD203B41FA5}">
                      <a16:colId xmlns:a16="http://schemas.microsoft.com/office/drawing/2014/main" val="107201019"/>
                    </a:ext>
                  </a:extLst>
                </a:gridCol>
                <a:gridCol w="820488">
                  <a:extLst>
                    <a:ext uri="{9D8B030D-6E8A-4147-A177-3AD203B41FA5}">
                      <a16:colId xmlns:a16="http://schemas.microsoft.com/office/drawing/2014/main" val="2987716306"/>
                    </a:ext>
                  </a:extLst>
                </a:gridCol>
                <a:gridCol w="820488">
                  <a:extLst>
                    <a:ext uri="{9D8B030D-6E8A-4147-A177-3AD203B41FA5}">
                      <a16:colId xmlns:a16="http://schemas.microsoft.com/office/drawing/2014/main" val="1437752668"/>
                    </a:ext>
                  </a:extLst>
                </a:gridCol>
                <a:gridCol w="820488">
                  <a:extLst>
                    <a:ext uri="{9D8B030D-6E8A-4147-A177-3AD203B41FA5}">
                      <a16:colId xmlns:a16="http://schemas.microsoft.com/office/drawing/2014/main" val="1760270866"/>
                    </a:ext>
                  </a:extLst>
                </a:gridCol>
              </a:tblGrid>
              <a:tr h="444582">
                <a:tc>
                  <a:txBody>
                    <a:bodyPr/>
                    <a:lstStyle/>
                    <a:p>
                      <a:pPr algn="ctr" fontAlgn="b"/>
                      <a:r>
                        <a:rPr lang="es-CL" sz="1800" b="1" i="0" u="none" strike="noStrike" dirty="0">
                          <a:solidFill>
                            <a:srgbClr val="FFFFFF"/>
                          </a:solidFill>
                          <a:effectLst/>
                          <a:latin typeface="Aptos Narrow" panose="020B0004020202020204" pitchFamily="34" charset="0"/>
                        </a:rPr>
                        <a:t>Barra</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b"/>
                      <a:r>
                        <a:rPr lang="es-CL" sz="1800" b="1" i="0" u="none" strike="noStrike">
                          <a:solidFill>
                            <a:srgbClr val="FFFFFF"/>
                          </a:solidFill>
                          <a:effectLst/>
                          <a:latin typeface="Aptos Narrow" panose="020B0004020202020204" pitchFamily="34" charset="0"/>
                        </a:rPr>
                        <a:t>2024-2</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b"/>
                      <a:r>
                        <a:rPr lang="es-CL" sz="1800" b="1" i="0" u="none" strike="noStrike" dirty="0">
                          <a:solidFill>
                            <a:srgbClr val="FFFFFF"/>
                          </a:solidFill>
                          <a:effectLst/>
                          <a:latin typeface="Aptos Narrow" panose="020B0004020202020204" pitchFamily="34" charset="0"/>
                        </a:rPr>
                        <a:t>2025-1</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tc>
                  <a:txBody>
                    <a:bodyPr/>
                    <a:lstStyle/>
                    <a:p>
                      <a:pPr algn="ctr" fontAlgn="b"/>
                      <a:r>
                        <a:rPr lang="es-CL" sz="1800" b="1" i="0" u="none" strike="noStrike">
                          <a:solidFill>
                            <a:srgbClr val="FFFFFF"/>
                          </a:solidFill>
                          <a:effectLst/>
                          <a:latin typeface="Aptos Narrow" panose="020B0004020202020204" pitchFamily="34" charset="0"/>
                        </a:rPr>
                        <a:t>2025-5</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2060"/>
                    </a:solidFill>
                  </a:tcPr>
                </a:tc>
                <a:extLst>
                  <a:ext uri="{0D108BD9-81ED-4DB2-BD59-A6C34878D82A}">
                    <a16:rowId xmlns:a16="http://schemas.microsoft.com/office/drawing/2014/main" val="3874485276"/>
                  </a:ext>
                </a:extLst>
              </a:tr>
              <a:tr h="444582">
                <a:tc>
                  <a:txBody>
                    <a:bodyPr/>
                    <a:lstStyle/>
                    <a:p>
                      <a:pPr algn="ctr" fontAlgn="b"/>
                      <a:r>
                        <a:rPr lang="es-CL" sz="1800" b="0" i="0" u="none" strike="noStrike" dirty="0">
                          <a:solidFill>
                            <a:srgbClr val="000000"/>
                          </a:solidFill>
                          <a:effectLst/>
                          <a:latin typeface="Aptos Narrow" panose="020B0004020202020204" pitchFamily="34" charset="0"/>
                        </a:rPr>
                        <a:t>Puerto Montt</a:t>
                      </a:r>
                    </a:p>
                  </a:txBody>
                  <a:tcPr marL="6350" marR="6350" marT="635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s-CL" sz="1800" b="0" i="0" u="none" strike="noStrike" dirty="0">
                          <a:solidFill>
                            <a:srgbClr val="000000"/>
                          </a:solidFill>
                          <a:effectLst/>
                          <a:latin typeface="Aptos Narrow" panose="020B0004020202020204" pitchFamily="34" charset="0"/>
                        </a:rPr>
                        <a:t>0.8693</a:t>
                      </a:r>
                    </a:p>
                  </a:txBody>
                  <a:tcPr marL="6350" marR="6350" marT="6350"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s-CL" sz="1800" b="0" i="0" u="none" strike="noStrike" dirty="0">
                          <a:solidFill>
                            <a:srgbClr val="000000"/>
                          </a:solidFill>
                          <a:effectLst/>
                          <a:latin typeface="Aptos Narrow" panose="020B0004020202020204" pitchFamily="34" charset="0"/>
                        </a:rPr>
                        <a:t>0.6875</a:t>
                      </a:r>
                    </a:p>
                  </a:txBody>
                  <a:tcPr marL="6350" marR="6350" marT="635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ctr" fontAlgn="b"/>
                      <a:r>
                        <a:rPr lang="es-CL" sz="1800" b="0" i="0" u="none" strike="noStrike" dirty="0">
                          <a:solidFill>
                            <a:srgbClr val="000000"/>
                          </a:solidFill>
                          <a:effectLst/>
                          <a:latin typeface="Aptos Narrow" panose="020B0004020202020204" pitchFamily="34" charset="0"/>
                        </a:rPr>
                        <a:t>0.7818</a:t>
                      </a:r>
                    </a:p>
                  </a:txBody>
                  <a:tcPr marL="6350" marR="6350" marT="6350"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201065438"/>
                  </a:ext>
                </a:extLst>
              </a:tr>
            </a:tbl>
          </a:graphicData>
        </a:graphic>
      </p:graphicFrame>
      <p:sp>
        <p:nvSpPr>
          <p:cNvPr id="9" name="CuadroTexto 8">
            <a:extLst>
              <a:ext uri="{FF2B5EF4-FFF2-40B4-BE49-F238E27FC236}">
                <a16:creationId xmlns:a16="http://schemas.microsoft.com/office/drawing/2014/main" id="{D333B135-1A7A-8E59-04AC-254DCB91BEB7}"/>
              </a:ext>
            </a:extLst>
          </p:cNvPr>
          <p:cNvSpPr txBox="1"/>
          <p:nvPr/>
        </p:nvSpPr>
        <p:spPr>
          <a:xfrm>
            <a:off x="2459236" y="5574695"/>
            <a:ext cx="10606008" cy="400110"/>
          </a:xfrm>
          <a:prstGeom prst="rect">
            <a:avLst/>
          </a:prstGeom>
          <a:noFill/>
        </p:spPr>
        <p:txBody>
          <a:bodyPr wrap="square" rtlCol="0">
            <a:spAutoFit/>
          </a:bodyPr>
          <a:lstStyle/>
          <a:p>
            <a:r>
              <a:rPr lang="es-CL" sz="2000" dirty="0">
                <a:highlight>
                  <a:srgbClr val="FFFF00"/>
                </a:highlight>
              </a:rPr>
              <a:t>COMPLETAR: ESTAMOS HACIENDO EL CÁLCULO CON EL REAL DEL 2024-2</a:t>
            </a:r>
          </a:p>
        </p:txBody>
      </p:sp>
    </p:spTree>
    <p:extLst>
      <p:ext uri="{BB962C8B-B14F-4D97-AF65-F5344CB8AC3E}">
        <p14:creationId xmlns:p14="http://schemas.microsoft.com/office/powerpoint/2010/main" val="2612652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ECFF90F-1F0D-8FF1-0D77-9F544AD4D27A}"/>
            </a:ext>
          </a:extLst>
        </p:cNvPr>
        <p:cNvGrpSpPr/>
        <p:nvPr/>
      </p:nvGrpSpPr>
      <p:grpSpPr>
        <a:xfrm>
          <a:off x="0" y="0"/>
          <a:ext cx="0" cy="0"/>
          <a:chOff x="0" y="0"/>
          <a:chExt cx="0" cy="0"/>
        </a:xfrm>
      </p:grpSpPr>
      <p:pic>
        <p:nvPicPr>
          <p:cNvPr id="2" name="Imagen 1" descr="Logotipo, nombre de la empresa&#10;&#10;Descripción generada automáticamente">
            <a:extLst>
              <a:ext uri="{FF2B5EF4-FFF2-40B4-BE49-F238E27FC236}">
                <a16:creationId xmlns:a16="http://schemas.microsoft.com/office/drawing/2014/main" id="{2684A5FC-E0AA-11CF-E2A9-8FD789C4973F}"/>
              </a:ext>
            </a:extLst>
          </p:cNvPr>
          <p:cNvPicPr>
            <a:picLocks noChangeAspect="1"/>
          </p:cNvPicPr>
          <p:nvPr/>
        </p:nvPicPr>
        <p:blipFill rotWithShape="1">
          <a:blip r:embed="rId2">
            <a:extLst>
              <a:ext uri="{28A0092B-C50C-407E-A947-70E740481C1C}">
                <a14:useLocalDpi xmlns:a14="http://schemas.microsoft.com/office/drawing/2010/main" val="0"/>
              </a:ext>
            </a:extLst>
          </a:blip>
          <a:srcRect l="17015" t="29688" r="17075" b="32088"/>
          <a:stretch/>
        </p:blipFill>
        <p:spPr>
          <a:xfrm>
            <a:off x="10470372" y="199368"/>
            <a:ext cx="1248696" cy="559584"/>
          </a:xfrm>
          <a:prstGeom prst="rect">
            <a:avLst/>
          </a:prstGeom>
        </p:spPr>
      </p:pic>
      <p:sp>
        <p:nvSpPr>
          <p:cNvPr id="3" name="Título 1">
            <a:extLst>
              <a:ext uri="{FF2B5EF4-FFF2-40B4-BE49-F238E27FC236}">
                <a16:creationId xmlns:a16="http://schemas.microsoft.com/office/drawing/2014/main" id="{FDD67BCA-916D-A853-3C4E-9686A6BF9500}"/>
              </a:ext>
            </a:extLst>
          </p:cNvPr>
          <p:cNvSpPr txBox="1">
            <a:spLocks/>
          </p:cNvSpPr>
          <p:nvPr/>
        </p:nvSpPr>
        <p:spPr>
          <a:xfrm>
            <a:off x="1097280" y="286603"/>
            <a:ext cx="10058400" cy="1450757"/>
          </a:xfrm>
          <a:prstGeom prst="rect">
            <a:avLst/>
          </a:prstGeom>
        </p:spPr>
        <p:txBody>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endParaRPr lang="es-CL" dirty="0"/>
          </a:p>
        </p:txBody>
      </p:sp>
      <p:sp>
        <p:nvSpPr>
          <p:cNvPr id="7" name="Título 14">
            <a:extLst>
              <a:ext uri="{FF2B5EF4-FFF2-40B4-BE49-F238E27FC236}">
                <a16:creationId xmlns:a16="http://schemas.microsoft.com/office/drawing/2014/main" id="{C3F11F1D-036D-3359-12A1-0A0630F9E0EE}"/>
              </a:ext>
            </a:extLst>
          </p:cNvPr>
          <p:cNvSpPr>
            <a:spLocks noGrp="1"/>
          </p:cNvSpPr>
          <p:nvPr/>
        </p:nvSpPr>
        <p:spPr>
          <a:xfrm>
            <a:off x="100740" y="394978"/>
            <a:ext cx="10126308" cy="458462"/>
          </a:xfrm>
          <a:prstGeom prst="rect">
            <a:avLst/>
          </a:prstGeom>
        </p:spPr>
        <p:txBody>
          <a:bodyPr vert="horz" lIns="91440" tIns="45720" rIns="91440" bIns="45720" rtlCol="0" anchor="b">
            <a:normAutofit fontScale="77500" lnSpcReduction="20000"/>
          </a:bodyPr>
          <a:lst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a:lstStyle>
          <a:p>
            <a:r>
              <a:rPr lang="es-CL" sz="3600" b="1" dirty="0"/>
              <a:t>PROPUESTA N°4: ARMONIZACIÓN CON SERVICIOS POR SEGURIDAD</a:t>
            </a:r>
          </a:p>
        </p:txBody>
      </p:sp>
      <p:sp>
        <p:nvSpPr>
          <p:cNvPr id="10" name="Marcador de contenido 2">
            <a:extLst>
              <a:ext uri="{FF2B5EF4-FFF2-40B4-BE49-F238E27FC236}">
                <a16:creationId xmlns:a16="http://schemas.microsoft.com/office/drawing/2014/main" id="{19A862E5-5EC8-97A5-62DC-1DC2CB10F87F}"/>
              </a:ext>
            </a:extLst>
          </p:cNvPr>
          <p:cNvSpPr txBox="1">
            <a:spLocks/>
          </p:cNvSpPr>
          <p:nvPr/>
        </p:nvSpPr>
        <p:spPr>
          <a:xfrm>
            <a:off x="100740" y="0"/>
            <a:ext cx="11298264" cy="6363547"/>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0" indent="0">
              <a:buNone/>
            </a:pPr>
            <a:endParaRPr lang="es-ES" sz="1600" dirty="0"/>
          </a:p>
          <a:p>
            <a:pPr marL="0" indent="0">
              <a:buNone/>
            </a:pPr>
            <a:endParaRPr lang="es-ES" dirty="0"/>
          </a:p>
          <a:p>
            <a:pPr marL="0" indent="0">
              <a:buNone/>
            </a:pPr>
            <a:endParaRPr lang="es-MX" dirty="0"/>
          </a:p>
          <a:p>
            <a:pPr>
              <a:buFont typeface="Arial" panose="020B0604020202020204" pitchFamily="34" charset="0"/>
              <a:buChar char="•"/>
            </a:pPr>
            <a:endParaRPr lang="es-MX" dirty="0"/>
          </a:p>
          <a:p>
            <a:pPr marL="0" indent="0">
              <a:buFont typeface="Calibri" panose="020F0502020204030204" pitchFamily="34" charset="0"/>
              <a:buNone/>
            </a:pPr>
            <a:endParaRPr lang="es-MX" dirty="0"/>
          </a:p>
        </p:txBody>
      </p:sp>
      <p:cxnSp>
        <p:nvCxnSpPr>
          <p:cNvPr id="8" name="Conector recto 7">
            <a:extLst>
              <a:ext uri="{FF2B5EF4-FFF2-40B4-BE49-F238E27FC236}">
                <a16:creationId xmlns:a16="http://schemas.microsoft.com/office/drawing/2014/main" id="{7E0B4492-972A-27B2-A6F0-28E858D2E2AB}"/>
              </a:ext>
            </a:extLst>
          </p:cNvPr>
          <p:cNvCxnSpPr/>
          <p:nvPr/>
        </p:nvCxnSpPr>
        <p:spPr>
          <a:xfrm>
            <a:off x="0" y="965200"/>
            <a:ext cx="12192000" cy="0"/>
          </a:xfrm>
          <a:prstGeom prst="line">
            <a:avLst/>
          </a:prstGeom>
          <a:ln w="57150"/>
        </p:spPr>
        <p:style>
          <a:lnRef idx="1">
            <a:schemeClr val="accent2"/>
          </a:lnRef>
          <a:fillRef idx="0">
            <a:schemeClr val="accent2"/>
          </a:fillRef>
          <a:effectRef idx="0">
            <a:schemeClr val="accent2"/>
          </a:effectRef>
          <a:fontRef idx="minor">
            <a:schemeClr val="tx1"/>
          </a:fontRef>
        </p:style>
      </p:cxnSp>
      <p:sp>
        <p:nvSpPr>
          <p:cNvPr id="4" name="CuadroTexto 3">
            <a:extLst>
              <a:ext uri="{FF2B5EF4-FFF2-40B4-BE49-F238E27FC236}">
                <a16:creationId xmlns:a16="http://schemas.microsoft.com/office/drawing/2014/main" id="{D692BA5D-9C14-9115-114B-6CDEADC0EAA3}"/>
              </a:ext>
            </a:extLst>
          </p:cNvPr>
          <p:cNvSpPr txBox="1"/>
          <p:nvPr/>
        </p:nvSpPr>
        <p:spPr>
          <a:xfrm>
            <a:off x="325120" y="1225975"/>
            <a:ext cx="11501120" cy="4893647"/>
          </a:xfrm>
          <a:prstGeom prst="rect">
            <a:avLst/>
          </a:prstGeom>
          <a:noFill/>
        </p:spPr>
        <p:txBody>
          <a:bodyPr wrap="square" rtlCol="0">
            <a:spAutoFit/>
          </a:bodyPr>
          <a:lstStyle/>
          <a:p>
            <a:pPr marL="342900" indent="-342900" algn="just">
              <a:buFont typeface="Arial" panose="020B0604020202020204" pitchFamily="34" charset="0"/>
              <a:buChar char="•"/>
            </a:pPr>
            <a:r>
              <a:rPr lang="es-CL" sz="2400" dirty="0"/>
              <a:t>La CNE realiza licitaciones de suministro para dar suministro a clientes regulados.</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El CEN puede hacer licitaciones para abastecimiento de SSCC.</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La propuesta consiste en que ambos busquen un espacio común para que, a través de las licitaciones de suministro para clientes regulados, se pueda realizar una oferta que también implique prestación por SSCC.</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Esto permitiría dar señales a desarrollo de infraestructura que permita pagos laterales eficientes, y que la componente de seguridad, sea pagada por todos los clientes finales.</a:t>
            </a:r>
          </a:p>
          <a:p>
            <a:pPr marL="342900" indent="-342900" algn="just">
              <a:buFont typeface="Arial" panose="020B0604020202020204" pitchFamily="34" charset="0"/>
              <a:buChar char="•"/>
            </a:pPr>
            <a:endParaRPr lang="es-CL" sz="2400" dirty="0"/>
          </a:p>
          <a:p>
            <a:pPr marL="342900" indent="-342900" algn="just">
              <a:buFont typeface="Arial" panose="020B0604020202020204" pitchFamily="34" charset="0"/>
              <a:buChar char="•"/>
            </a:pPr>
            <a:r>
              <a:rPr lang="es-CL" sz="2400" dirty="0"/>
              <a:t>Para efectos de la implementación de esto, inclusive se debe analizar la pertinencia de incorporar contratos por diferencia.</a:t>
            </a:r>
          </a:p>
        </p:txBody>
      </p:sp>
    </p:spTree>
    <p:extLst>
      <p:ext uri="{BB962C8B-B14F-4D97-AF65-F5344CB8AC3E}">
        <p14:creationId xmlns:p14="http://schemas.microsoft.com/office/powerpoint/2010/main" val="2811912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theme/theme1.xml><?xml version="1.0" encoding="utf-8"?>
<a:theme xmlns:a="http://schemas.openxmlformats.org/drawingml/2006/main" name="Retrospección">
  <a:themeElements>
    <a:clrScheme name="Verde">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Retrospección">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ción">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docProps/app.xml><?xml version="1.0" encoding="utf-8"?>
<Properties xmlns="http://schemas.openxmlformats.org/officeDocument/2006/extended-properties" xmlns:vt="http://schemas.openxmlformats.org/officeDocument/2006/docPropsVTypes">
  <Template>Retrospect</Template>
  <TotalTime>1387</TotalTime>
  <Words>714</Words>
  <Application>Microsoft Office PowerPoint</Application>
  <PresentationFormat>Panorámica</PresentationFormat>
  <Paragraphs>101</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Aptos Narrow</vt:lpstr>
      <vt:lpstr>Arial</vt:lpstr>
      <vt:lpstr>Calibri</vt:lpstr>
      <vt:lpstr>Calibri Light</vt:lpstr>
      <vt:lpstr>Retrospección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ACCIONA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Morales Maldonado, Mario Vicente</dc:creator>
  <cp:lastModifiedBy>Rafael Loyola</cp:lastModifiedBy>
  <cp:revision>66</cp:revision>
  <dcterms:created xsi:type="dcterms:W3CDTF">2024-10-29T17:38:37Z</dcterms:created>
  <dcterms:modified xsi:type="dcterms:W3CDTF">2025-08-26T22:26:39Z</dcterms:modified>
</cp:coreProperties>
</file>