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348" r:id="rId3"/>
    <p:sldId id="349" r:id="rId4"/>
    <p:sldId id="884" r:id="rId5"/>
    <p:sldId id="902" r:id="rId6"/>
    <p:sldId id="904" r:id="rId7"/>
    <p:sldId id="906" r:id="rId8"/>
    <p:sldId id="885" r:id="rId9"/>
    <p:sldId id="905" r:id="rId10"/>
    <p:sldId id="890" r:id="rId11"/>
    <p:sldId id="907" r:id="rId12"/>
    <p:sldId id="340" r:id="rId13"/>
  </p:sldIdLst>
  <p:sldSz cx="12192000" cy="6858000"/>
  <p:notesSz cx="7010400" cy="9296400"/>
  <p:embeddedFontLs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063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5" pos="257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7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AB760E-BC24-FBEB-24D2-E0862D493B9A}" name="Joshua Tosso" initials="JT" userId="S::jtosso@cne.cl::ea0ce3c1-5de5-4467-bff7-72d4e3e858ab" providerId="AD"/>
  <p188:author id="{C679065F-7F85-5D8F-30E5-44B5C02A262A}" name="Gustavo Mora" initials="GM" userId="S::gmora@cne.cl::7ab4ea1a-3c7d-4138-92ad-d33b58cc4f1c" providerId="AD"/>
  <p188:author id="{72A2A19B-D497-8794-B028-89FDE7D2C99D}" name="Marco Mancilla" initials="MM" userId="S::mmancilla@cne.cl::0dcedd39-dc90-4458-b799-a30017d4a94d" providerId="AD"/>
  <p188:author id="{8B38BEF4-05AC-BAC3-F022-4F5A0B24BE29}" name="Comisión Nacional de Energía" initials="AOM" userId="Comisión Nacional de Energí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581"/>
    <a:srgbClr val="404040"/>
    <a:srgbClr val="50C8A7"/>
    <a:srgbClr val="5B9BD5"/>
    <a:srgbClr val="4BC174"/>
    <a:srgbClr val="D9D9D9"/>
    <a:srgbClr val="F2F2F2"/>
    <a:srgbClr val="376B69"/>
    <a:srgbClr val="4ABA46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EC215-67A2-4A68-88A5-1FC915072F12}" v="133" dt="2024-12-19T12:59:59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92" y="78"/>
      </p:cViewPr>
      <p:guideLst>
        <p:guide pos="6063"/>
        <p:guide orient="horz" pos="867"/>
        <p:guide pos="257"/>
        <p:guide pos="7401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Castillo" userId="818cf430-f5ea-4875-822f-73d194122ae7" providerId="ADAL" clId="{AB7EC215-67A2-4A68-88A5-1FC915072F12}"/>
    <pc:docChg chg="undo custSel modSld">
      <pc:chgData name="Claudio Castillo" userId="818cf430-f5ea-4875-822f-73d194122ae7" providerId="ADAL" clId="{AB7EC215-67A2-4A68-88A5-1FC915072F12}" dt="2024-12-19T12:59:59.563" v="132" actId="207"/>
      <pc:docMkLst>
        <pc:docMk/>
      </pc:docMkLst>
      <pc:sldChg chg="modSp mod modAnim">
        <pc:chgData name="Claudio Castillo" userId="818cf430-f5ea-4875-822f-73d194122ae7" providerId="ADAL" clId="{AB7EC215-67A2-4A68-88A5-1FC915072F12}" dt="2024-12-19T12:55:22.329" v="114"/>
        <pc:sldMkLst>
          <pc:docMk/>
          <pc:sldMk cId="296975398" sldId="870"/>
        </pc:sldMkLst>
        <pc:graphicFrameChg chg="modGraphic">
          <ac:chgData name="Claudio Castillo" userId="818cf430-f5ea-4875-822f-73d194122ae7" providerId="ADAL" clId="{AB7EC215-67A2-4A68-88A5-1FC915072F12}" dt="2024-12-19T12:47:12.545" v="39" actId="20577"/>
          <ac:graphicFrameMkLst>
            <pc:docMk/>
            <pc:sldMk cId="296975398" sldId="870"/>
            <ac:graphicFrameMk id="2" creationId="{4C3B43F8-1767-3950-B467-7060FC6CFBA6}"/>
          </ac:graphicFrameMkLst>
        </pc:graphicFrameChg>
      </pc:sldChg>
      <pc:sldChg chg="modSp mod">
        <pc:chgData name="Claudio Castillo" userId="818cf430-f5ea-4875-822f-73d194122ae7" providerId="ADAL" clId="{AB7EC215-67A2-4A68-88A5-1FC915072F12}" dt="2024-12-19T12:56:35.900" v="126" actId="113"/>
        <pc:sldMkLst>
          <pc:docMk/>
          <pc:sldMk cId="4201066473" sldId="883"/>
        </pc:sldMkLst>
        <pc:spChg chg="mod">
          <ac:chgData name="Claudio Castillo" userId="818cf430-f5ea-4875-822f-73d194122ae7" providerId="ADAL" clId="{AB7EC215-67A2-4A68-88A5-1FC915072F12}" dt="2024-12-19T12:50:52.506" v="98" actId="20577"/>
          <ac:spMkLst>
            <pc:docMk/>
            <pc:sldMk cId="4201066473" sldId="883"/>
            <ac:spMk id="21" creationId="{5A9E2062-C683-5B65-9DB0-E250F3A39868}"/>
          </ac:spMkLst>
        </pc:spChg>
        <pc:spChg chg="mod">
          <ac:chgData name="Claudio Castillo" userId="818cf430-f5ea-4875-822f-73d194122ae7" providerId="ADAL" clId="{AB7EC215-67A2-4A68-88A5-1FC915072F12}" dt="2024-12-19T12:48:22.196" v="42" actId="20577"/>
          <ac:spMkLst>
            <pc:docMk/>
            <pc:sldMk cId="4201066473" sldId="883"/>
            <ac:spMk id="27" creationId="{406498EA-61FD-11CD-E9D1-C377696C8C12}"/>
          </ac:spMkLst>
        </pc:spChg>
        <pc:spChg chg="mod">
          <ac:chgData name="Claudio Castillo" userId="818cf430-f5ea-4875-822f-73d194122ae7" providerId="ADAL" clId="{AB7EC215-67A2-4A68-88A5-1FC915072F12}" dt="2024-12-19T12:56:35.900" v="126" actId="113"/>
          <ac:spMkLst>
            <pc:docMk/>
            <pc:sldMk cId="4201066473" sldId="883"/>
            <ac:spMk id="28" creationId="{D92FA7B5-BBC6-FA46-3A0D-C199B7E2AFAF}"/>
          </ac:spMkLst>
        </pc:spChg>
        <pc:spChg chg="mod">
          <ac:chgData name="Claudio Castillo" userId="818cf430-f5ea-4875-822f-73d194122ae7" providerId="ADAL" clId="{AB7EC215-67A2-4A68-88A5-1FC915072F12}" dt="2024-12-19T12:48:34.742" v="45" actId="20577"/>
          <ac:spMkLst>
            <pc:docMk/>
            <pc:sldMk cId="4201066473" sldId="883"/>
            <ac:spMk id="29" creationId="{BF7DB484-82C7-0265-31F6-4D7993802886}"/>
          </ac:spMkLst>
        </pc:spChg>
        <pc:spChg chg="mod">
          <ac:chgData name="Claudio Castillo" userId="818cf430-f5ea-4875-822f-73d194122ae7" providerId="ADAL" clId="{AB7EC215-67A2-4A68-88A5-1FC915072F12}" dt="2024-12-19T12:56:35.900" v="126" actId="113"/>
          <ac:spMkLst>
            <pc:docMk/>
            <pc:sldMk cId="4201066473" sldId="883"/>
            <ac:spMk id="30" creationId="{93D2571F-4E69-39A9-50FA-7CE44615C536}"/>
          </ac:spMkLst>
        </pc:spChg>
        <pc:spChg chg="mod">
          <ac:chgData name="Claudio Castillo" userId="818cf430-f5ea-4875-822f-73d194122ae7" providerId="ADAL" clId="{AB7EC215-67A2-4A68-88A5-1FC915072F12}" dt="2024-12-19T12:56:35.900" v="126" actId="113"/>
          <ac:spMkLst>
            <pc:docMk/>
            <pc:sldMk cId="4201066473" sldId="883"/>
            <ac:spMk id="32" creationId="{40682BE0-4B20-C686-3139-4C84CBBD8CE6}"/>
          </ac:spMkLst>
        </pc:spChg>
        <pc:spChg chg="mod">
          <ac:chgData name="Claudio Castillo" userId="818cf430-f5ea-4875-822f-73d194122ae7" providerId="ADAL" clId="{AB7EC215-67A2-4A68-88A5-1FC915072F12}" dt="2024-12-19T12:56:35.900" v="126" actId="113"/>
          <ac:spMkLst>
            <pc:docMk/>
            <pc:sldMk cId="4201066473" sldId="883"/>
            <ac:spMk id="34" creationId="{ED2442BA-7698-A263-81B7-16516501189B}"/>
          </ac:spMkLst>
        </pc:spChg>
        <pc:spChg chg="mod">
          <ac:chgData name="Claudio Castillo" userId="818cf430-f5ea-4875-822f-73d194122ae7" providerId="ADAL" clId="{AB7EC215-67A2-4A68-88A5-1FC915072F12}" dt="2024-12-19T12:56:35.900" v="126" actId="113"/>
          <ac:spMkLst>
            <pc:docMk/>
            <pc:sldMk cId="4201066473" sldId="883"/>
            <ac:spMk id="36" creationId="{C9EF2ADC-53C6-724E-E29E-B96B360C419B}"/>
          </ac:spMkLst>
        </pc:spChg>
        <pc:spChg chg="mod">
          <ac:chgData name="Claudio Castillo" userId="818cf430-f5ea-4875-822f-73d194122ae7" providerId="ADAL" clId="{AB7EC215-67A2-4A68-88A5-1FC915072F12}" dt="2024-12-19T12:56:35.900" v="126" actId="113"/>
          <ac:spMkLst>
            <pc:docMk/>
            <pc:sldMk cId="4201066473" sldId="883"/>
            <ac:spMk id="38" creationId="{98041E31-8603-FE69-53D1-5C8F8A4F4667}"/>
          </ac:spMkLst>
        </pc:spChg>
        <pc:spChg chg="mod">
          <ac:chgData name="Claudio Castillo" userId="818cf430-f5ea-4875-822f-73d194122ae7" providerId="ADAL" clId="{AB7EC215-67A2-4A68-88A5-1FC915072F12}" dt="2024-12-19T12:56:35.900" v="126" actId="113"/>
          <ac:spMkLst>
            <pc:docMk/>
            <pc:sldMk cId="4201066473" sldId="883"/>
            <ac:spMk id="40" creationId="{A49E41BB-3AE8-4648-E93D-07539CEE47A5}"/>
          </ac:spMkLst>
        </pc:spChg>
        <pc:spChg chg="mod">
          <ac:chgData name="Claudio Castillo" userId="818cf430-f5ea-4875-822f-73d194122ae7" providerId="ADAL" clId="{AB7EC215-67A2-4A68-88A5-1FC915072F12}" dt="2024-12-19T12:48:51.419" v="50" actId="20577"/>
          <ac:spMkLst>
            <pc:docMk/>
            <pc:sldMk cId="4201066473" sldId="883"/>
            <ac:spMk id="41" creationId="{5A103B9E-7249-907F-D8B0-311D7865C2C4}"/>
          </ac:spMkLst>
        </pc:spChg>
        <pc:spChg chg="mod">
          <ac:chgData name="Claudio Castillo" userId="818cf430-f5ea-4875-822f-73d194122ae7" providerId="ADAL" clId="{AB7EC215-67A2-4A68-88A5-1FC915072F12}" dt="2024-12-19T12:49:18.821" v="60"/>
          <ac:spMkLst>
            <pc:docMk/>
            <pc:sldMk cId="4201066473" sldId="883"/>
            <ac:spMk id="42" creationId="{8521AE9B-2FE4-6BEE-781F-E64018C53BF4}"/>
          </ac:spMkLst>
        </pc:spChg>
        <pc:spChg chg="mod">
          <ac:chgData name="Claudio Castillo" userId="818cf430-f5ea-4875-822f-73d194122ae7" providerId="ADAL" clId="{AB7EC215-67A2-4A68-88A5-1FC915072F12}" dt="2024-12-19T12:50:03.209" v="73" actId="20577"/>
          <ac:spMkLst>
            <pc:docMk/>
            <pc:sldMk cId="4201066473" sldId="883"/>
            <ac:spMk id="43" creationId="{67FE9A4F-7F23-738F-FC7F-48871C6F9B8D}"/>
          </ac:spMkLst>
        </pc:spChg>
        <pc:spChg chg="mod">
          <ac:chgData name="Claudio Castillo" userId="818cf430-f5ea-4875-822f-73d194122ae7" providerId="ADAL" clId="{AB7EC215-67A2-4A68-88A5-1FC915072F12}" dt="2024-12-19T12:50:15.287" v="77" actId="20577"/>
          <ac:spMkLst>
            <pc:docMk/>
            <pc:sldMk cId="4201066473" sldId="883"/>
            <ac:spMk id="44" creationId="{53D0B5DF-8647-1FBF-1834-35B68A2FCBB8}"/>
          </ac:spMkLst>
        </pc:spChg>
        <pc:spChg chg="mod">
          <ac:chgData name="Claudio Castillo" userId="818cf430-f5ea-4875-822f-73d194122ae7" providerId="ADAL" clId="{AB7EC215-67A2-4A68-88A5-1FC915072F12}" dt="2024-12-19T12:50:33.869" v="83" actId="20577"/>
          <ac:spMkLst>
            <pc:docMk/>
            <pc:sldMk cId="4201066473" sldId="883"/>
            <ac:spMk id="47" creationId="{F6376EF4-4B74-22E8-7916-EC49A1FD2BD0}"/>
          </ac:spMkLst>
        </pc:spChg>
      </pc:sldChg>
      <pc:sldChg chg="modSp mod modAnim">
        <pc:chgData name="Claudio Castillo" userId="818cf430-f5ea-4875-822f-73d194122ae7" providerId="ADAL" clId="{AB7EC215-67A2-4A68-88A5-1FC915072F12}" dt="2024-12-19T12:59:59.563" v="132" actId="207"/>
        <pc:sldMkLst>
          <pc:docMk/>
          <pc:sldMk cId="2326098568" sldId="884"/>
        </pc:sldMkLst>
        <pc:graphicFrameChg chg="modGraphic">
          <ac:chgData name="Claudio Castillo" userId="818cf430-f5ea-4875-822f-73d194122ae7" providerId="ADAL" clId="{AB7EC215-67A2-4A68-88A5-1FC915072F12}" dt="2024-12-19T12:59:59.563" v="132" actId="207"/>
          <ac:graphicFrameMkLst>
            <pc:docMk/>
            <pc:sldMk cId="2326098568" sldId="884"/>
            <ac:graphicFrameMk id="2" creationId="{DEE3021F-D9D8-7FB8-9DEC-34C49EDF161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90A16E2-117D-18FB-479C-71E1D11FE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0C27EC-C113-1E40-CDE3-A1ED73C5CC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C216CF-0CD5-428E-B06F-EFAECDEA99E2}" type="datetimeFigureOut">
              <a:rPr lang="es-CL"/>
              <a:pPr>
                <a:defRPr/>
              </a:pPr>
              <a:t>10-01-2025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628898-AE80-C6EB-E29F-C074E50DC2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E97428-5A2E-EC69-B5CE-FF6B23BAF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1BA6BA-95D3-4924-966C-3551CB7AE9F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A244A1-7F83-46FD-88A8-F1923BE73394}" type="datetimeFigureOut">
              <a:rPr lang="es-CL" smtClean="0"/>
              <a:t>10-01-2025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9D7601-E78E-42CF-A6B5-BE9F41FFE2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23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725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90D58-9F5A-9E5D-5EB7-0986E44CA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432838C-703A-6D36-2663-A2A2EB757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897A1F0-28B0-F7CE-DD24-8E06F6077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EAC7B0-BD85-A463-601C-73D4B64B7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332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171DB-6EDB-6710-27C4-C41F456AA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1A758E08-AB01-951E-E28C-92D9C46058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ACF7816D-1EAE-6403-8344-8E68B70F1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A3EF2564-4B95-4713-521C-01916F2AE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11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00704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24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81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520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9DFCE-0D6F-6DC9-F96D-162E9F1F8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8C6D8BCC-6712-DA85-80D0-8581B5269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FFB1D0C2-2F6E-8F19-A113-5CEA110646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58848247-2FEF-2343-46BD-D7570E5D8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4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7142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B5E50-74E9-CBC2-03BE-44563C67F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26B77E-C285-6A9B-5FAD-C7184A8F6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BE14177-2113-422B-0C48-D6E73716A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C8C082-C805-C7CA-0FFE-F815CA72A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582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F5725-F7CE-187A-621A-6FB755F86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BFB63588-5B2F-E00B-5AB2-932864A51C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B6B0BEA3-3130-E956-A807-3182B3D294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3C343E32-2C73-E2AA-FB32-F51DAA656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6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0546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7E38E-22E9-ED0E-A425-BC3E670B5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117402D8-23F0-CD4D-0EE3-11FAD33DBB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5C501555-A016-6F66-F63D-7A663E8139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E4B0114B-9722-F0BF-7B54-A80C757CD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7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58816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EACA-BFDC-8E63-57E4-523925987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19CF960C-D92E-6670-E2BE-7FAF3BAE04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4B8EC2D6-18B7-3056-DA28-9AF4F0582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1BE15549-C843-776D-171A-E29685AE7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8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9124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06A0-8000-26D8-85CD-EDFFC889A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901C5F4D-E35B-9A11-D796-4E298E35D3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F7E40B42-1705-250D-182E-4E5039C441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43AFF7CA-7A53-2110-CC00-6E3332E17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9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4400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882212" y="3264816"/>
            <a:ext cx="6427574" cy="346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101379" y="1989474"/>
            <a:ext cx="3989238" cy="261938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430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ill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79843"/>
            <a:ext cx="10515600" cy="837710"/>
          </a:xfrm>
        </p:spPr>
        <p:txBody>
          <a:bodyPr>
            <a:normAutofit/>
          </a:bodyPr>
          <a:lstStyle>
            <a:lvl1pPr algn="ctr">
              <a:defRPr sz="46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4201159" y="3264816"/>
            <a:ext cx="3789682" cy="3467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B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5282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ámina interior_op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277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ámina interior_op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0142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485090"/>
            <a:ext cx="5181600" cy="4351338"/>
          </a:xfrm>
        </p:spPr>
        <p:txBody>
          <a:bodyPr/>
          <a:lstStyle/>
          <a:p>
            <a:pPr lvl="0"/>
            <a:endParaRPr lang="es-CL"/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6172200" y="1484313"/>
            <a:ext cx="5181600" cy="4351337"/>
          </a:xfrm>
        </p:spPr>
        <p:txBody>
          <a:bodyPr/>
          <a:lstStyle>
            <a:lvl1pPr>
              <a:defRPr sz="2400">
                <a:solidFill>
                  <a:srgbClr val="0C4581"/>
                </a:solidFill>
              </a:defRPr>
            </a:lvl1pPr>
            <a:lvl2pPr>
              <a:defRPr sz="2000">
                <a:solidFill>
                  <a:srgbClr val="0C4581"/>
                </a:solidFill>
              </a:defRPr>
            </a:lvl2pPr>
            <a:lvl3pPr>
              <a:defRPr sz="1800">
                <a:solidFill>
                  <a:srgbClr val="0C4581"/>
                </a:solidFill>
              </a:defRPr>
            </a:lvl3pPr>
            <a:lvl4pPr>
              <a:defRPr sz="1600">
                <a:solidFill>
                  <a:srgbClr val="0C4581"/>
                </a:solidFill>
              </a:defRPr>
            </a:lvl4pPr>
            <a:lvl5pPr>
              <a:defRPr sz="1600">
                <a:solidFill>
                  <a:srgbClr val="0C458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12" name="Marcador de texto 2"/>
          <p:cNvSpPr>
            <a:spLocks noGrp="1"/>
          </p:cNvSpPr>
          <p:nvPr>
            <p:ph type="body" idx="12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742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69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C3E5FE8D-3255-EB19-E5FB-9F87B169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AB3E-EDB1-9143-87A3-F3439023DD52}" type="datetime1">
              <a:rPr lang="es-CL"/>
              <a:pPr>
                <a:defRPr/>
              </a:pPr>
              <a:t>10-01-2025</a:t>
            </a:fld>
            <a:endParaRPr lang="en-U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EC554EB3-4453-2455-169D-70B204D0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COSOC – Quinta Sesión 2021</a:t>
            </a:r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1D846CC0-E49F-31AA-835E-1BAAF190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6496-C253-4D4F-AE87-C65F86A38C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52BDB00C-1C67-8F0F-B8FD-B902501D2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CL"/>
              <a:t>Haz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217EDBB-BAB7-7F8E-52DA-95A4B532F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CL"/>
              <a:t>Haga clic para modificar los estilos de texto del patrón</a:t>
            </a:r>
          </a:p>
          <a:p>
            <a:pPr lvl="1"/>
            <a:r>
              <a:rPr lang="es-MX" altLang="es-CL"/>
              <a:t>Segundo nivel</a:t>
            </a:r>
          </a:p>
          <a:p>
            <a:pPr lvl="2"/>
            <a:r>
              <a:rPr lang="es-MX" altLang="es-CL"/>
              <a:t>Tercer nivel</a:t>
            </a:r>
          </a:p>
          <a:p>
            <a:pPr lvl="3"/>
            <a:r>
              <a:rPr lang="es-MX" altLang="es-CL"/>
              <a:t>Cuarto nivel</a:t>
            </a:r>
          </a:p>
          <a:p>
            <a:pPr lvl="4"/>
            <a:r>
              <a:rPr lang="es-MX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778732-907F-B601-46B8-AD388BDE5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8F2DB6-C572-42A2-84AE-91936A0A0C82}" type="datetimeFigureOut">
              <a:rPr lang="es-CL"/>
              <a:pPr>
                <a:defRPr/>
              </a:pPr>
              <a:t>10-01-2025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8B1C78-9C59-AD4A-C080-ECA90B1CB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BE4DF6-AD03-83AB-A21C-34D0AC48E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FB8858-A60E-457F-9EA1-B3CA5A831CD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FB5F3"/>
            </a:gs>
            <a:gs pos="75000">
              <a:srgbClr val="DBEDF9"/>
            </a:gs>
            <a:gs pos="100000">
              <a:srgbClr val="DBEDF9"/>
            </a:gs>
          </a:gsLst>
          <a:lin ang="18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9DCDD877-07C5-10F3-3611-7FB32CD08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791" y="2544794"/>
            <a:ext cx="2988000" cy="62605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DC0A0E6-BDE9-3E50-FDB7-94C3E54E3230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9B6140-7E45-7060-4ABF-D5E4C28CB42C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23FD20-5522-1849-D429-A1826BD92081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0D0A0B-5C76-CCB4-2226-B832B5263375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012EEF-9451-5370-0F83-FDC2DFE45FCF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6F55749-3632-0F69-694D-446034B7B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pic>
        <p:nvPicPr>
          <p:cNvPr id="15" name="Imagen 13" descr="Imagen de la pantalla de un celular con la imagen de una mano&#10;&#10;Descripción generada automáticamente con confianza baja">
            <a:extLst>
              <a:ext uri="{FF2B5EF4-FFF2-40B4-BE49-F238E27FC236}">
                <a16:creationId xmlns:a16="http://schemas.microsoft.com/office/drawing/2014/main" id="{BF9AFD77-31B0-F04F-B273-ACAC7F16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700" y="4200525"/>
            <a:ext cx="480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C93863D-BC37-0A3C-B763-E7D93689ED5D}"/>
              </a:ext>
            </a:extLst>
          </p:cNvPr>
          <p:cNvSpPr/>
          <p:nvPr/>
        </p:nvSpPr>
        <p:spPr>
          <a:xfrm rot="5400000">
            <a:off x="5264749" y="2482607"/>
            <a:ext cx="566825" cy="6945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4662DBA-1848-11AF-2FCF-461014928F65}"/>
              </a:ext>
            </a:extLst>
          </p:cNvPr>
          <p:cNvSpPr/>
          <p:nvPr/>
        </p:nvSpPr>
        <p:spPr>
          <a:xfrm rot="5400000">
            <a:off x="5190889" y="3101905"/>
            <a:ext cx="714579" cy="6945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EBDF2A-3CE8-16F1-80D4-B1FFC30FAE25}"/>
              </a:ext>
            </a:extLst>
          </p:cNvPr>
          <p:cNvSpPr txBox="1"/>
          <p:nvPr/>
        </p:nvSpPr>
        <p:spPr>
          <a:xfrm>
            <a:off x="5650534" y="2961519"/>
            <a:ext cx="13285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b="1" dirty="0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ENERO 2025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3804A-54FB-B002-CFD8-FEED43B77634}"/>
              </a:ext>
            </a:extLst>
          </p:cNvPr>
          <p:cNvSpPr txBox="1"/>
          <p:nvPr/>
        </p:nvSpPr>
        <p:spPr>
          <a:xfrm>
            <a:off x="5650534" y="2441553"/>
            <a:ext cx="601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CL" sz="2800" spc="0" baseline="0" dirty="0">
                <a:ln/>
                <a:solidFill>
                  <a:srgbClr val="094882"/>
                </a:solidFill>
                <a:latin typeface="Arial"/>
                <a:cs typeface="Arial"/>
                <a:sym typeface="Arial"/>
                <a:rtl val="0"/>
              </a:rPr>
              <a:t>MECANISMO DE REVISIÓN DE V.I.</a:t>
            </a:r>
          </a:p>
        </p:txBody>
      </p:sp>
      <p:sp>
        <p:nvSpPr>
          <p:cNvPr id="19" name="Círculo parcial 18">
            <a:extLst>
              <a:ext uri="{FF2B5EF4-FFF2-40B4-BE49-F238E27FC236}">
                <a16:creationId xmlns:a16="http://schemas.microsoft.com/office/drawing/2014/main" id="{3F9A12BD-1F23-CF76-4BA1-0B19DCBD149E}"/>
              </a:ext>
            </a:extLst>
          </p:cNvPr>
          <p:cNvSpPr/>
          <p:nvPr/>
        </p:nvSpPr>
        <p:spPr>
          <a:xfrm>
            <a:off x="6928138" y="3483723"/>
            <a:ext cx="72000" cy="71772"/>
          </a:xfrm>
          <a:prstGeom prst="pie">
            <a:avLst>
              <a:gd name="adj1" fmla="val 5432092"/>
              <a:gd name="adj2" fmla="val 16200000"/>
            </a:avLst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0" name="Círculo parcial 19">
            <a:extLst>
              <a:ext uri="{FF2B5EF4-FFF2-40B4-BE49-F238E27FC236}">
                <a16:creationId xmlns:a16="http://schemas.microsoft.com/office/drawing/2014/main" id="{FE1B4121-E2B5-BCD1-D26F-8C841EF11B21}"/>
              </a:ext>
            </a:extLst>
          </p:cNvPr>
          <p:cNvSpPr/>
          <p:nvPr/>
        </p:nvSpPr>
        <p:spPr>
          <a:xfrm flipH="1">
            <a:off x="6928138" y="3483951"/>
            <a:ext cx="72000" cy="71772"/>
          </a:xfrm>
          <a:prstGeom prst="pie">
            <a:avLst>
              <a:gd name="adj1" fmla="val 5432092"/>
              <a:gd name="adj2" fmla="val 16200000"/>
            </a:avLst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FB5F3"/>
            </a:gs>
            <a:gs pos="75000">
              <a:srgbClr val="DBEDF9"/>
            </a:gs>
            <a:gs pos="100000">
              <a:srgbClr val="DBEDF9"/>
            </a:gs>
          </a:gsLst>
          <a:lin ang="186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E8E99-F9BB-7324-C4C9-545009558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B81BF3D-4C1A-4960-BB14-C653524B9716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34A6E3-F80B-278F-3F9D-BBC154AA047E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301F101-141E-FA99-1FA4-D37FBB47B08C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413ED8-D575-C1AA-A96C-7C1DBE3A3D6C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F3C8E7-EE03-BD26-9A8C-E06E0A1689A7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75106C2-22C1-3B33-EF18-8A831B2A0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7" name="18 CuadroTexto">
            <a:extLst>
              <a:ext uri="{FF2B5EF4-FFF2-40B4-BE49-F238E27FC236}">
                <a16:creationId xmlns:a16="http://schemas.microsoft.com/office/drawing/2014/main" id="{F827AE34-03D0-BBB2-649B-935925EAF35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3888" y="3789363"/>
            <a:ext cx="7720011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0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Consideraciones Finales</a:t>
            </a:r>
          </a:p>
        </p:txBody>
      </p:sp>
      <p:cxnSp>
        <p:nvCxnSpPr>
          <p:cNvPr id="8" name="13 Conector recto">
            <a:extLst>
              <a:ext uri="{FF2B5EF4-FFF2-40B4-BE49-F238E27FC236}">
                <a16:creationId xmlns:a16="http://schemas.microsoft.com/office/drawing/2014/main" id="{7A3BD813-3E11-F45E-2049-E381F1824504}"/>
              </a:ext>
            </a:extLst>
          </p:cNvPr>
          <p:cNvCxnSpPr/>
          <p:nvPr/>
        </p:nvCxnSpPr>
        <p:spPr>
          <a:xfrm>
            <a:off x="623888" y="4525963"/>
            <a:ext cx="8135937" cy="0"/>
          </a:xfrm>
          <a:prstGeom prst="line">
            <a:avLst/>
          </a:prstGeom>
          <a:ln w="12700">
            <a:solidFill>
              <a:srgbClr val="0B4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07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442C9-1875-0FA6-903D-2DAED27C7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3ACAFED-C4B1-4C25-A7CE-FC2D0FF85E8A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1235CF-85B2-3879-7BFB-83AA21C2C28F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06BB5523-2981-C5DE-EC02-D541AA5452A1}"/>
              </a:ext>
            </a:extLst>
          </p:cNvPr>
          <p:cNvCxnSpPr>
            <a:cxnSpLocks/>
          </p:cNvCxnSpPr>
          <p:nvPr/>
        </p:nvCxnSpPr>
        <p:spPr>
          <a:xfrm>
            <a:off x="395287" y="862612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FBE43F6E-B0EB-865A-1F40-DCF30289C2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7D2D292B-384C-365C-191C-627676FB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7118"/>
            <a:ext cx="9835318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Consideraciones Finales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3871ED-FDC7-94E6-BCF5-980B392B1AFE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A1413D-73C9-D5E0-1337-294B9FA35D38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33640BF1-4C3F-B17F-F9F0-C876C472B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6CC65AF-1FAE-D1CD-8F68-66A1F548639B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D7E021-6459-6D8B-1778-BD7EC6B909A9}"/>
              </a:ext>
            </a:extLst>
          </p:cNvPr>
          <p:cNvSpPr txBox="1">
            <a:spLocks/>
          </p:cNvSpPr>
          <p:nvPr/>
        </p:nvSpPr>
        <p:spPr>
          <a:xfrm>
            <a:off x="654050" y="1049485"/>
            <a:ext cx="10515600" cy="475902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buFont typeface="Wingdings" pitchFamily="2" charset="2"/>
              <a:buChar char="Ø"/>
            </a:pPr>
            <a:endParaRPr lang="es-CL" sz="1800" dirty="0">
              <a:solidFill>
                <a:srgbClr val="0B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algn="just">
              <a:buFont typeface="Wingdings" pitchFamily="2" charset="2"/>
              <a:buChar char="Ø"/>
            </a:pPr>
            <a:endParaRPr lang="es-CL" sz="1800" dirty="0">
              <a:solidFill>
                <a:srgbClr val="0B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CL" sz="18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aplicación del mecanismo en obras en ejecución (Régimen Transitorio) deberá sujetarse a los siguientes límites:</a:t>
            </a:r>
          </a:p>
          <a:p>
            <a:pPr marL="812800" lvl="1" indent="-355600" algn="just">
              <a:buFont typeface="Wingdings" pitchFamily="2" charset="2"/>
              <a:buChar char="Ø"/>
            </a:pPr>
            <a:r>
              <a:rPr lang="es-MX" sz="14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Debido a </a:t>
            </a:r>
            <a:r>
              <a:rPr lang="es-MX" sz="1400" u="sng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modificaciones en las características técnicas </a:t>
            </a:r>
            <a:r>
              <a:rPr lang="es-MX" sz="14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obras o la incorporación de elementos no previstos en el diseño original estrictamente necesarios, el monto total de las obras que se aprueban en base a lo antes señalado, </a:t>
            </a:r>
            <a:r>
              <a:rPr lang="es-MX" sz="1400" u="sng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podrá superar el 20% del V.I. adjudicado</a:t>
            </a:r>
            <a:r>
              <a:rPr lang="es-MX" sz="14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12800" lvl="1" indent="-355600" algn="just">
              <a:buFont typeface="Wingdings" pitchFamily="2" charset="2"/>
              <a:buChar char="Ø"/>
            </a:pPr>
            <a:r>
              <a:rPr lang="es-MX" sz="1400" u="sng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situaciones no previstas en el literal anterior</a:t>
            </a:r>
            <a:r>
              <a:rPr lang="es-MX" sz="14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 mayor valor que se autorice </a:t>
            </a:r>
            <a:r>
              <a:rPr lang="es-MX" sz="1400" u="sng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podrá superar el monto del V.I. adjudicado ponderado por la variación del índice de precios del consumidor</a:t>
            </a:r>
            <a:r>
              <a:rPr lang="es-MX" sz="14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entre la fecha de adjudicación de la obra y la fecha de solicitud de revisión. </a:t>
            </a:r>
          </a:p>
          <a:p>
            <a:pPr marL="812800" lvl="1" indent="-355600" algn="just">
              <a:buFont typeface="Wingdings" pitchFamily="2" charset="2"/>
              <a:buChar char="Ø"/>
            </a:pPr>
            <a:r>
              <a:rPr lang="es-MX" sz="1400" u="sng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modificación de V.I. no estará sujeta a los límites señalados si la justificación es por retrasos en el desarrollo de otras Obras de Expansión que condicionan la obra o en instrucciones del Coordinador</a:t>
            </a:r>
            <a:r>
              <a:rPr lang="es-MX" sz="14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 consideración a requerimientos del sistema eléctrico.</a:t>
            </a:r>
            <a:endParaRPr lang="es-CL" sz="1400" dirty="0">
              <a:solidFill>
                <a:srgbClr val="0B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algn="just">
              <a:buFont typeface="Wingdings" pitchFamily="2" charset="2"/>
              <a:buChar char="Ø"/>
            </a:pPr>
            <a:endParaRPr lang="es-CL" sz="1800" dirty="0">
              <a:solidFill>
                <a:srgbClr val="0B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 establece la cantidad de veces que el Solicitante puede ocupar el mecanismo.</a:t>
            </a:r>
          </a:p>
          <a:p>
            <a:pPr marL="0" indent="0" algn="just">
              <a:buNone/>
            </a:pPr>
            <a:endParaRPr lang="es-CL" sz="1800" dirty="0">
              <a:solidFill>
                <a:srgbClr val="0B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5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FB5F3"/>
            </a:gs>
            <a:gs pos="75000">
              <a:srgbClr val="DBEDF9"/>
            </a:gs>
            <a:gs pos="100000">
              <a:srgbClr val="DBEDF9"/>
            </a:gs>
          </a:gsLst>
          <a:lin ang="18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46D31E1-F277-904D-FEFA-A5030A4F5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2000" y="3115972"/>
            <a:ext cx="2988000" cy="62605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DC0A0E6-BDE9-3E50-FDB7-94C3E54E3230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9B6140-7E45-7060-4ABF-D5E4C28CB42C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23FD20-5522-1849-D429-A1826BD92081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0D0A0B-5C76-CCB4-2226-B832B5263375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012EEF-9451-5370-0F83-FDC2DFE45FCF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6F55749-3632-0F69-694D-446034B7B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5EF9AFA2-F41B-2DA2-2117-1D71379A97AC}"/>
              </a:ext>
            </a:extLst>
          </p:cNvPr>
          <p:cNvSpPr/>
          <p:nvPr/>
        </p:nvSpPr>
        <p:spPr>
          <a:xfrm>
            <a:off x="826614" y="1665652"/>
            <a:ext cx="10620000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8C9ED5DD-721D-50AB-7144-132D1B6BC3E1}"/>
              </a:ext>
            </a:extLst>
          </p:cNvPr>
          <p:cNvSpPr/>
          <p:nvPr/>
        </p:nvSpPr>
        <p:spPr>
          <a:xfrm>
            <a:off x="10873141" y="1672308"/>
            <a:ext cx="482400" cy="482400"/>
          </a:xfrm>
          <a:custGeom>
            <a:avLst/>
            <a:gdLst>
              <a:gd name="connsiteX0" fmla="*/ 842504 w 842503"/>
              <a:gd name="connsiteY0" fmla="*/ 421252 h 842503"/>
              <a:gd name="connsiteX1" fmla="*/ 421252 w 842503"/>
              <a:gd name="connsiteY1" fmla="*/ 842504 h 842503"/>
              <a:gd name="connsiteX2" fmla="*/ 0 w 842503"/>
              <a:gd name="connsiteY2" fmla="*/ 421252 h 842503"/>
              <a:gd name="connsiteX3" fmla="*/ 421252 w 842503"/>
              <a:gd name="connsiteY3" fmla="*/ 0 h 842503"/>
              <a:gd name="connsiteX4" fmla="*/ 842504 w 842503"/>
              <a:gd name="connsiteY4" fmla="*/ 421252 h 84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03" h="842503">
                <a:moveTo>
                  <a:pt x="842504" y="421252"/>
                </a:moveTo>
                <a:cubicBezTo>
                  <a:pt x="842504" y="653903"/>
                  <a:pt x="653903" y="842504"/>
                  <a:pt x="421252" y="842504"/>
                </a:cubicBezTo>
                <a:cubicBezTo>
                  <a:pt x="188601" y="842504"/>
                  <a:pt x="0" y="653903"/>
                  <a:pt x="0" y="421252"/>
                </a:cubicBezTo>
                <a:cubicBezTo>
                  <a:pt x="0" y="188601"/>
                  <a:pt x="188601" y="0"/>
                  <a:pt x="421252" y="0"/>
                </a:cubicBezTo>
                <a:cubicBezTo>
                  <a:pt x="653903" y="0"/>
                  <a:pt x="842504" y="188601"/>
                  <a:pt x="842504" y="421252"/>
                </a:cubicBezTo>
                <a:close/>
              </a:path>
            </a:pathLst>
          </a:custGeom>
          <a:solidFill>
            <a:schemeClr val="bg1"/>
          </a:solidFill>
          <a:ln w="2041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69D86732-5C95-DF2E-9616-5C9A588DC959}"/>
              </a:ext>
            </a:extLst>
          </p:cNvPr>
          <p:cNvSpPr/>
          <p:nvPr/>
        </p:nvSpPr>
        <p:spPr>
          <a:xfrm>
            <a:off x="826615" y="1064828"/>
            <a:ext cx="10643619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ED7E5FA1-FBD3-B204-A1DC-05A9FC65127D}"/>
              </a:ext>
            </a:extLst>
          </p:cNvPr>
          <p:cNvSpPr/>
          <p:nvPr/>
        </p:nvSpPr>
        <p:spPr>
          <a:xfrm>
            <a:off x="10873141" y="1065350"/>
            <a:ext cx="482400" cy="482400"/>
          </a:xfrm>
          <a:custGeom>
            <a:avLst/>
            <a:gdLst>
              <a:gd name="connsiteX0" fmla="*/ 392430 w 392430"/>
              <a:gd name="connsiteY0" fmla="*/ 196215 h 392430"/>
              <a:gd name="connsiteX1" fmla="*/ 196215 w 392430"/>
              <a:gd name="connsiteY1" fmla="*/ 392430 h 392430"/>
              <a:gd name="connsiteX2" fmla="*/ 0 w 392430"/>
              <a:gd name="connsiteY2" fmla="*/ 196215 h 392430"/>
              <a:gd name="connsiteX3" fmla="*/ 196215 w 392430"/>
              <a:gd name="connsiteY3" fmla="*/ 0 h 392430"/>
              <a:gd name="connsiteX4" fmla="*/ 392430 w 392430"/>
              <a:gd name="connsiteY4" fmla="*/ 196215 h 39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30" h="392430">
                <a:moveTo>
                  <a:pt x="392430" y="196215"/>
                </a:moveTo>
                <a:cubicBezTo>
                  <a:pt x="392430" y="304582"/>
                  <a:pt x="304582" y="392430"/>
                  <a:pt x="196215" y="392430"/>
                </a:cubicBezTo>
                <a:cubicBezTo>
                  <a:pt x="87848" y="392430"/>
                  <a:pt x="0" y="304582"/>
                  <a:pt x="0" y="196215"/>
                </a:cubicBezTo>
                <a:cubicBezTo>
                  <a:pt x="0" y="87848"/>
                  <a:pt x="87848" y="0"/>
                  <a:pt x="196215" y="0"/>
                </a:cubicBezTo>
                <a:cubicBezTo>
                  <a:pt x="304582" y="0"/>
                  <a:pt x="392430" y="87848"/>
                  <a:pt x="392430" y="19621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32" name="Rectángulo: esquinas superiores redondeadas 31">
            <a:extLst>
              <a:ext uri="{FF2B5EF4-FFF2-40B4-BE49-F238E27FC236}">
                <a16:creationId xmlns:a16="http://schemas.microsoft.com/office/drawing/2014/main" id="{18AD3D5F-7DA8-B535-0582-534E333C1CF5}"/>
              </a:ext>
            </a:extLst>
          </p:cNvPr>
          <p:cNvSpPr/>
          <p:nvPr/>
        </p:nvSpPr>
        <p:spPr>
          <a:xfrm rot="16200000">
            <a:off x="379677" y="1100120"/>
            <a:ext cx="486000" cy="415416"/>
          </a:xfrm>
          <a:prstGeom prst="round2SameRect">
            <a:avLst/>
          </a:prstGeom>
          <a:solidFill>
            <a:srgbClr val="0B4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D528CF2-75A1-A9F9-E8AA-E5196BAC258A}"/>
              </a:ext>
            </a:extLst>
          </p:cNvPr>
          <p:cNvSpPr txBox="1"/>
          <p:nvPr/>
        </p:nvSpPr>
        <p:spPr>
          <a:xfrm>
            <a:off x="859663" y="1120052"/>
            <a:ext cx="805573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dirty="0">
                <a:solidFill>
                  <a:srgbClr val="0B4581"/>
                </a:solidFill>
                <a:cs typeface="Times New Roman" panose="02020603050405020304" pitchFamily="18" charset="0"/>
              </a:rPr>
              <a:t>Aspectos de la Ley 21.721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3476A14-D767-3007-A028-85DAA1986EAC}"/>
              </a:ext>
            </a:extLst>
          </p:cNvPr>
          <p:cNvSpPr txBox="1"/>
          <p:nvPr/>
        </p:nvSpPr>
        <p:spPr>
          <a:xfrm>
            <a:off x="482075" y="1138551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Rectángulo: esquinas superiores redondeadas 51">
            <a:extLst>
              <a:ext uri="{FF2B5EF4-FFF2-40B4-BE49-F238E27FC236}">
                <a16:creationId xmlns:a16="http://schemas.microsoft.com/office/drawing/2014/main" id="{19019021-BC3D-E475-6F5A-BCE6A53869D2}"/>
              </a:ext>
            </a:extLst>
          </p:cNvPr>
          <p:cNvSpPr/>
          <p:nvPr/>
        </p:nvSpPr>
        <p:spPr>
          <a:xfrm rot="16200000">
            <a:off x="379678" y="2314016"/>
            <a:ext cx="486000" cy="415416"/>
          </a:xfrm>
          <a:prstGeom prst="round2SameRect">
            <a:avLst/>
          </a:prstGeom>
          <a:solidFill>
            <a:srgbClr val="0B4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44D48EE0-611A-BF1F-A774-6EA6C57C151B}"/>
              </a:ext>
            </a:extLst>
          </p:cNvPr>
          <p:cNvSpPr/>
          <p:nvPr/>
        </p:nvSpPr>
        <p:spPr>
          <a:xfrm>
            <a:off x="826615" y="2278724"/>
            <a:ext cx="10643619" cy="486000"/>
          </a:xfrm>
          <a:prstGeom prst="roundRect">
            <a:avLst>
              <a:gd name="adj" fmla="val 0"/>
            </a:avLst>
          </a:prstGeom>
          <a:solidFill>
            <a:srgbClr val="EE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rgbClr val="373737"/>
              </a:solidFill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F2926C4-0A58-4BA9-5A10-374107DA9AB9}"/>
              </a:ext>
            </a:extLst>
          </p:cNvPr>
          <p:cNvSpPr txBox="1"/>
          <p:nvPr/>
        </p:nvSpPr>
        <p:spPr>
          <a:xfrm>
            <a:off x="482076" y="2352447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69A802FB-1404-83B9-1EFB-053D34CA50A3}"/>
              </a:ext>
            </a:extLst>
          </p:cNvPr>
          <p:cNvSpPr/>
          <p:nvPr/>
        </p:nvSpPr>
        <p:spPr>
          <a:xfrm>
            <a:off x="10873141" y="2280524"/>
            <a:ext cx="482400" cy="482400"/>
          </a:xfrm>
          <a:custGeom>
            <a:avLst/>
            <a:gdLst>
              <a:gd name="connsiteX0" fmla="*/ 842504 w 842503"/>
              <a:gd name="connsiteY0" fmla="*/ 421252 h 842503"/>
              <a:gd name="connsiteX1" fmla="*/ 421252 w 842503"/>
              <a:gd name="connsiteY1" fmla="*/ 842504 h 842503"/>
              <a:gd name="connsiteX2" fmla="*/ 0 w 842503"/>
              <a:gd name="connsiteY2" fmla="*/ 421252 h 842503"/>
              <a:gd name="connsiteX3" fmla="*/ 421252 w 842503"/>
              <a:gd name="connsiteY3" fmla="*/ 0 h 842503"/>
              <a:gd name="connsiteX4" fmla="*/ 842504 w 842503"/>
              <a:gd name="connsiteY4" fmla="*/ 421252 h 84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03" h="842503">
                <a:moveTo>
                  <a:pt x="842504" y="421252"/>
                </a:moveTo>
                <a:cubicBezTo>
                  <a:pt x="842504" y="653903"/>
                  <a:pt x="653903" y="842504"/>
                  <a:pt x="421252" y="842504"/>
                </a:cubicBezTo>
                <a:cubicBezTo>
                  <a:pt x="188601" y="842504"/>
                  <a:pt x="0" y="653903"/>
                  <a:pt x="0" y="421252"/>
                </a:cubicBezTo>
                <a:cubicBezTo>
                  <a:pt x="0" y="188601"/>
                  <a:pt x="188601" y="0"/>
                  <a:pt x="421252" y="0"/>
                </a:cubicBezTo>
                <a:cubicBezTo>
                  <a:pt x="653903" y="0"/>
                  <a:pt x="842504" y="188601"/>
                  <a:pt x="842504" y="421252"/>
                </a:cubicBezTo>
                <a:close/>
              </a:path>
            </a:pathLst>
          </a:custGeom>
          <a:solidFill>
            <a:schemeClr val="bg1"/>
          </a:solidFill>
          <a:ln w="2041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A1A95CE8-9036-AFCC-271B-543797A6F46B}"/>
              </a:ext>
            </a:extLst>
          </p:cNvPr>
          <p:cNvSpPr/>
          <p:nvPr/>
        </p:nvSpPr>
        <p:spPr>
          <a:xfrm>
            <a:off x="11008267" y="2534604"/>
            <a:ext cx="224808" cy="65569"/>
          </a:xfrm>
          <a:custGeom>
            <a:avLst/>
            <a:gdLst>
              <a:gd name="connsiteX0" fmla="*/ 51123 w 392623"/>
              <a:gd name="connsiteY0" fmla="*/ 81796 h 114515"/>
              <a:gd name="connsiteX1" fmla="*/ 73617 w 392623"/>
              <a:gd name="connsiteY1" fmla="*/ 0 h 114515"/>
              <a:gd name="connsiteX2" fmla="*/ 104290 w 392623"/>
              <a:gd name="connsiteY2" fmla="*/ 0 h 114515"/>
              <a:gd name="connsiteX3" fmla="*/ 65437 w 392623"/>
              <a:gd name="connsiteY3" fmla="*/ 112470 h 114515"/>
              <a:gd name="connsiteX4" fmla="*/ 36808 w 392623"/>
              <a:gd name="connsiteY4" fmla="*/ 112470 h 114515"/>
              <a:gd name="connsiteX5" fmla="*/ 0 w 392623"/>
              <a:gd name="connsiteY5" fmla="*/ 0 h 114515"/>
              <a:gd name="connsiteX6" fmla="*/ 30674 w 392623"/>
              <a:gd name="connsiteY6" fmla="*/ 0 h 114515"/>
              <a:gd name="connsiteX7" fmla="*/ 51123 w 392623"/>
              <a:gd name="connsiteY7" fmla="*/ 81796 h 114515"/>
              <a:gd name="connsiteX8" fmla="*/ 206536 w 392623"/>
              <a:gd name="connsiteY8" fmla="*/ 59302 h 114515"/>
              <a:gd name="connsiteX9" fmla="*/ 200401 w 392623"/>
              <a:gd name="connsiteY9" fmla="*/ 87931 h 114515"/>
              <a:gd name="connsiteX10" fmla="*/ 181997 w 392623"/>
              <a:gd name="connsiteY10" fmla="*/ 108380 h 114515"/>
              <a:gd name="connsiteX11" fmla="*/ 155413 w 392623"/>
              <a:gd name="connsiteY11" fmla="*/ 114515 h 114515"/>
              <a:gd name="connsiteX12" fmla="*/ 130874 w 392623"/>
              <a:gd name="connsiteY12" fmla="*/ 108380 h 114515"/>
              <a:gd name="connsiteX13" fmla="*/ 112470 w 392623"/>
              <a:gd name="connsiteY13" fmla="*/ 89976 h 114515"/>
              <a:gd name="connsiteX14" fmla="*/ 106335 w 392623"/>
              <a:gd name="connsiteY14" fmla="*/ 61347 h 114515"/>
              <a:gd name="connsiteX15" fmla="*/ 106335 w 392623"/>
              <a:gd name="connsiteY15" fmla="*/ 55213 h 114515"/>
              <a:gd name="connsiteX16" fmla="*/ 112470 w 392623"/>
              <a:gd name="connsiteY16" fmla="*/ 26584 h 114515"/>
              <a:gd name="connsiteX17" fmla="*/ 130874 w 392623"/>
              <a:gd name="connsiteY17" fmla="*/ 6135 h 114515"/>
              <a:gd name="connsiteX18" fmla="*/ 157458 w 392623"/>
              <a:gd name="connsiteY18" fmla="*/ 0 h 114515"/>
              <a:gd name="connsiteX19" fmla="*/ 181997 w 392623"/>
              <a:gd name="connsiteY19" fmla="*/ 6135 h 114515"/>
              <a:gd name="connsiteX20" fmla="*/ 200401 w 392623"/>
              <a:gd name="connsiteY20" fmla="*/ 26584 h 114515"/>
              <a:gd name="connsiteX21" fmla="*/ 206536 w 392623"/>
              <a:gd name="connsiteY21" fmla="*/ 55213 h 114515"/>
              <a:gd name="connsiteX22" fmla="*/ 206536 w 392623"/>
              <a:gd name="connsiteY22" fmla="*/ 59302 h 114515"/>
              <a:gd name="connsiteX23" fmla="*/ 179952 w 392623"/>
              <a:gd name="connsiteY23" fmla="*/ 55213 h 114515"/>
              <a:gd name="connsiteX24" fmla="*/ 173818 w 392623"/>
              <a:gd name="connsiteY24" fmla="*/ 30674 h 114515"/>
              <a:gd name="connsiteX25" fmla="*/ 157458 w 392623"/>
              <a:gd name="connsiteY25" fmla="*/ 22494 h 114515"/>
              <a:gd name="connsiteX26" fmla="*/ 134964 w 392623"/>
              <a:gd name="connsiteY26" fmla="*/ 53168 h 114515"/>
              <a:gd name="connsiteX27" fmla="*/ 134964 w 392623"/>
              <a:gd name="connsiteY27" fmla="*/ 61347 h 114515"/>
              <a:gd name="connsiteX28" fmla="*/ 141099 w 392623"/>
              <a:gd name="connsiteY28" fmla="*/ 85886 h 114515"/>
              <a:gd name="connsiteX29" fmla="*/ 157458 w 392623"/>
              <a:gd name="connsiteY29" fmla="*/ 94066 h 114515"/>
              <a:gd name="connsiteX30" fmla="*/ 173818 w 392623"/>
              <a:gd name="connsiteY30" fmla="*/ 85886 h 114515"/>
              <a:gd name="connsiteX31" fmla="*/ 179952 w 392623"/>
              <a:gd name="connsiteY31" fmla="*/ 61347 h 114515"/>
              <a:gd name="connsiteX32" fmla="*/ 179952 w 392623"/>
              <a:gd name="connsiteY32" fmla="*/ 55213 h 114515"/>
              <a:gd name="connsiteX33" fmla="*/ 302647 w 392623"/>
              <a:gd name="connsiteY33" fmla="*/ 22494 h 114515"/>
              <a:gd name="connsiteX34" fmla="*/ 267883 w 392623"/>
              <a:gd name="connsiteY34" fmla="*/ 22494 h 114515"/>
              <a:gd name="connsiteX35" fmla="*/ 267883 w 392623"/>
              <a:gd name="connsiteY35" fmla="*/ 114515 h 114515"/>
              <a:gd name="connsiteX36" fmla="*/ 241300 w 392623"/>
              <a:gd name="connsiteY36" fmla="*/ 114515 h 114515"/>
              <a:gd name="connsiteX37" fmla="*/ 241300 w 392623"/>
              <a:gd name="connsiteY37" fmla="*/ 22494 h 114515"/>
              <a:gd name="connsiteX38" fmla="*/ 208581 w 392623"/>
              <a:gd name="connsiteY38" fmla="*/ 22494 h 114515"/>
              <a:gd name="connsiteX39" fmla="*/ 208581 w 392623"/>
              <a:gd name="connsiteY39" fmla="*/ 2045 h 114515"/>
              <a:gd name="connsiteX40" fmla="*/ 302647 w 392623"/>
              <a:gd name="connsiteY40" fmla="*/ 2045 h 114515"/>
              <a:gd name="connsiteX41" fmla="*/ 302647 w 392623"/>
              <a:gd name="connsiteY41" fmla="*/ 22494 h 114515"/>
              <a:gd name="connsiteX42" fmla="*/ 384443 w 392623"/>
              <a:gd name="connsiteY42" fmla="*/ 65437 h 114515"/>
              <a:gd name="connsiteX43" fmla="*/ 341500 w 392623"/>
              <a:gd name="connsiteY43" fmla="*/ 65437 h 114515"/>
              <a:gd name="connsiteX44" fmla="*/ 341500 w 392623"/>
              <a:gd name="connsiteY44" fmla="*/ 92021 h 114515"/>
              <a:gd name="connsiteX45" fmla="*/ 392623 w 392623"/>
              <a:gd name="connsiteY45" fmla="*/ 92021 h 114515"/>
              <a:gd name="connsiteX46" fmla="*/ 392623 w 392623"/>
              <a:gd name="connsiteY46" fmla="*/ 112470 h 114515"/>
              <a:gd name="connsiteX47" fmla="*/ 314916 w 392623"/>
              <a:gd name="connsiteY47" fmla="*/ 112470 h 114515"/>
              <a:gd name="connsiteX48" fmla="*/ 314916 w 392623"/>
              <a:gd name="connsiteY48" fmla="*/ 0 h 114515"/>
              <a:gd name="connsiteX49" fmla="*/ 392623 w 392623"/>
              <a:gd name="connsiteY49" fmla="*/ 0 h 114515"/>
              <a:gd name="connsiteX50" fmla="*/ 392623 w 392623"/>
              <a:gd name="connsiteY50" fmla="*/ 20449 h 114515"/>
              <a:gd name="connsiteX51" fmla="*/ 341500 w 392623"/>
              <a:gd name="connsiteY51" fmla="*/ 20449 h 114515"/>
              <a:gd name="connsiteX52" fmla="*/ 341500 w 392623"/>
              <a:gd name="connsiteY52" fmla="*/ 44988 h 114515"/>
              <a:gd name="connsiteX53" fmla="*/ 384443 w 392623"/>
              <a:gd name="connsiteY53" fmla="*/ 44988 h 114515"/>
              <a:gd name="connsiteX54" fmla="*/ 384443 w 392623"/>
              <a:gd name="connsiteY54" fmla="*/ 65437 h 11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92623" h="114515">
                <a:moveTo>
                  <a:pt x="51123" y="81796"/>
                </a:moveTo>
                <a:lnTo>
                  <a:pt x="73617" y="0"/>
                </a:lnTo>
                <a:lnTo>
                  <a:pt x="104290" y="0"/>
                </a:lnTo>
                <a:lnTo>
                  <a:pt x="65437" y="112470"/>
                </a:lnTo>
                <a:lnTo>
                  <a:pt x="36808" y="112470"/>
                </a:lnTo>
                <a:lnTo>
                  <a:pt x="0" y="0"/>
                </a:lnTo>
                <a:lnTo>
                  <a:pt x="30674" y="0"/>
                </a:lnTo>
                <a:lnTo>
                  <a:pt x="51123" y="81796"/>
                </a:lnTo>
                <a:close/>
                <a:moveTo>
                  <a:pt x="206536" y="59302"/>
                </a:moveTo>
                <a:cubicBezTo>
                  <a:pt x="206536" y="69527"/>
                  <a:pt x="204491" y="79752"/>
                  <a:pt x="200401" y="87931"/>
                </a:cubicBezTo>
                <a:cubicBezTo>
                  <a:pt x="196312" y="96111"/>
                  <a:pt x="190177" y="102246"/>
                  <a:pt x="181997" y="108380"/>
                </a:cubicBezTo>
                <a:cubicBezTo>
                  <a:pt x="173818" y="112470"/>
                  <a:pt x="165638" y="114515"/>
                  <a:pt x="155413" y="114515"/>
                </a:cubicBezTo>
                <a:cubicBezTo>
                  <a:pt x="145189" y="114515"/>
                  <a:pt x="137009" y="112470"/>
                  <a:pt x="130874" y="108380"/>
                </a:cubicBezTo>
                <a:cubicBezTo>
                  <a:pt x="122695" y="104290"/>
                  <a:pt x="118605" y="98156"/>
                  <a:pt x="112470" y="89976"/>
                </a:cubicBezTo>
                <a:cubicBezTo>
                  <a:pt x="108380" y="81796"/>
                  <a:pt x="106335" y="71572"/>
                  <a:pt x="106335" y="61347"/>
                </a:cubicBezTo>
                <a:lnTo>
                  <a:pt x="106335" y="55213"/>
                </a:lnTo>
                <a:cubicBezTo>
                  <a:pt x="106335" y="44988"/>
                  <a:pt x="108380" y="34763"/>
                  <a:pt x="112470" y="26584"/>
                </a:cubicBezTo>
                <a:cubicBezTo>
                  <a:pt x="116560" y="18404"/>
                  <a:pt x="122695" y="12269"/>
                  <a:pt x="130874" y="6135"/>
                </a:cubicBezTo>
                <a:cubicBezTo>
                  <a:pt x="139054" y="2045"/>
                  <a:pt x="147234" y="0"/>
                  <a:pt x="157458" y="0"/>
                </a:cubicBezTo>
                <a:cubicBezTo>
                  <a:pt x="167683" y="0"/>
                  <a:pt x="175862" y="2045"/>
                  <a:pt x="181997" y="6135"/>
                </a:cubicBezTo>
                <a:cubicBezTo>
                  <a:pt x="190177" y="10225"/>
                  <a:pt x="194267" y="16359"/>
                  <a:pt x="200401" y="26584"/>
                </a:cubicBezTo>
                <a:cubicBezTo>
                  <a:pt x="204491" y="34763"/>
                  <a:pt x="206536" y="44988"/>
                  <a:pt x="206536" y="55213"/>
                </a:cubicBezTo>
                <a:lnTo>
                  <a:pt x="206536" y="59302"/>
                </a:lnTo>
                <a:close/>
                <a:moveTo>
                  <a:pt x="179952" y="55213"/>
                </a:moveTo>
                <a:cubicBezTo>
                  <a:pt x="179952" y="44988"/>
                  <a:pt x="177907" y="34763"/>
                  <a:pt x="173818" y="30674"/>
                </a:cubicBezTo>
                <a:cubicBezTo>
                  <a:pt x="169728" y="24539"/>
                  <a:pt x="165638" y="22494"/>
                  <a:pt x="157458" y="22494"/>
                </a:cubicBezTo>
                <a:cubicBezTo>
                  <a:pt x="143144" y="22494"/>
                  <a:pt x="137009" y="32719"/>
                  <a:pt x="134964" y="53168"/>
                </a:cubicBezTo>
                <a:lnTo>
                  <a:pt x="134964" y="61347"/>
                </a:lnTo>
                <a:cubicBezTo>
                  <a:pt x="134964" y="71572"/>
                  <a:pt x="137009" y="81796"/>
                  <a:pt x="141099" y="85886"/>
                </a:cubicBezTo>
                <a:cubicBezTo>
                  <a:pt x="145189" y="92021"/>
                  <a:pt x="149279" y="94066"/>
                  <a:pt x="157458" y="94066"/>
                </a:cubicBezTo>
                <a:cubicBezTo>
                  <a:pt x="163593" y="94066"/>
                  <a:pt x="169728" y="92021"/>
                  <a:pt x="173818" y="85886"/>
                </a:cubicBezTo>
                <a:cubicBezTo>
                  <a:pt x="177907" y="79752"/>
                  <a:pt x="179952" y="71572"/>
                  <a:pt x="179952" y="61347"/>
                </a:cubicBezTo>
                <a:lnTo>
                  <a:pt x="179952" y="55213"/>
                </a:lnTo>
                <a:close/>
                <a:moveTo>
                  <a:pt x="302647" y="22494"/>
                </a:moveTo>
                <a:lnTo>
                  <a:pt x="267883" y="22494"/>
                </a:lnTo>
                <a:lnTo>
                  <a:pt x="267883" y="114515"/>
                </a:lnTo>
                <a:lnTo>
                  <a:pt x="241300" y="114515"/>
                </a:lnTo>
                <a:lnTo>
                  <a:pt x="241300" y="22494"/>
                </a:lnTo>
                <a:lnTo>
                  <a:pt x="208581" y="22494"/>
                </a:lnTo>
                <a:lnTo>
                  <a:pt x="208581" y="2045"/>
                </a:lnTo>
                <a:lnTo>
                  <a:pt x="302647" y="2045"/>
                </a:lnTo>
                <a:lnTo>
                  <a:pt x="302647" y="22494"/>
                </a:lnTo>
                <a:close/>
                <a:moveTo>
                  <a:pt x="384443" y="65437"/>
                </a:moveTo>
                <a:lnTo>
                  <a:pt x="341500" y="65437"/>
                </a:lnTo>
                <a:lnTo>
                  <a:pt x="341500" y="92021"/>
                </a:lnTo>
                <a:lnTo>
                  <a:pt x="392623" y="92021"/>
                </a:lnTo>
                <a:lnTo>
                  <a:pt x="392623" y="112470"/>
                </a:lnTo>
                <a:lnTo>
                  <a:pt x="314916" y="112470"/>
                </a:lnTo>
                <a:lnTo>
                  <a:pt x="314916" y="0"/>
                </a:lnTo>
                <a:lnTo>
                  <a:pt x="392623" y="0"/>
                </a:lnTo>
                <a:lnTo>
                  <a:pt x="392623" y="20449"/>
                </a:lnTo>
                <a:lnTo>
                  <a:pt x="341500" y="20449"/>
                </a:lnTo>
                <a:lnTo>
                  <a:pt x="341500" y="44988"/>
                </a:lnTo>
                <a:lnTo>
                  <a:pt x="384443" y="44988"/>
                </a:lnTo>
                <a:lnTo>
                  <a:pt x="384443" y="65437"/>
                </a:lnTo>
                <a:close/>
              </a:path>
            </a:pathLst>
          </a:custGeom>
          <a:solidFill>
            <a:srgbClr val="FFFFFF"/>
          </a:solidFill>
          <a:ln w="20411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48FFEC6-9EE1-ADD3-C6EF-7A916E9C9FAE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9707A-7A78-CBC9-EE68-B72587A6516E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57B61D-9ACD-5E02-1F5B-8C368D132DC5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2515CBAB-3C37-608F-D0C9-DDB13CAD2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BE825B3-AE69-B638-21DC-B5570C2462DF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EE9E1B-937F-9574-2A73-FD5258924909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8" name="13 Conector recto">
            <a:extLst>
              <a:ext uri="{FF2B5EF4-FFF2-40B4-BE49-F238E27FC236}">
                <a16:creationId xmlns:a16="http://schemas.microsoft.com/office/drawing/2014/main" id="{D68B0F1C-1F86-F694-F68F-42CC9495A564}"/>
              </a:ext>
            </a:extLst>
          </p:cNvPr>
          <p:cNvCxnSpPr>
            <a:cxnSpLocks/>
          </p:cNvCxnSpPr>
          <p:nvPr/>
        </p:nvCxnSpPr>
        <p:spPr>
          <a:xfrm>
            <a:off x="395287" y="862612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29">
            <a:extLst>
              <a:ext uri="{FF2B5EF4-FFF2-40B4-BE49-F238E27FC236}">
                <a16:creationId xmlns:a16="http://schemas.microsoft.com/office/drawing/2014/main" id="{892D529D-E2AB-A252-E47F-EFE468D23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54" y="328577"/>
            <a:ext cx="835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400" b="1">
                <a:solidFill>
                  <a:srgbClr val="373737"/>
                </a:solidFill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AB001C40-B610-7421-EF2D-AC661C2E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46" name="Rectángulo: esquinas superiores redondeadas 45">
            <a:extLst>
              <a:ext uri="{FF2B5EF4-FFF2-40B4-BE49-F238E27FC236}">
                <a16:creationId xmlns:a16="http://schemas.microsoft.com/office/drawing/2014/main" id="{A30310D2-3FB2-B234-FA46-0159CE438748}"/>
              </a:ext>
            </a:extLst>
          </p:cNvPr>
          <p:cNvSpPr/>
          <p:nvPr/>
        </p:nvSpPr>
        <p:spPr>
          <a:xfrm rot="16200000">
            <a:off x="381477" y="1699146"/>
            <a:ext cx="482400" cy="415416"/>
          </a:xfrm>
          <a:prstGeom prst="round2SameRect">
            <a:avLst/>
          </a:prstGeom>
          <a:solidFill>
            <a:srgbClr val="0B4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D65E62B-32B2-CF01-1FD9-5ACEC5CCEA6C}"/>
              </a:ext>
            </a:extLst>
          </p:cNvPr>
          <p:cNvSpPr txBox="1"/>
          <p:nvPr/>
        </p:nvSpPr>
        <p:spPr>
          <a:xfrm>
            <a:off x="859662" y="1720876"/>
            <a:ext cx="936066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dirty="0">
                <a:solidFill>
                  <a:srgbClr val="0B4581"/>
                </a:solidFill>
                <a:cs typeface="Times New Roman" panose="02020603050405020304" pitchFamily="18" charset="0"/>
              </a:rPr>
              <a:t>Procedimiento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719574E-992A-9B7A-1162-F8CDC5DA289B}"/>
              </a:ext>
            </a:extLst>
          </p:cNvPr>
          <p:cNvSpPr txBox="1"/>
          <p:nvPr/>
        </p:nvSpPr>
        <p:spPr>
          <a:xfrm>
            <a:off x="482075" y="1735582"/>
            <a:ext cx="253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ACDAAA-D558-0826-9238-1A71DCB6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522" y="1764108"/>
            <a:ext cx="298800" cy="2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094703-D789-5FBF-B33A-4711692D64AF}"/>
              </a:ext>
            </a:extLst>
          </p:cNvPr>
          <p:cNvSpPr txBox="1"/>
          <p:nvPr/>
        </p:nvSpPr>
        <p:spPr>
          <a:xfrm>
            <a:off x="859662" y="2328118"/>
            <a:ext cx="936066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dirty="0">
                <a:solidFill>
                  <a:srgbClr val="0B4581"/>
                </a:solidFill>
                <a:cs typeface="Times New Roman" panose="02020603050405020304" pitchFamily="18" charset="0"/>
              </a:rPr>
              <a:t>Consideraciones Finales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B5482BE8-FEEA-2492-3C1D-E473161FD2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17" y="2352447"/>
            <a:ext cx="277105" cy="27710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0E3146-2AF3-AA80-B171-2E30E8F9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05" y="1159939"/>
            <a:ext cx="299222" cy="2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5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FB5F3"/>
            </a:gs>
            <a:gs pos="75000">
              <a:srgbClr val="DBEDF9"/>
            </a:gs>
            <a:gs pos="100000">
              <a:srgbClr val="DBEDF9"/>
            </a:gs>
          </a:gsLst>
          <a:lin ang="18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DC0A0E6-BDE9-3E50-FDB7-94C3E54E3230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9B6140-7E45-7060-4ABF-D5E4C28CB42C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23FD20-5522-1849-D429-A1826BD92081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0D0A0B-5C76-CCB4-2226-B832B5263375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012EEF-9451-5370-0F83-FDC2DFE45FCF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6F55749-3632-0F69-694D-446034B7B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7" name="18 CuadroTexto">
            <a:extLst>
              <a:ext uri="{FF2B5EF4-FFF2-40B4-BE49-F238E27FC236}">
                <a16:creationId xmlns:a16="http://schemas.microsoft.com/office/drawing/2014/main" id="{66737562-FA04-4979-8A23-A0B204989E8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3888" y="3789363"/>
            <a:ext cx="8329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0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Aspectos de la Ley 21.721</a:t>
            </a:r>
          </a:p>
        </p:txBody>
      </p:sp>
      <p:cxnSp>
        <p:nvCxnSpPr>
          <p:cNvPr id="8" name="13 Conector recto">
            <a:extLst>
              <a:ext uri="{FF2B5EF4-FFF2-40B4-BE49-F238E27FC236}">
                <a16:creationId xmlns:a16="http://schemas.microsoft.com/office/drawing/2014/main" id="{BC1CD563-B297-2E27-8253-FE82688A3359}"/>
              </a:ext>
            </a:extLst>
          </p:cNvPr>
          <p:cNvCxnSpPr/>
          <p:nvPr/>
        </p:nvCxnSpPr>
        <p:spPr>
          <a:xfrm>
            <a:off x="623888" y="4525963"/>
            <a:ext cx="8135937" cy="0"/>
          </a:xfrm>
          <a:prstGeom prst="line">
            <a:avLst/>
          </a:prstGeom>
          <a:ln w="12700">
            <a:solidFill>
              <a:srgbClr val="0B4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72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02E32-87B2-CDB5-503A-C23EE4853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67784B5-C6C1-F398-542C-95B3F58ACC9D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76D169-1215-58C7-C750-9DF20988EF95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EB66742F-83FA-B540-CEA8-59C6170B24A0}"/>
              </a:ext>
            </a:extLst>
          </p:cNvPr>
          <p:cNvCxnSpPr>
            <a:cxnSpLocks/>
          </p:cNvCxnSpPr>
          <p:nvPr/>
        </p:nvCxnSpPr>
        <p:spPr>
          <a:xfrm>
            <a:off x="395287" y="862612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C600C5D8-2BF2-B784-E443-E1CD4C494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BB4669B7-EB50-CE27-0A66-75EC96F5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7118"/>
            <a:ext cx="9835318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Aspectos de la Ley 21.721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B92AC11-A6AC-BA75-B285-238AE78F4DC7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3FFB23-83E9-DEEF-34A8-6995F4879F4B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99821EB6-F1E3-9E51-D060-0B6A4672A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401672A-6154-2A25-7D1D-A4A5A2EABE40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6DCB21-2094-AE05-0E1D-CACE504D42A0}"/>
              </a:ext>
            </a:extLst>
          </p:cNvPr>
          <p:cNvSpPr txBox="1">
            <a:spLocks/>
          </p:cNvSpPr>
          <p:nvPr/>
        </p:nvSpPr>
        <p:spPr>
          <a:xfrm>
            <a:off x="654050" y="1049485"/>
            <a:ext cx="10515600" cy="475902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buFont typeface="Wingdings" pitchFamily="2" charset="2"/>
              <a:buChar char="Ø"/>
            </a:pPr>
            <a:endParaRPr lang="es-CL" sz="1800" dirty="0">
              <a:solidFill>
                <a:srgbClr val="0B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mecanismo de revisión de V.I. aplica únicamente para Obras de Ampliación.</a:t>
            </a:r>
          </a:p>
          <a:p>
            <a:pPr marL="355600" indent="-355600" algn="just">
              <a:buFont typeface="Wingdings" pitchFamily="2" charset="2"/>
              <a:buChar char="Ø"/>
            </a:pPr>
            <a:endParaRPr lang="es-CL" sz="1800" dirty="0">
              <a:solidFill>
                <a:srgbClr val="0B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Ley 21.721 establece la revisión de V.I. adjudicado para dos situaciones:</a:t>
            </a:r>
          </a:p>
          <a:p>
            <a:pPr marL="812800" lvl="1" indent="-355600" algn="just">
              <a:buFont typeface="Wingdings" pitchFamily="2" charset="2"/>
              <a:buChar char="Ø"/>
            </a:pPr>
            <a:r>
              <a:rPr lang="es-CL" sz="14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Término anticipado de contrato entre Propietario y Adjudicatario (Régimen Permanente – Artículo 99°)</a:t>
            </a:r>
          </a:p>
          <a:p>
            <a:pPr marL="812800" lvl="1" indent="-355600" algn="just">
              <a:buFont typeface="Wingdings" pitchFamily="2" charset="2"/>
              <a:buChar char="Ø"/>
            </a:pPr>
            <a:r>
              <a:rPr lang="es-CL" sz="14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Aplicación del mecanismo en obras en ejecución (Régimen Transitorio – Artículo Segundo Transitorio)</a:t>
            </a:r>
          </a:p>
          <a:p>
            <a:pPr marL="812800" lvl="1" indent="-355600" algn="just">
              <a:buFont typeface="Wingdings" pitchFamily="2" charset="2"/>
              <a:buChar char="Ø"/>
            </a:pPr>
            <a:endParaRPr lang="es-CL" sz="1400" dirty="0">
              <a:solidFill>
                <a:srgbClr val="0B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algn="just">
              <a:buFont typeface="Wingdings" pitchFamily="2" charset="2"/>
              <a:buChar char="Ø"/>
            </a:pPr>
            <a:r>
              <a:rPr lang="es-CL" sz="18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define un plazo de 3 meses, desde la publicación de la resolución reglamentaria, para solicitar la aplicación del mecanismo para aquellas obras que se encuentran en ejecución y la solicitud debe ser presentada por el Propietario en conjunto al Adjudicatario </a:t>
            </a:r>
            <a:r>
              <a:rPr lang="es-CL" sz="14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(Régimen Transitorio – Artículo Segundo Transitorio)</a:t>
            </a:r>
            <a:r>
              <a:rPr lang="es-CL" sz="18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-355600" algn="just">
              <a:buFont typeface="Wingdings" pitchFamily="2" charset="2"/>
              <a:buChar char="Ø"/>
            </a:pPr>
            <a:endParaRPr lang="es-CL" sz="1800" dirty="0">
              <a:solidFill>
                <a:srgbClr val="0B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algn="just">
              <a:buFont typeface="Wingdings" pitchFamily="2" charset="2"/>
              <a:buChar char="Ø"/>
            </a:pPr>
            <a:r>
              <a:rPr lang="es-MX" sz="18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caso de término anticipado del contrato celebrado entre el Propietario y Adjudicatario para la ejecución de una Obra de Ampliación, el Propietario de la obra será responsable de su ejecución en tiempo y forma</a:t>
            </a:r>
            <a:r>
              <a:rPr lang="es-CL" sz="18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12800" lvl="1" indent="-355600" algn="just">
              <a:buFont typeface="Wingdings" pitchFamily="2" charset="2"/>
              <a:buChar char="Ø"/>
            </a:pPr>
            <a:r>
              <a:rPr lang="es-MX" sz="14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Tomar posesión inmediata de las obras y ejecutarlas por sí mismo</a:t>
            </a:r>
          </a:p>
          <a:p>
            <a:pPr marL="812800" lvl="1" indent="-355600" algn="just">
              <a:buFont typeface="Wingdings" pitchFamily="2" charset="2"/>
              <a:buChar char="Ø"/>
            </a:pPr>
            <a:r>
              <a:rPr lang="es-MX" sz="1400" dirty="0" err="1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Relicitar</a:t>
            </a:r>
            <a:r>
              <a:rPr lang="es-MX" sz="1400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 ejecución a un tercero</a:t>
            </a:r>
            <a:endParaRPr lang="es-CL" sz="1400" dirty="0">
              <a:solidFill>
                <a:srgbClr val="0B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2800" lvl="1" indent="-355600" algn="just">
              <a:buFont typeface="Wingdings" pitchFamily="2" charset="2"/>
              <a:buChar char="Ø"/>
            </a:pPr>
            <a:endParaRPr lang="es-CL" sz="1400" dirty="0">
              <a:solidFill>
                <a:srgbClr val="0B45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4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FB5F3"/>
            </a:gs>
            <a:gs pos="75000">
              <a:srgbClr val="DBEDF9"/>
            </a:gs>
            <a:gs pos="100000">
              <a:srgbClr val="DBEDF9"/>
            </a:gs>
          </a:gsLst>
          <a:lin ang="186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0875D6-FC2D-7DF8-FC63-6AF6FF4B5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C9C636E-1864-9D42-D101-349AE6564AE2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D4124C-DB06-1399-9A1E-9E634B48015C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7B6A845-DE0B-DBF0-7D36-3576FC3EBC08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FE6F766-FC0C-412B-39FA-889C6CC35EB6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8255A8-3536-D2A1-85AB-F9F7123CD2A8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F57A474-9FC5-D42D-DA68-1BF60A0A5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7" name="18 CuadroTexto">
            <a:extLst>
              <a:ext uri="{FF2B5EF4-FFF2-40B4-BE49-F238E27FC236}">
                <a16:creationId xmlns:a16="http://schemas.microsoft.com/office/drawing/2014/main" id="{3F6EE477-9FB1-FAF6-8CA9-583141A5CA0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3888" y="3789363"/>
            <a:ext cx="8329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0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Procedimiento</a:t>
            </a:r>
          </a:p>
        </p:txBody>
      </p:sp>
      <p:cxnSp>
        <p:nvCxnSpPr>
          <p:cNvPr id="8" name="13 Conector recto">
            <a:extLst>
              <a:ext uri="{FF2B5EF4-FFF2-40B4-BE49-F238E27FC236}">
                <a16:creationId xmlns:a16="http://schemas.microsoft.com/office/drawing/2014/main" id="{B57DD5B5-B51E-C6A6-D587-7A5075C4B686}"/>
              </a:ext>
            </a:extLst>
          </p:cNvPr>
          <p:cNvCxnSpPr/>
          <p:nvPr/>
        </p:nvCxnSpPr>
        <p:spPr>
          <a:xfrm>
            <a:off x="623888" y="4525963"/>
            <a:ext cx="8135937" cy="0"/>
          </a:xfrm>
          <a:prstGeom prst="line">
            <a:avLst/>
          </a:prstGeom>
          <a:ln w="12700">
            <a:solidFill>
              <a:srgbClr val="0B4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8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06714-93FE-1DE8-507D-5B79A875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B3B95A4B-06C6-8390-6039-EF8A762BBC61}"/>
              </a:ext>
            </a:extLst>
          </p:cNvPr>
          <p:cNvSpPr/>
          <p:nvPr/>
        </p:nvSpPr>
        <p:spPr>
          <a:xfrm>
            <a:off x="728451" y="1073444"/>
            <a:ext cx="8896561" cy="391923"/>
          </a:xfrm>
          <a:prstGeom prst="roundRect">
            <a:avLst>
              <a:gd name="adj" fmla="val 25927"/>
            </a:avLst>
          </a:prstGeom>
          <a:solidFill>
            <a:srgbClr val="0B45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Régimen Permanente: Término anticipado de contrato (Artículo 99°)</a:t>
            </a: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62D8108-02AC-B620-CC3F-C80743A8C2B0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B2346E8-729E-DCA6-2D0D-329C8D3F192A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50026584-7400-9F8F-CA4B-BD01D46327E4}"/>
              </a:ext>
            </a:extLst>
          </p:cNvPr>
          <p:cNvCxnSpPr>
            <a:cxnSpLocks/>
          </p:cNvCxnSpPr>
          <p:nvPr/>
        </p:nvCxnSpPr>
        <p:spPr>
          <a:xfrm>
            <a:off x="395287" y="862612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D283AA95-E55A-7E15-2568-E6A1B157C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0BFC4BBA-455A-E15E-3260-F6159D9C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7118"/>
            <a:ext cx="9835318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Procedimiento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BFAD22-872E-FDF5-7896-93A7C2488E67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5148759-5281-874E-C7E1-E383FB9D5433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32207841-4BFE-1A12-FC3D-F47218EB4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D05CD57-CCEA-C9DB-2F13-69FEFBABCB36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F5B52AE-3D57-2B9C-FE6F-86CCA04C9662}"/>
              </a:ext>
            </a:extLst>
          </p:cNvPr>
          <p:cNvSpPr txBox="1"/>
          <p:nvPr/>
        </p:nvSpPr>
        <p:spPr>
          <a:xfrm>
            <a:off x="4581352" y="1769995"/>
            <a:ext cx="2660995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rgbClr val="0B4581"/>
                </a:solidFill>
              </a:rPr>
              <a:t>Término anticipado de contrato</a:t>
            </a:r>
            <a:endParaRPr lang="es-CL" sz="1600" dirty="0">
              <a:solidFill>
                <a:srgbClr val="0B458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AC16D9-C780-CDFC-3824-9B5AFF78CEC0}"/>
              </a:ext>
            </a:extLst>
          </p:cNvPr>
          <p:cNvSpPr txBox="1"/>
          <p:nvPr/>
        </p:nvSpPr>
        <p:spPr>
          <a:xfrm>
            <a:off x="2609343" y="3260041"/>
            <a:ext cx="2361918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rgbClr val="0B4581"/>
                </a:solidFill>
              </a:rPr>
              <a:t>Tomar posesión inmediata de las obras y ejecutarlas por sí mismo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D4DCD3-1AA0-7C70-2112-A07E9C704136}"/>
              </a:ext>
            </a:extLst>
          </p:cNvPr>
          <p:cNvSpPr txBox="1"/>
          <p:nvPr/>
        </p:nvSpPr>
        <p:spPr>
          <a:xfrm>
            <a:off x="7242347" y="3260041"/>
            <a:ext cx="1552787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 err="1">
                <a:solidFill>
                  <a:srgbClr val="0B4581"/>
                </a:solidFill>
              </a:rPr>
              <a:t>Relicitar</a:t>
            </a:r>
            <a:r>
              <a:rPr lang="es-MX" sz="1600" dirty="0">
                <a:solidFill>
                  <a:srgbClr val="0B4581"/>
                </a:solidFill>
              </a:rPr>
              <a:t> su ejecución a un tercero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A52F1D3-9CDF-2D4B-C703-292D4338F151}"/>
              </a:ext>
            </a:extLst>
          </p:cNvPr>
          <p:cNvSpPr txBox="1"/>
          <p:nvPr/>
        </p:nvSpPr>
        <p:spPr>
          <a:xfrm>
            <a:off x="9136814" y="3394623"/>
            <a:ext cx="1260000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rgbClr val="0B4581"/>
                </a:solidFill>
              </a:rPr>
              <a:t>Artículo 95° LGSE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EE35FA74-E9B6-FA8F-242A-6335C6368DE7}"/>
              </a:ext>
            </a:extLst>
          </p:cNvPr>
          <p:cNvCxnSpPr>
            <a:cxnSpLocks/>
            <a:stCxn id="5" idx="3"/>
            <a:endCxn id="21" idx="1"/>
          </p:cNvCxnSpPr>
          <p:nvPr/>
        </p:nvCxnSpPr>
        <p:spPr>
          <a:xfrm flipV="1">
            <a:off x="8795134" y="3718116"/>
            <a:ext cx="341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3715082-5E04-FBBC-F419-68B1BECBA75C}"/>
              </a:ext>
            </a:extLst>
          </p:cNvPr>
          <p:cNvSpPr txBox="1"/>
          <p:nvPr/>
        </p:nvSpPr>
        <p:spPr>
          <a:xfrm>
            <a:off x="4581351" y="4441020"/>
            <a:ext cx="2660995" cy="119181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rgbClr val="0B4581"/>
                </a:solidFill>
              </a:rPr>
              <a:t>Informar decisión a la Comisión, Ministerio, Coordinador y Superintendencia </a:t>
            </a:r>
            <a:r>
              <a:rPr lang="es-MX" sz="1600" b="1" dirty="0">
                <a:solidFill>
                  <a:srgbClr val="0B4581"/>
                </a:solidFill>
              </a:rPr>
              <a:t>en 10 días</a:t>
            </a:r>
          </a:p>
        </p:txBody>
      </p:sp>
      <p:sp>
        <p:nvSpPr>
          <p:cNvPr id="27" name="Rombo 26">
            <a:extLst>
              <a:ext uri="{FF2B5EF4-FFF2-40B4-BE49-F238E27FC236}">
                <a16:creationId xmlns:a16="http://schemas.microsoft.com/office/drawing/2014/main" id="{76E28A9F-8663-D850-65D7-5B2BFE30F512}"/>
              </a:ext>
            </a:extLst>
          </p:cNvPr>
          <p:cNvSpPr/>
          <p:nvPr/>
        </p:nvSpPr>
        <p:spPr>
          <a:xfrm>
            <a:off x="5730416" y="2675949"/>
            <a:ext cx="360000" cy="36000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?</a:t>
            </a:r>
            <a:endParaRPr lang="es-CL" sz="1000" dirty="0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3F4B090A-7A88-5A61-B309-E5AFA55DE78E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911850" y="2416981"/>
            <a:ext cx="0" cy="25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DB5543B2-9167-C702-AC4A-B22A0D4B7159}"/>
              </a:ext>
            </a:extLst>
          </p:cNvPr>
          <p:cNvCxnSpPr>
            <a:cxnSpLocks/>
            <a:stCxn id="27" idx="1"/>
            <a:endCxn id="4" idx="0"/>
          </p:cNvCxnSpPr>
          <p:nvPr/>
        </p:nvCxnSpPr>
        <p:spPr>
          <a:xfrm rot="10800000" flipV="1">
            <a:off x="3790302" y="2855949"/>
            <a:ext cx="1940114" cy="4040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F843F9C7-1436-5BB3-BB34-DE445097A717}"/>
              </a:ext>
            </a:extLst>
          </p:cNvPr>
          <p:cNvCxnSpPr>
            <a:cxnSpLocks/>
            <a:stCxn id="27" idx="3"/>
            <a:endCxn id="5" idx="0"/>
          </p:cNvCxnSpPr>
          <p:nvPr/>
        </p:nvCxnSpPr>
        <p:spPr>
          <a:xfrm>
            <a:off x="6090416" y="2855949"/>
            <a:ext cx="1928325" cy="4040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986A913-824A-2E50-7E42-384CBDADE921}"/>
              </a:ext>
            </a:extLst>
          </p:cNvPr>
          <p:cNvSpPr txBox="1"/>
          <p:nvPr/>
        </p:nvSpPr>
        <p:spPr>
          <a:xfrm>
            <a:off x="832684" y="2989589"/>
            <a:ext cx="1420304" cy="145143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rgbClr val="0B4581"/>
                </a:solidFill>
              </a:rPr>
              <a:t>Presentar solicitud de Modificación de V.I. </a:t>
            </a:r>
            <a:r>
              <a:rPr lang="es-MX" sz="1600" b="1" dirty="0">
                <a:solidFill>
                  <a:srgbClr val="0B4581"/>
                </a:solidFill>
              </a:rPr>
              <a:t>en  20 días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E8EDF6A3-36A2-AE53-16B5-BBC1BF363BD4}"/>
              </a:ext>
            </a:extLst>
          </p:cNvPr>
          <p:cNvCxnSpPr>
            <a:cxnSpLocks/>
            <a:stCxn id="4" idx="1"/>
            <a:endCxn id="46" idx="3"/>
          </p:cNvCxnSpPr>
          <p:nvPr/>
        </p:nvCxnSpPr>
        <p:spPr>
          <a:xfrm flipH="1" flipV="1">
            <a:off x="2252988" y="3715305"/>
            <a:ext cx="356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r 54">
            <a:extLst>
              <a:ext uri="{FF2B5EF4-FFF2-40B4-BE49-F238E27FC236}">
                <a16:creationId xmlns:a16="http://schemas.microsoft.com/office/drawing/2014/main" id="{485E48D3-1F66-EF50-8B13-21843CB5D63A}"/>
              </a:ext>
            </a:extLst>
          </p:cNvPr>
          <p:cNvCxnSpPr>
            <a:cxnSpLocks/>
            <a:stCxn id="4" idx="2"/>
            <a:endCxn id="26" idx="1"/>
          </p:cNvCxnSpPr>
          <p:nvPr/>
        </p:nvCxnSpPr>
        <p:spPr>
          <a:xfrm rot="16200000" flipH="1">
            <a:off x="3757083" y="4212660"/>
            <a:ext cx="857486" cy="7910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: angular 57">
            <a:extLst>
              <a:ext uri="{FF2B5EF4-FFF2-40B4-BE49-F238E27FC236}">
                <a16:creationId xmlns:a16="http://schemas.microsoft.com/office/drawing/2014/main" id="{0D05D219-165E-1ABB-AB57-C9CA174E1814}"/>
              </a:ext>
            </a:extLst>
          </p:cNvPr>
          <p:cNvCxnSpPr>
            <a:cxnSpLocks/>
            <a:stCxn id="5" idx="2"/>
            <a:endCxn id="26" idx="3"/>
          </p:cNvCxnSpPr>
          <p:nvPr/>
        </p:nvCxnSpPr>
        <p:spPr>
          <a:xfrm rot="5400000">
            <a:off x="7201801" y="4219988"/>
            <a:ext cx="857486" cy="7763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CuadroTexto 2048">
            <a:extLst>
              <a:ext uri="{FF2B5EF4-FFF2-40B4-BE49-F238E27FC236}">
                <a16:creationId xmlns:a16="http://schemas.microsoft.com/office/drawing/2014/main" id="{C3B5B168-C8AD-E69F-CED9-9978A8A2D28B}"/>
              </a:ext>
            </a:extLst>
          </p:cNvPr>
          <p:cNvSpPr txBox="1"/>
          <p:nvPr/>
        </p:nvSpPr>
        <p:spPr>
          <a:xfrm>
            <a:off x="821847" y="6114657"/>
            <a:ext cx="741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B4581"/>
                </a:solidFill>
              </a:rPr>
              <a:t>(*) Plazos se consideran desde verificado el término anticipado de contrato.</a:t>
            </a:r>
            <a:endParaRPr lang="es-CL" sz="1400" dirty="0">
              <a:solidFill>
                <a:srgbClr val="0B4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5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C2197-7328-DB57-44E4-CC87C6B03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44F3BE4-C882-6B45-3139-FE97480DF39E}"/>
              </a:ext>
            </a:extLst>
          </p:cNvPr>
          <p:cNvSpPr/>
          <p:nvPr/>
        </p:nvSpPr>
        <p:spPr>
          <a:xfrm>
            <a:off x="728451" y="1073444"/>
            <a:ext cx="8896561" cy="391923"/>
          </a:xfrm>
          <a:prstGeom prst="roundRect">
            <a:avLst>
              <a:gd name="adj" fmla="val 25927"/>
            </a:avLst>
          </a:prstGeom>
          <a:solidFill>
            <a:srgbClr val="0B45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Régimen Transitorio (Artículo Segundo Transitorio)</a:t>
            </a: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857B1BE-6596-6DD1-726C-CA5D55CB3B22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59418BE-1868-4A90-3563-DE14FC85DF22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CC2968F9-8788-D8EC-1C12-F61830D6F2D0}"/>
              </a:ext>
            </a:extLst>
          </p:cNvPr>
          <p:cNvCxnSpPr>
            <a:cxnSpLocks/>
          </p:cNvCxnSpPr>
          <p:nvPr/>
        </p:nvCxnSpPr>
        <p:spPr>
          <a:xfrm>
            <a:off x="395287" y="862612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251992B2-6459-4303-276D-C0EBBF354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C9DC1631-70F3-E7FC-7C3C-C3D5D2D5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7118"/>
            <a:ext cx="9835318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Procedimiento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3E4467-8BCC-23C6-E2F5-EA7B43EA5B0E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AA1277-F702-CB6C-8711-672B49BB507D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7E9084DD-8D7C-434C-05D6-2403F35CB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7B869EB-735A-32B0-195E-F9F726C92278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4E3FB0-CA28-FA25-32E1-8A707513EBAB}"/>
              </a:ext>
            </a:extLst>
          </p:cNvPr>
          <p:cNvSpPr txBox="1"/>
          <p:nvPr/>
        </p:nvSpPr>
        <p:spPr>
          <a:xfrm>
            <a:off x="4426053" y="1710289"/>
            <a:ext cx="2971592" cy="71508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dirty="0">
                <a:solidFill>
                  <a:srgbClr val="0B45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Aplicación del mecanismo en obras en ejecución</a:t>
            </a:r>
            <a:endParaRPr lang="es-CL" dirty="0">
              <a:solidFill>
                <a:srgbClr val="0B458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784BBA8-8F28-1BF7-EE1D-FFE78F94D552}"/>
              </a:ext>
            </a:extLst>
          </p:cNvPr>
          <p:cNvSpPr txBox="1"/>
          <p:nvPr/>
        </p:nvSpPr>
        <p:spPr>
          <a:xfrm>
            <a:off x="2629155" y="3151228"/>
            <a:ext cx="6565388" cy="102155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dirty="0">
                <a:solidFill>
                  <a:srgbClr val="0B4581"/>
                </a:solidFill>
              </a:rPr>
              <a:t>Propietario y Adjudicatario en conjunto deberán presentar la solicitud dentro de </a:t>
            </a:r>
            <a:r>
              <a:rPr lang="es-MX" b="1" dirty="0">
                <a:solidFill>
                  <a:srgbClr val="0B4581"/>
                </a:solidFill>
              </a:rPr>
              <a:t>3 meses desde la publicación de la resolución reglamentaria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E7C3D10D-936B-2BC2-5528-592156EFACB0}"/>
              </a:ext>
            </a:extLst>
          </p:cNvPr>
          <p:cNvCxnSpPr>
            <a:cxnSpLocks/>
            <a:stCxn id="2" idx="2"/>
            <a:endCxn id="26" idx="0"/>
          </p:cNvCxnSpPr>
          <p:nvPr/>
        </p:nvCxnSpPr>
        <p:spPr>
          <a:xfrm>
            <a:off x="5911849" y="2425378"/>
            <a:ext cx="0" cy="725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64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8FDC2-406F-3AAA-0AF4-8B0034E4D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71">
            <a:extLst>
              <a:ext uri="{FF2B5EF4-FFF2-40B4-BE49-F238E27FC236}">
                <a16:creationId xmlns:a16="http://schemas.microsoft.com/office/drawing/2014/main" id="{55E38804-4F4E-A21F-3830-0DFDE65F48BA}"/>
              </a:ext>
            </a:extLst>
          </p:cNvPr>
          <p:cNvSpPr/>
          <p:nvPr/>
        </p:nvSpPr>
        <p:spPr>
          <a:xfrm>
            <a:off x="8280000" y="1770566"/>
            <a:ext cx="2880000" cy="4284724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25400">
            <a:solidFill>
              <a:srgbClr val="98DC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D0CF8E2-4358-CA57-F5B5-34AA3E228CAB}"/>
              </a:ext>
            </a:extLst>
          </p:cNvPr>
          <p:cNvSpPr/>
          <p:nvPr/>
        </p:nvSpPr>
        <p:spPr>
          <a:xfrm>
            <a:off x="728451" y="1073444"/>
            <a:ext cx="8896561" cy="391923"/>
          </a:xfrm>
          <a:prstGeom prst="roundRect">
            <a:avLst>
              <a:gd name="adj" fmla="val 25927"/>
            </a:avLst>
          </a:prstGeom>
          <a:solidFill>
            <a:srgbClr val="0B45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Inicio del Mecanismo</a:t>
            </a: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81D2024-F681-C422-9853-78CCD1B42643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F551BB9-B48A-C4E0-C8E3-23045150465D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105952F5-8677-316F-E684-0DDBD2198EC2}"/>
              </a:ext>
            </a:extLst>
          </p:cNvPr>
          <p:cNvCxnSpPr>
            <a:cxnSpLocks/>
          </p:cNvCxnSpPr>
          <p:nvPr/>
        </p:nvCxnSpPr>
        <p:spPr>
          <a:xfrm>
            <a:off x="395287" y="862612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73C69584-97FF-B059-6047-CC3CD1366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E7FC4CCD-1980-5CA3-92D8-F0193BC68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7118"/>
            <a:ext cx="9835318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Procedimiento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C9A3AED-170F-1D2B-3875-6E928E877D3B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7152BD-9081-5FC9-79C6-626834BF8EC5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B56E9EA2-5DB2-DA7F-FB18-890EE79B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12BE44E-E275-4EC3-D69B-C997A529805F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82DB009E-FA61-7C63-F716-18A50545363C}"/>
              </a:ext>
            </a:extLst>
          </p:cNvPr>
          <p:cNvSpPr/>
          <p:nvPr/>
        </p:nvSpPr>
        <p:spPr>
          <a:xfrm>
            <a:off x="991460" y="1770566"/>
            <a:ext cx="2880000" cy="4284724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25400">
            <a:solidFill>
              <a:srgbClr val="5EBEE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44" name="Group 3">
            <a:extLst>
              <a:ext uri="{FF2B5EF4-FFF2-40B4-BE49-F238E27FC236}">
                <a16:creationId xmlns:a16="http://schemas.microsoft.com/office/drawing/2014/main" id="{AE96E1E0-1359-3265-FD52-8DF317E519A5}"/>
              </a:ext>
            </a:extLst>
          </p:cNvPr>
          <p:cNvGrpSpPr/>
          <p:nvPr/>
        </p:nvGrpSpPr>
        <p:grpSpPr>
          <a:xfrm>
            <a:off x="1006405" y="2827403"/>
            <a:ext cx="2880000" cy="2624669"/>
            <a:chOff x="1077300" y="4004825"/>
            <a:chExt cx="1698908" cy="1888940"/>
          </a:xfrm>
        </p:grpSpPr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E8F661EE-5482-B217-538B-E9BFC50027E7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2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Requisitos</a:t>
              </a:r>
              <a:endParaRPr lang="ko-KR" altLang="en-US" sz="1400" b="1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6" name="TextBox 5">
              <a:extLst>
                <a:ext uri="{FF2B5EF4-FFF2-40B4-BE49-F238E27FC236}">
                  <a16:creationId xmlns:a16="http://schemas.microsoft.com/office/drawing/2014/main" id="{C94EBE63-9C3A-C6B7-D5AC-A762B2CF47B9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572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La Solicitud deberá ser fundada, atendiendo a causas graves y calificadas no imputables al Solicitante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.  </a:t>
              </a: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ko-KR" sz="1200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Eventos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de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carácter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irresistible e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imprevisible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.</a:t>
              </a:r>
            </a:p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Imposibilidad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de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ejecución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por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requerimientos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del Sistema.</a:t>
              </a:r>
            </a:p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Nuevas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exigencias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por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tramitación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de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permisos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.</a:t>
              </a:r>
            </a:p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Retrasos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de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otras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obras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que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condicionan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la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ejecución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47" name="Right Arrow 6">
            <a:extLst>
              <a:ext uri="{FF2B5EF4-FFF2-40B4-BE49-F238E27FC236}">
                <a16:creationId xmlns:a16="http://schemas.microsoft.com/office/drawing/2014/main" id="{F5029083-0F6B-FA95-1E8A-BCE1CB58DA0D}"/>
              </a:ext>
            </a:extLst>
          </p:cNvPr>
          <p:cNvSpPr/>
          <p:nvPr/>
        </p:nvSpPr>
        <p:spPr>
          <a:xfrm>
            <a:off x="991460" y="1950834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id="{F70A0439-DE13-8E3A-50A3-6C6F9BDC15CC}"/>
              </a:ext>
            </a:extLst>
          </p:cNvPr>
          <p:cNvSpPr txBox="1"/>
          <p:nvPr/>
        </p:nvSpPr>
        <p:spPr>
          <a:xfrm>
            <a:off x="1324822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01</a:t>
            </a:r>
            <a:endParaRPr lang="ko-KR" altLang="en-US" sz="28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9" name="Rounded Rectangle 64">
            <a:extLst>
              <a:ext uri="{FF2B5EF4-FFF2-40B4-BE49-F238E27FC236}">
                <a16:creationId xmlns:a16="http://schemas.microsoft.com/office/drawing/2014/main" id="{32CC8E25-C6E6-DBED-3B32-7C895CEC461B}"/>
              </a:ext>
            </a:extLst>
          </p:cNvPr>
          <p:cNvSpPr/>
          <p:nvPr/>
        </p:nvSpPr>
        <p:spPr>
          <a:xfrm>
            <a:off x="4608000" y="1770566"/>
            <a:ext cx="2880000" cy="4284724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25400">
            <a:solidFill>
              <a:srgbClr val="4CD6B0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50" name="Group 9">
            <a:extLst>
              <a:ext uri="{FF2B5EF4-FFF2-40B4-BE49-F238E27FC236}">
                <a16:creationId xmlns:a16="http://schemas.microsoft.com/office/drawing/2014/main" id="{AE5D4091-FD1E-1073-9661-FCFBD9B09B11}"/>
              </a:ext>
            </a:extLst>
          </p:cNvPr>
          <p:cNvGrpSpPr/>
          <p:nvPr/>
        </p:nvGrpSpPr>
        <p:grpSpPr>
          <a:xfrm>
            <a:off x="4586325" y="2813901"/>
            <a:ext cx="2880000" cy="2900247"/>
            <a:chOff x="1077300" y="4004825"/>
            <a:chExt cx="1698908" cy="2094043"/>
          </a:xfrm>
        </p:grpSpPr>
        <p:sp>
          <p:nvSpPr>
            <p:cNvPr id="51" name="TextBox 10">
              <a:extLst>
                <a:ext uri="{FF2B5EF4-FFF2-40B4-BE49-F238E27FC236}">
                  <a16:creationId xmlns:a16="http://schemas.microsoft.com/office/drawing/2014/main" id="{727C2679-D90C-8EE5-C7D3-F163014B18B0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22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Contenido</a:t>
              </a:r>
              <a:endParaRPr lang="ko-KR" altLang="en-US" sz="1400" b="1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CDCF30BF-022F-7544-761C-E45DDF0D9700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777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s-MX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Identificación del Solicitante. </a:t>
              </a:r>
            </a:p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s-MX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Propuesta de nuevo V.I. de la Obra de Ampliación.</a:t>
              </a:r>
            </a:p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s-MX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Metodología de Cálculo de la propuesta de nuevo V.I. </a:t>
              </a:r>
            </a:p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s-MX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Documentos y antecedentes que respalden el V.I. propuesto. </a:t>
              </a:r>
            </a:p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s-MX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Estado de avance físico y financiero.</a:t>
              </a:r>
            </a:p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s-MX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Declaración jurada acerca del término del contrato suscrita por el propietario o Expresión de voluntad de continuar con la obra.</a:t>
              </a:r>
            </a:p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s-MX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Propuesta de plazos de ejecución.</a:t>
              </a:r>
            </a:p>
            <a:p>
              <a:pPr marL="171450" indent="-171450" defTabSz="914286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s-MX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Personería del solicitante. </a:t>
              </a:r>
              <a:endParaRPr lang="en-US" altLang="ko-KR" sz="1100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53" name="Right Arrow 66">
            <a:extLst>
              <a:ext uri="{FF2B5EF4-FFF2-40B4-BE49-F238E27FC236}">
                <a16:creationId xmlns:a16="http://schemas.microsoft.com/office/drawing/2014/main" id="{CF37D5F0-3D20-738A-D566-7B471F1D3891}"/>
              </a:ext>
            </a:extLst>
          </p:cNvPr>
          <p:cNvSpPr/>
          <p:nvPr/>
        </p:nvSpPr>
        <p:spPr>
          <a:xfrm>
            <a:off x="4613761" y="1950834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4CD6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2B7CCBBF-FE45-8653-2C2A-3BBAC51B1AE7}"/>
              </a:ext>
            </a:extLst>
          </p:cNvPr>
          <p:cNvSpPr txBox="1"/>
          <p:nvPr/>
        </p:nvSpPr>
        <p:spPr>
          <a:xfrm>
            <a:off x="4927183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02</a:t>
            </a:r>
            <a:endParaRPr lang="ko-KR" altLang="en-US" sz="28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56" name="Group 15">
            <a:extLst>
              <a:ext uri="{FF2B5EF4-FFF2-40B4-BE49-F238E27FC236}">
                <a16:creationId xmlns:a16="http://schemas.microsoft.com/office/drawing/2014/main" id="{D213F54B-DC38-62B2-1AF7-CB566D36C6E8}"/>
              </a:ext>
            </a:extLst>
          </p:cNvPr>
          <p:cNvGrpSpPr/>
          <p:nvPr/>
        </p:nvGrpSpPr>
        <p:grpSpPr>
          <a:xfrm>
            <a:off x="8280000" y="2846673"/>
            <a:ext cx="2880000" cy="2340356"/>
            <a:chOff x="875468" y="4004825"/>
            <a:chExt cx="2227090" cy="1731077"/>
          </a:xfrm>
        </p:grpSpPr>
        <p:sp>
          <p:nvSpPr>
            <p:cNvPr id="57" name="TextBox 16">
              <a:extLst>
                <a:ext uri="{FF2B5EF4-FFF2-40B4-BE49-F238E27FC236}">
                  <a16:creationId xmlns:a16="http://schemas.microsoft.com/office/drawing/2014/main" id="{DA41BBDA-55A5-FCDA-920C-34612D85980D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27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Admisibilidad</a:t>
              </a:r>
              <a:endParaRPr lang="ko-KR" altLang="en-US" sz="1400" b="1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8" name="TextBox 17">
              <a:extLst>
                <a:ext uri="{FF2B5EF4-FFF2-40B4-BE49-F238E27FC236}">
                  <a16:creationId xmlns:a16="http://schemas.microsoft.com/office/drawing/2014/main" id="{2E114F0B-CA79-ED9F-997F-F8169C288820}"/>
                </a:ext>
              </a:extLst>
            </p:cNvPr>
            <p:cNvSpPr txBox="1"/>
            <p:nvPr/>
          </p:nvSpPr>
          <p:spPr>
            <a:xfrm>
              <a:off x="875468" y="4301699"/>
              <a:ext cx="2227090" cy="1434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La Comisión tendrá un plazo de 10 días para revisar los antecedentes presentados por el Solicitante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.</a:t>
              </a: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ko-KR" sz="1200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De ser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necesario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más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antecedentes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el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Solicitante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tendrá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5 días para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presentarlos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.</a:t>
              </a: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ko-KR" sz="1200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Si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los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antecedentes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son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insuficientes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se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rechazará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la </a:t>
              </a:r>
              <a:r>
                <a:rPr lang="en-US" altLang="ko-KR" sz="12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solicitud</a:t>
              </a:r>
              <a:r>
                <a:rPr lang="en-US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59" name="Right Arrow 73">
            <a:extLst>
              <a:ext uri="{FF2B5EF4-FFF2-40B4-BE49-F238E27FC236}">
                <a16:creationId xmlns:a16="http://schemas.microsoft.com/office/drawing/2014/main" id="{07915311-493B-3771-FC18-59C84628BB2E}"/>
              </a:ext>
            </a:extLst>
          </p:cNvPr>
          <p:cNvSpPr/>
          <p:nvPr/>
        </p:nvSpPr>
        <p:spPr>
          <a:xfrm>
            <a:off x="8281782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98DC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4D8F240A-42B6-1587-EFE1-61EF8027CAF8}"/>
              </a:ext>
            </a:extLst>
          </p:cNvPr>
          <p:cNvSpPr txBox="1"/>
          <p:nvPr/>
        </p:nvSpPr>
        <p:spPr>
          <a:xfrm>
            <a:off x="8575264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03</a:t>
            </a:r>
            <a:endParaRPr lang="ko-KR" altLang="en-US" sz="28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9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8860A-3520-3576-32C8-FAFB34424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71">
            <a:extLst>
              <a:ext uri="{FF2B5EF4-FFF2-40B4-BE49-F238E27FC236}">
                <a16:creationId xmlns:a16="http://schemas.microsoft.com/office/drawing/2014/main" id="{CDCDFE90-6295-0621-2EC2-61605146EB49}"/>
              </a:ext>
            </a:extLst>
          </p:cNvPr>
          <p:cNvSpPr/>
          <p:nvPr/>
        </p:nvSpPr>
        <p:spPr>
          <a:xfrm>
            <a:off x="8281782" y="1770566"/>
            <a:ext cx="2880000" cy="4284724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25400">
            <a:solidFill>
              <a:srgbClr val="98DC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D4B866A-D696-0532-3FEB-92638815B2BA}"/>
              </a:ext>
            </a:extLst>
          </p:cNvPr>
          <p:cNvSpPr/>
          <p:nvPr/>
        </p:nvSpPr>
        <p:spPr>
          <a:xfrm>
            <a:off x="728451" y="1073444"/>
            <a:ext cx="8896561" cy="391923"/>
          </a:xfrm>
          <a:prstGeom prst="roundRect">
            <a:avLst>
              <a:gd name="adj" fmla="val 25927"/>
            </a:avLst>
          </a:prstGeom>
          <a:solidFill>
            <a:srgbClr val="0B45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Inicio del Mecanismo</a:t>
            </a: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2FD9F3F-C856-405B-A73E-161166C2A66D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9AB8C2-8121-9D8F-4EBF-98FA89926ABE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4BBB0BC1-B7BB-6B3E-9088-D14D4A52D7A3}"/>
              </a:ext>
            </a:extLst>
          </p:cNvPr>
          <p:cNvCxnSpPr>
            <a:cxnSpLocks/>
          </p:cNvCxnSpPr>
          <p:nvPr/>
        </p:nvCxnSpPr>
        <p:spPr>
          <a:xfrm>
            <a:off x="395287" y="862612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2727403A-5C41-BD5F-1AF4-E5C4EA16B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33BF9D3B-DD4C-75F4-E39C-44126E8B9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7118"/>
            <a:ext cx="9835318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Procedimiento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95BE17-94C0-E396-AD88-C37C7E3A0703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C04502E-14BF-86AE-1818-E5684EE533F3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D6355FAE-A157-2E38-EF06-DC9C8FE53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26D83B7-EFC6-2812-DC85-AEE124949B13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BB0B93BB-2A26-2CB9-8825-18FCA571F9D6}"/>
              </a:ext>
            </a:extLst>
          </p:cNvPr>
          <p:cNvSpPr/>
          <p:nvPr/>
        </p:nvSpPr>
        <p:spPr>
          <a:xfrm>
            <a:off x="991460" y="1770566"/>
            <a:ext cx="2880000" cy="4284724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25400">
            <a:solidFill>
              <a:srgbClr val="5EBEE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Right Arrow 6">
            <a:extLst>
              <a:ext uri="{FF2B5EF4-FFF2-40B4-BE49-F238E27FC236}">
                <a16:creationId xmlns:a16="http://schemas.microsoft.com/office/drawing/2014/main" id="{F8EECD0F-C916-BDDE-DDEC-52EE02591C2D}"/>
              </a:ext>
            </a:extLst>
          </p:cNvPr>
          <p:cNvSpPr/>
          <p:nvPr/>
        </p:nvSpPr>
        <p:spPr>
          <a:xfrm>
            <a:off x="991460" y="1950834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id="{372F3BDD-B7AD-6C88-2D57-0BC1268BA9C4}"/>
              </a:ext>
            </a:extLst>
          </p:cNvPr>
          <p:cNvSpPr txBox="1"/>
          <p:nvPr/>
        </p:nvSpPr>
        <p:spPr>
          <a:xfrm>
            <a:off x="1324822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04</a:t>
            </a:r>
            <a:endParaRPr lang="ko-KR" altLang="en-US" sz="28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9" name="Rounded Rectangle 64">
            <a:extLst>
              <a:ext uri="{FF2B5EF4-FFF2-40B4-BE49-F238E27FC236}">
                <a16:creationId xmlns:a16="http://schemas.microsoft.com/office/drawing/2014/main" id="{06A514B8-3F92-7AB5-BDB5-586B8882FF09}"/>
              </a:ext>
            </a:extLst>
          </p:cNvPr>
          <p:cNvSpPr/>
          <p:nvPr/>
        </p:nvSpPr>
        <p:spPr>
          <a:xfrm>
            <a:off x="4608000" y="1770566"/>
            <a:ext cx="2880000" cy="4284724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25400">
            <a:solidFill>
              <a:srgbClr val="4CD6B0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ight Arrow 66">
            <a:extLst>
              <a:ext uri="{FF2B5EF4-FFF2-40B4-BE49-F238E27FC236}">
                <a16:creationId xmlns:a16="http://schemas.microsoft.com/office/drawing/2014/main" id="{CD002A04-4E5E-DE06-181D-9C5903D04013}"/>
              </a:ext>
            </a:extLst>
          </p:cNvPr>
          <p:cNvSpPr/>
          <p:nvPr/>
        </p:nvSpPr>
        <p:spPr>
          <a:xfrm>
            <a:off x="4613761" y="1950834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4CD6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99FE2C10-D178-133E-CFCF-76956D1C0441}"/>
              </a:ext>
            </a:extLst>
          </p:cNvPr>
          <p:cNvSpPr txBox="1"/>
          <p:nvPr/>
        </p:nvSpPr>
        <p:spPr>
          <a:xfrm>
            <a:off x="4927183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05</a:t>
            </a:r>
            <a:endParaRPr lang="ko-KR" altLang="en-US" sz="28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56" name="Group 15">
            <a:extLst>
              <a:ext uri="{FF2B5EF4-FFF2-40B4-BE49-F238E27FC236}">
                <a16:creationId xmlns:a16="http://schemas.microsoft.com/office/drawing/2014/main" id="{C8AA1ED9-90BF-DF6C-9709-15FE839865DA}"/>
              </a:ext>
            </a:extLst>
          </p:cNvPr>
          <p:cNvGrpSpPr/>
          <p:nvPr/>
        </p:nvGrpSpPr>
        <p:grpSpPr>
          <a:xfrm>
            <a:off x="8266836" y="2790244"/>
            <a:ext cx="2880000" cy="1859510"/>
            <a:chOff x="813205" y="4004825"/>
            <a:chExt cx="2242553" cy="1375413"/>
          </a:xfrm>
        </p:grpSpPr>
        <p:sp>
          <p:nvSpPr>
            <p:cNvPr id="57" name="TextBox 16">
              <a:extLst>
                <a:ext uri="{FF2B5EF4-FFF2-40B4-BE49-F238E27FC236}">
                  <a16:creationId xmlns:a16="http://schemas.microsoft.com/office/drawing/2014/main" id="{C419BB2D-C875-6388-15D9-B9E54AD46F4E}"/>
                </a:ext>
              </a:extLst>
            </p:cNvPr>
            <p:cNvSpPr txBox="1"/>
            <p:nvPr/>
          </p:nvSpPr>
          <p:spPr>
            <a:xfrm>
              <a:off x="844132" y="4004825"/>
              <a:ext cx="2211626" cy="387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Decreto</a:t>
              </a:r>
              <a:r>
                <a:rPr lang="en-US" altLang="ko-KR" sz="1400" b="1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de </a:t>
              </a:r>
              <a:r>
                <a:rPr lang="en-US" altLang="ko-KR" sz="1400" b="1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modificación</a:t>
              </a:r>
              <a:r>
                <a:rPr lang="en-US" altLang="ko-KR" sz="1400" b="1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de V.I.</a:t>
              </a:r>
              <a:endParaRPr lang="ko-KR" altLang="en-US" sz="1400" b="1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8" name="TextBox 17">
              <a:extLst>
                <a:ext uri="{FF2B5EF4-FFF2-40B4-BE49-F238E27FC236}">
                  <a16:creationId xmlns:a16="http://schemas.microsoft.com/office/drawing/2014/main" id="{EFF11281-E20E-E3D5-BF4A-8C0EB51CAB92}"/>
                </a:ext>
              </a:extLst>
            </p:cNvPr>
            <p:cNvSpPr txBox="1"/>
            <p:nvPr/>
          </p:nvSpPr>
          <p:spPr>
            <a:xfrm>
              <a:off x="813205" y="4355807"/>
              <a:ext cx="2227090" cy="1024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De ser aprobada la solicitud, la Comisión enviar la resolución al Ministerio para que se emita la decreto que fije el nuevo V.I.</a:t>
              </a: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altLang="ko-KR" sz="1200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El Ministerio tendrá 20 días para su emisión.</a:t>
              </a:r>
            </a:p>
          </p:txBody>
        </p:sp>
      </p:grpSp>
      <p:sp>
        <p:nvSpPr>
          <p:cNvPr id="59" name="Right Arrow 73">
            <a:extLst>
              <a:ext uri="{FF2B5EF4-FFF2-40B4-BE49-F238E27FC236}">
                <a16:creationId xmlns:a16="http://schemas.microsoft.com/office/drawing/2014/main" id="{998E4B91-74CA-7438-5793-283E3299C32A}"/>
              </a:ext>
            </a:extLst>
          </p:cNvPr>
          <p:cNvSpPr/>
          <p:nvPr/>
        </p:nvSpPr>
        <p:spPr>
          <a:xfrm>
            <a:off x="8281782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98DC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3A627F29-C0A2-D374-278D-A1213AA8A506}"/>
              </a:ext>
            </a:extLst>
          </p:cNvPr>
          <p:cNvSpPr txBox="1"/>
          <p:nvPr/>
        </p:nvSpPr>
        <p:spPr>
          <a:xfrm>
            <a:off x="8575264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06</a:t>
            </a:r>
            <a:endParaRPr lang="ko-KR" altLang="en-US" sz="28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F005BAA5-957F-9875-5252-80A1AECA2391}"/>
              </a:ext>
            </a:extLst>
          </p:cNvPr>
          <p:cNvGrpSpPr/>
          <p:nvPr/>
        </p:nvGrpSpPr>
        <p:grpSpPr>
          <a:xfrm>
            <a:off x="4608000" y="2814930"/>
            <a:ext cx="2880000" cy="2932444"/>
            <a:chOff x="1077300" y="4004825"/>
            <a:chExt cx="1698908" cy="2110444"/>
          </a:xfrm>
        </p:grpSpPr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4BD3624E-2FB7-CF84-024C-B290853F1CA0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2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Informe Final de la Comisión</a:t>
              </a:r>
              <a:endParaRPr lang="ko-KR" altLang="en-US" sz="1400" b="1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0CD3B22F-B533-538D-B65A-926AFF905345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794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La Comisión deberá emitir una resolución que apruebe o rechace la modificación del V.I. de la Obra, dentro de 30 días.</a:t>
              </a: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altLang="ko-KR" sz="1200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De aprobar la modificación de V.I., el Informe Final deberá contener el nuevo V.I., la metodología de cálculo utilizada, el A.V.I., C.O.M.A., A.E.I.R. y V.A.T.T., cronograma de ser necesario.</a:t>
              </a: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altLang="ko-KR" sz="1200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altLang="ko-KR" sz="12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El nuevo V.I. podrá ser distinto al propuesto por el Solicitante.</a:t>
              </a:r>
              <a:endParaRPr lang="en-US" altLang="ko-KR" sz="1200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AC0EE11E-D2C9-C0F7-54B1-6479E959B3EA}"/>
              </a:ext>
            </a:extLst>
          </p:cNvPr>
          <p:cNvGrpSpPr/>
          <p:nvPr/>
        </p:nvGrpSpPr>
        <p:grpSpPr>
          <a:xfrm>
            <a:off x="976505" y="2814931"/>
            <a:ext cx="2880000" cy="3106642"/>
            <a:chOff x="1077300" y="4004825"/>
            <a:chExt cx="1698908" cy="2317802"/>
          </a:xfrm>
        </p:grpSpPr>
        <p:sp>
          <p:nvSpPr>
            <p:cNvPr id="6" name="TextBox 22">
              <a:extLst>
                <a:ext uri="{FF2B5EF4-FFF2-40B4-BE49-F238E27FC236}">
                  <a16:creationId xmlns:a16="http://schemas.microsoft.com/office/drawing/2014/main" id="{697F2D49-0338-C09E-A918-E45470263BEB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390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00" b="1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Informe Técnico del </a:t>
              </a:r>
              <a:r>
                <a:rPr lang="en-US" altLang="ko-KR" sz="1400" b="1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Coordinador</a:t>
              </a:r>
              <a:endParaRPr lang="ko-KR" altLang="en-US" sz="1400" b="1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ED60B261-7C0F-20C3-C46E-F504CBF0BE78}"/>
                </a:ext>
              </a:extLst>
            </p:cNvPr>
            <p:cNvSpPr txBox="1"/>
            <p:nvPr/>
          </p:nvSpPr>
          <p:spPr>
            <a:xfrm>
              <a:off x="1077300" y="4359326"/>
              <a:ext cx="1698908" cy="196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La Comisión podrá requerir un informe técnico al Coordinador, dentro de 5 días. </a:t>
              </a: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altLang="ko-KR" sz="1100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El informe deberá ser emitido en 30 días y deberá indicar el estado de avance físico y financiero de la obra.</a:t>
              </a: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altLang="ko-KR" sz="1100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El Coordinador podrá solicitar información adicional al Solicitante, en los 10 primeros días. El Solicitante tendrá 5 días para presentarlos.</a:t>
              </a: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MX" altLang="ko-KR" sz="1100" dirty="0">
                <a:solidFill>
                  <a:srgbClr val="0B4581"/>
                </a:solidFill>
                <a:latin typeface="Arial"/>
                <a:ea typeface="Arial Unicode MS"/>
                <a:cs typeface="Arial" pitchFamily="34" charset="0"/>
              </a:endParaRPr>
            </a:p>
            <a:p>
              <a:pPr algn="just" defTabSz="91428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Si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los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antecedentes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no son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presentados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, se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notificará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a la Comisión y se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rechazará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 la </a:t>
              </a:r>
              <a:r>
                <a:rPr lang="en-US" altLang="ko-KR" sz="1100" dirty="0" err="1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solicitud</a:t>
              </a:r>
              <a:r>
                <a:rPr lang="en-US" altLang="ko-KR" sz="1100" dirty="0">
                  <a:solidFill>
                    <a:srgbClr val="0B4581"/>
                  </a:solidFill>
                  <a:latin typeface="Arial"/>
                  <a:ea typeface="Arial Unicode MS"/>
                  <a:cs typeface="Arial" pitchFamily="34" charset="0"/>
                </a:rPr>
                <a:t>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943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1006</Words>
  <Application>Microsoft Office PowerPoint</Application>
  <PresentationFormat>Panorámica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Times New Roman</vt:lpstr>
      <vt:lpstr>Verdana</vt:lpstr>
      <vt:lpstr>Arial</vt:lpstr>
      <vt:lpstr>Segoe UI</vt:lpstr>
      <vt:lpstr>Calibri</vt:lpstr>
      <vt:lpstr>Aptos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Alonso Arriagada Aguayo</cp:lastModifiedBy>
  <cp:revision>31</cp:revision>
  <cp:lastPrinted>2024-05-20T19:57:36Z</cp:lastPrinted>
  <dcterms:created xsi:type="dcterms:W3CDTF">2022-09-08T19:25:06Z</dcterms:created>
  <dcterms:modified xsi:type="dcterms:W3CDTF">2025-01-10T12:10:52Z</dcterms:modified>
</cp:coreProperties>
</file>