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511" r:id="rId2"/>
    <p:sldId id="654" r:id="rId3"/>
    <p:sldId id="694" r:id="rId4"/>
    <p:sldId id="686" r:id="rId5"/>
    <p:sldId id="655" r:id="rId6"/>
    <p:sldId id="705" r:id="rId7"/>
    <p:sldId id="691" r:id="rId8"/>
    <p:sldId id="684" r:id="rId9"/>
    <p:sldId id="683" r:id="rId10"/>
    <p:sldId id="685" r:id="rId11"/>
    <p:sldId id="692" r:id="rId12"/>
    <p:sldId id="706" r:id="rId13"/>
    <p:sldId id="687" r:id="rId14"/>
    <p:sldId id="688" r:id="rId15"/>
    <p:sldId id="665" r:id="rId16"/>
    <p:sldId id="674" r:id="rId17"/>
    <p:sldId id="709" r:id="rId18"/>
    <p:sldId id="710" r:id="rId19"/>
    <p:sldId id="711" r:id="rId20"/>
    <p:sldId id="712" r:id="rId21"/>
    <p:sldId id="713" r:id="rId22"/>
    <p:sldId id="717" r:id="rId23"/>
    <p:sldId id="718" r:id="rId24"/>
    <p:sldId id="719" r:id="rId25"/>
    <p:sldId id="720" r:id="rId26"/>
    <p:sldId id="721" r:id="rId27"/>
    <p:sldId id="722" r:id="rId28"/>
    <p:sldId id="723" r:id="rId29"/>
    <p:sldId id="724" r:id="rId30"/>
    <p:sldId id="725" r:id="rId31"/>
    <p:sldId id="727" r:id="rId32"/>
    <p:sldId id="726" r:id="rId33"/>
    <p:sldId id="728" r:id="rId34"/>
    <p:sldId id="729" r:id="rId35"/>
    <p:sldId id="730" r:id="rId36"/>
    <p:sldId id="731" r:id="rId37"/>
    <p:sldId id="732" r:id="rId38"/>
    <p:sldId id="746" r:id="rId39"/>
    <p:sldId id="707" r:id="rId40"/>
    <p:sldId id="735" r:id="rId41"/>
    <p:sldId id="736" r:id="rId42"/>
    <p:sldId id="737" r:id="rId43"/>
    <p:sldId id="738" r:id="rId44"/>
    <p:sldId id="739" r:id="rId45"/>
    <p:sldId id="740" r:id="rId46"/>
    <p:sldId id="741" r:id="rId47"/>
    <p:sldId id="742" r:id="rId48"/>
    <p:sldId id="743" r:id="rId49"/>
    <p:sldId id="744" r:id="rId50"/>
    <p:sldId id="745" r:id="rId51"/>
    <p:sldId id="697" r:id="rId52"/>
    <p:sldId id="698" r:id="rId53"/>
    <p:sldId id="675" r:id="rId54"/>
    <p:sldId id="676" r:id="rId55"/>
    <p:sldId id="677" r:id="rId56"/>
    <p:sldId id="678" r:id="rId57"/>
    <p:sldId id="679" r:id="rId58"/>
    <p:sldId id="680" r:id="rId59"/>
    <p:sldId id="681" r:id="rId60"/>
    <p:sldId id="682" r:id="rId61"/>
    <p:sldId id="733" r:id="rId62"/>
    <p:sldId id="699" r:id="rId63"/>
    <p:sldId id="700" r:id="rId64"/>
    <p:sldId id="701" r:id="rId65"/>
    <p:sldId id="702" r:id="rId66"/>
    <p:sldId id="703" r:id="rId67"/>
    <p:sldId id="704" r:id="rId68"/>
    <p:sldId id="734" r:id="rId69"/>
  </p:sldIdLst>
  <p:sldSz cx="9144000" cy="6858000" type="screen4x3"/>
  <p:notesSz cx="7077075" cy="9363075"/>
  <p:defaultTex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706">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FF"/>
    <a:srgbClr val="0066CC"/>
    <a:srgbClr val="0582FF"/>
    <a:srgbClr val="FEE2E3"/>
    <a:srgbClr val="0099FF"/>
    <a:srgbClr val="DDFDFF"/>
    <a:srgbClr val="0033CC"/>
    <a:srgbClr val="3399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85790" autoAdjust="0"/>
  </p:normalViewPr>
  <p:slideViewPr>
    <p:cSldViewPr showGuides="1">
      <p:cViewPr varScale="1">
        <p:scale>
          <a:sx n="111" d="100"/>
          <a:sy n="111" d="100"/>
        </p:scale>
        <p:origin x="954" y="102"/>
      </p:cViewPr>
      <p:guideLst>
        <p:guide orient="horz" pos="1706"/>
        <p:guide pos="2880"/>
      </p:guideLst>
    </p:cSldViewPr>
  </p:slideViewPr>
  <p:outlineViewPr>
    <p:cViewPr>
      <p:scale>
        <a:sx n="33" d="100"/>
        <a:sy n="33" d="100"/>
      </p:scale>
      <p:origin x="0" y="15096"/>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8" d="100"/>
          <a:sy n="68" d="100"/>
        </p:scale>
        <p:origin x="-3294" y="-102"/>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7050" cy="468313"/>
          </a:xfrm>
          <a:prstGeom prst="rect">
            <a:avLst/>
          </a:prstGeom>
        </p:spPr>
        <p:txBody>
          <a:bodyPr vert="horz" lIns="93936" tIns="46968" rIns="93936" bIns="46968" rtlCol="0"/>
          <a:lstStyle>
            <a:lvl1pPr algn="l">
              <a:defRPr sz="1200"/>
            </a:lvl1pPr>
          </a:lstStyle>
          <a:p>
            <a:pPr>
              <a:defRPr/>
            </a:pPr>
            <a:endParaRPr lang="es-ES"/>
          </a:p>
        </p:txBody>
      </p:sp>
      <p:sp>
        <p:nvSpPr>
          <p:cNvPr id="3" name="2 Marcador de fecha"/>
          <p:cNvSpPr>
            <a:spLocks noGrp="1"/>
          </p:cNvSpPr>
          <p:nvPr>
            <p:ph type="dt" sz="quarter" idx="1"/>
          </p:nvPr>
        </p:nvSpPr>
        <p:spPr>
          <a:xfrm>
            <a:off x="4008438" y="0"/>
            <a:ext cx="3067050" cy="468313"/>
          </a:xfrm>
          <a:prstGeom prst="rect">
            <a:avLst/>
          </a:prstGeom>
        </p:spPr>
        <p:txBody>
          <a:bodyPr vert="horz" lIns="93936" tIns="46968" rIns="93936" bIns="46968" rtlCol="0"/>
          <a:lstStyle>
            <a:lvl1pPr algn="r">
              <a:defRPr sz="1200"/>
            </a:lvl1pPr>
          </a:lstStyle>
          <a:p>
            <a:pPr>
              <a:defRPr/>
            </a:pPr>
            <a:fld id="{0292111B-3BC8-423C-9A38-F8E7FE237B27}" type="datetimeFigureOut">
              <a:rPr lang="es-ES"/>
              <a:pPr>
                <a:defRPr/>
              </a:pPr>
              <a:t>13-11-20</a:t>
            </a:fld>
            <a:endParaRPr lang="es-ES"/>
          </a:p>
        </p:txBody>
      </p:sp>
      <p:sp>
        <p:nvSpPr>
          <p:cNvPr id="4" name="3 Marcador de pie de página"/>
          <p:cNvSpPr>
            <a:spLocks noGrp="1"/>
          </p:cNvSpPr>
          <p:nvPr>
            <p:ph type="ftr" sz="quarter" idx="2"/>
          </p:nvPr>
        </p:nvSpPr>
        <p:spPr>
          <a:xfrm>
            <a:off x="0" y="8893175"/>
            <a:ext cx="3067050" cy="468313"/>
          </a:xfrm>
          <a:prstGeom prst="rect">
            <a:avLst/>
          </a:prstGeom>
        </p:spPr>
        <p:txBody>
          <a:bodyPr vert="horz" lIns="93936" tIns="46968" rIns="93936" bIns="46968" rtlCol="0" anchor="b"/>
          <a:lstStyle>
            <a:lvl1pPr algn="l">
              <a:defRPr sz="1200"/>
            </a:lvl1pPr>
          </a:lstStyle>
          <a:p>
            <a:pPr>
              <a:defRPr/>
            </a:pPr>
            <a:endParaRPr lang="es-ES"/>
          </a:p>
        </p:txBody>
      </p:sp>
      <p:sp>
        <p:nvSpPr>
          <p:cNvPr id="5" name="4 Marcador de número de diapositiva"/>
          <p:cNvSpPr>
            <a:spLocks noGrp="1"/>
          </p:cNvSpPr>
          <p:nvPr>
            <p:ph type="sldNum" sz="quarter" idx="3"/>
          </p:nvPr>
        </p:nvSpPr>
        <p:spPr>
          <a:xfrm>
            <a:off x="4008438" y="8893175"/>
            <a:ext cx="3067050" cy="468313"/>
          </a:xfrm>
          <a:prstGeom prst="rect">
            <a:avLst/>
          </a:prstGeom>
        </p:spPr>
        <p:txBody>
          <a:bodyPr vert="horz" lIns="93936" tIns="46968" rIns="93936" bIns="46968" rtlCol="0" anchor="b"/>
          <a:lstStyle>
            <a:lvl1pPr algn="r">
              <a:defRPr sz="1200"/>
            </a:lvl1pPr>
          </a:lstStyle>
          <a:p>
            <a:pPr>
              <a:defRPr/>
            </a:pPr>
            <a:fld id="{A1020B33-0E27-4E47-9FA9-CDBF792C778B}" type="slidenum">
              <a:rPr lang="es-ES"/>
              <a:pPr>
                <a:defRPr/>
              </a:pPr>
              <a:t>‹Nº›</a:t>
            </a:fld>
            <a:endParaRPr lang="es-ES"/>
          </a:p>
        </p:txBody>
      </p:sp>
    </p:spTree>
    <p:extLst>
      <p:ext uri="{BB962C8B-B14F-4D97-AF65-F5344CB8AC3E}">
        <p14:creationId xmlns:p14="http://schemas.microsoft.com/office/powerpoint/2010/main" val="699464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67050" cy="468313"/>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eaLnBrk="1" hangingPunct="1">
              <a:defRPr sz="1200">
                <a:latin typeface="Arial" charset="0"/>
              </a:defRPr>
            </a:lvl1pPr>
          </a:lstStyle>
          <a:p>
            <a:pPr>
              <a:defRPr/>
            </a:pPr>
            <a:endParaRPr lang="es-ES"/>
          </a:p>
        </p:txBody>
      </p:sp>
      <p:sp>
        <p:nvSpPr>
          <p:cNvPr id="33795" name="Rectangle 3"/>
          <p:cNvSpPr>
            <a:spLocks noGrp="1" noChangeArrowheads="1"/>
          </p:cNvSpPr>
          <p:nvPr>
            <p:ph type="dt" idx="1"/>
          </p:nvPr>
        </p:nvSpPr>
        <p:spPr bwMode="auto">
          <a:xfrm>
            <a:off x="4008438" y="0"/>
            <a:ext cx="3067050" cy="468313"/>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eaLnBrk="1" hangingPunct="1">
              <a:defRPr sz="1200">
                <a:latin typeface="Arial" charset="0"/>
              </a:defRPr>
            </a:lvl1pPr>
          </a:lstStyle>
          <a:p>
            <a:pPr>
              <a:defRPr/>
            </a:pPr>
            <a:endParaRPr lang="es-ES"/>
          </a:p>
        </p:txBody>
      </p:sp>
      <p:sp>
        <p:nvSpPr>
          <p:cNvPr id="41988"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708025" y="4448175"/>
            <a:ext cx="5661025" cy="4213225"/>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33798" name="Rectangle 6"/>
          <p:cNvSpPr>
            <a:spLocks noGrp="1" noChangeArrowheads="1"/>
          </p:cNvSpPr>
          <p:nvPr>
            <p:ph type="ftr" sz="quarter" idx="4"/>
          </p:nvPr>
        </p:nvSpPr>
        <p:spPr bwMode="auto">
          <a:xfrm>
            <a:off x="0" y="8893175"/>
            <a:ext cx="3067050" cy="468313"/>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eaLnBrk="1" hangingPunct="1">
              <a:defRPr sz="1200">
                <a:latin typeface="Arial" charset="0"/>
              </a:defRPr>
            </a:lvl1pPr>
          </a:lstStyle>
          <a:p>
            <a:pPr>
              <a:defRPr/>
            </a:pPr>
            <a:endParaRPr lang="es-ES"/>
          </a:p>
        </p:txBody>
      </p:sp>
      <p:sp>
        <p:nvSpPr>
          <p:cNvPr id="33799" name="Rectangle 7"/>
          <p:cNvSpPr>
            <a:spLocks noGrp="1" noChangeArrowheads="1"/>
          </p:cNvSpPr>
          <p:nvPr>
            <p:ph type="sldNum" sz="quarter" idx="5"/>
          </p:nvPr>
        </p:nvSpPr>
        <p:spPr bwMode="auto">
          <a:xfrm>
            <a:off x="4008438" y="8893175"/>
            <a:ext cx="3067050" cy="468313"/>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eaLnBrk="1" hangingPunct="1">
              <a:defRPr sz="1200">
                <a:latin typeface="Arial" charset="0"/>
              </a:defRPr>
            </a:lvl1pPr>
          </a:lstStyle>
          <a:p>
            <a:pPr>
              <a:defRPr/>
            </a:pPr>
            <a:fld id="{D18CE474-F764-4EE6-ADBF-4CD6912697E7}" type="slidenum">
              <a:rPr lang="es-ES"/>
              <a:pPr>
                <a:defRPr/>
              </a:pPr>
              <a:t>‹Nº›</a:t>
            </a:fld>
            <a:endParaRPr lang="es-ES"/>
          </a:p>
        </p:txBody>
      </p:sp>
    </p:spTree>
    <p:extLst>
      <p:ext uri="{BB962C8B-B14F-4D97-AF65-F5344CB8AC3E}">
        <p14:creationId xmlns:p14="http://schemas.microsoft.com/office/powerpoint/2010/main" val="30095928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7" name="6 Título"/>
          <p:cNvSpPr>
            <a:spLocks noGrp="1"/>
          </p:cNvSpPr>
          <p:nvPr>
            <p:ph type="title"/>
          </p:nvPr>
        </p:nvSpPr>
        <p:spPr/>
        <p:txBody>
          <a:bodyPr/>
          <a:lstStyle/>
          <a:p>
            <a:r>
              <a:rPr lang="es-ES" dirty="0"/>
              <a:t>Haga clic para modificar el estilo de título del patrón</a:t>
            </a:r>
            <a:endParaRPr lang="es-CL" dirty="0"/>
          </a:p>
        </p:txBody>
      </p:sp>
    </p:spTree>
    <p:extLst>
      <p:ext uri="{BB962C8B-B14F-4D97-AF65-F5344CB8AC3E}">
        <p14:creationId xmlns:p14="http://schemas.microsoft.com/office/powerpoint/2010/main" val="109382185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8D13918D-FA65-49FD-AB2E-F883E157F442}" type="slidenum">
              <a:rPr lang="en-US"/>
              <a:pPr>
                <a:defRPr/>
              </a:pPr>
              <a:t>‹Nº›</a:t>
            </a:fld>
            <a:endParaRPr lang="en-US"/>
          </a:p>
        </p:txBody>
      </p:sp>
    </p:spTree>
    <p:extLst>
      <p:ext uri="{BB962C8B-B14F-4D97-AF65-F5344CB8AC3E}">
        <p14:creationId xmlns:p14="http://schemas.microsoft.com/office/powerpoint/2010/main" val="137166492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990600"/>
            <a:ext cx="1817688"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03350" y="990600"/>
            <a:ext cx="530225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96DBE82F-3F9D-4BBA-A978-79A8F91D1922}" type="slidenum">
              <a:rPr lang="en-US"/>
              <a:pPr>
                <a:defRPr/>
              </a:pPr>
              <a:t>‹Nº›</a:t>
            </a:fld>
            <a:endParaRPr lang="en-US"/>
          </a:p>
        </p:txBody>
      </p:sp>
    </p:spTree>
    <p:extLst>
      <p:ext uri="{BB962C8B-B14F-4D97-AF65-F5344CB8AC3E}">
        <p14:creationId xmlns:p14="http://schemas.microsoft.com/office/powerpoint/2010/main" val="12447742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03350" y="990600"/>
            <a:ext cx="7272338" cy="457200"/>
          </a:xfrm>
        </p:spPr>
        <p:txBody>
          <a:bodyPr/>
          <a:lstStyle/>
          <a:p>
            <a:r>
              <a:rPr lang="en-US"/>
              <a:t>Click to edit Master title style</a:t>
            </a:r>
          </a:p>
        </p:txBody>
      </p:sp>
      <p:sp>
        <p:nvSpPr>
          <p:cNvPr id="3" name="Table Placeholder 2"/>
          <p:cNvSpPr>
            <a:spLocks noGrp="1"/>
          </p:cNvSpPr>
          <p:nvPr>
            <p:ph type="tbl" idx="1"/>
          </p:nvPr>
        </p:nvSpPr>
        <p:spPr>
          <a:xfrm>
            <a:off x="1404938" y="1752600"/>
            <a:ext cx="6983412" cy="4343400"/>
          </a:xfrm>
        </p:spPr>
        <p:txBody>
          <a:bodyPr/>
          <a:lstStyle/>
          <a:p>
            <a:pPr lvl="0"/>
            <a:endParaRPr lang="en-US" noProof="0"/>
          </a:p>
        </p:txBody>
      </p:sp>
      <p:sp>
        <p:nvSpPr>
          <p:cNvPr id="4"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98695222-EBC7-474C-BBCF-EE7B8E33B698}" type="slidenum">
              <a:rPr lang="en-US"/>
              <a:pPr>
                <a:defRPr/>
              </a:pPr>
              <a:t>‹Nº›</a:t>
            </a:fld>
            <a:endParaRPr lang="en-US"/>
          </a:p>
        </p:txBody>
      </p:sp>
    </p:spTree>
    <p:extLst>
      <p:ext uri="{BB962C8B-B14F-4D97-AF65-F5344CB8AC3E}">
        <p14:creationId xmlns:p14="http://schemas.microsoft.com/office/powerpoint/2010/main" val="150016348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3350" y="990600"/>
            <a:ext cx="7272338" cy="457200"/>
          </a:xfrm>
        </p:spPr>
        <p:txBody>
          <a:bodyPr/>
          <a:lstStyle/>
          <a:p>
            <a:r>
              <a:rPr lang="en-US"/>
              <a:t>Click to edit Master title style</a:t>
            </a:r>
          </a:p>
        </p:txBody>
      </p:sp>
      <p:sp>
        <p:nvSpPr>
          <p:cNvPr id="3" name="Text Placeholder 2"/>
          <p:cNvSpPr>
            <a:spLocks noGrp="1"/>
          </p:cNvSpPr>
          <p:nvPr>
            <p:ph type="body" sz="half" idx="1"/>
          </p:nvPr>
        </p:nvSpPr>
        <p:spPr>
          <a:xfrm>
            <a:off x="1404938" y="1752600"/>
            <a:ext cx="3414712"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72050" y="1752600"/>
            <a:ext cx="34163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8ABEB0A8-E2F6-41A7-9C3C-1156348B3A4D}" type="slidenum">
              <a:rPr lang="en-US"/>
              <a:pPr>
                <a:defRPr/>
              </a:pPr>
              <a:t>‹Nº›</a:t>
            </a:fld>
            <a:endParaRPr lang="en-US"/>
          </a:p>
        </p:txBody>
      </p:sp>
    </p:spTree>
    <p:extLst>
      <p:ext uri="{BB962C8B-B14F-4D97-AF65-F5344CB8AC3E}">
        <p14:creationId xmlns:p14="http://schemas.microsoft.com/office/powerpoint/2010/main" val="28441152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E489FEF9-D41D-401A-9E2A-BEDA44214B86}" type="slidenum">
              <a:rPr lang="en-US"/>
              <a:pPr>
                <a:defRPr/>
              </a:pPr>
              <a:t>‹Nº›</a:t>
            </a:fld>
            <a:endParaRPr lang="en-US"/>
          </a:p>
        </p:txBody>
      </p:sp>
    </p:spTree>
    <p:extLst>
      <p:ext uri="{BB962C8B-B14F-4D97-AF65-F5344CB8AC3E}">
        <p14:creationId xmlns:p14="http://schemas.microsoft.com/office/powerpoint/2010/main" val="278554056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693FF812-BB5B-4E6E-B40F-D5174D2C67E8}" type="slidenum">
              <a:rPr lang="en-US"/>
              <a:pPr>
                <a:defRPr/>
              </a:pPr>
              <a:t>‹Nº›</a:t>
            </a:fld>
            <a:endParaRPr lang="en-US"/>
          </a:p>
        </p:txBody>
      </p:sp>
    </p:spTree>
    <p:extLst>
      <p:ext uri="{BB962C8B-B14F-4D97-AF65-F5344CB8AC3E}">
        <p14:creationId xmlns:p14="http://schemas.microsoft.com/office/powerpoint/2010/main" val="11427809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04938" y="1752600"/>
            <a:ext cx="341471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72050" y="1752600"/>
            <a:ext cx="34163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2097685A-1E1E-42FD-AD56-2160D0AE2CA3}" type="slidenum">
              <a:rPr lang="en-US"/>
              <a:pPr>
                <a:defRPr/>
              </a:pPr>
              <a:t>‹Nº›</a:t>
            </a:fld>
            <a:endParaRPr lang="en-US"/>
          </a:p>
        </p:txBody>
      </p:sp>
    </p:spTree>
    <p:extLst>
      <p:ext uri="{BB962C8B-B14F-4D97-AF65-F5344CB8AC3E}">
        <p14:creationId xmlns:p14="http://schemas.microsoft.com/office/powerpoint/2010/main" val="211685406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8221511B-A68F-4E7A-9BFD-D06C78DB1812}" type="slidenum">
              <a:rPr lang="en-US"/>
              <a:pPr>
                <a:defRPr/>
              </a:pPr>
              <a:t>‹Nº›</a:t>
            </a:fld>
            <a:endParaRPr lang="en-US"/>
          </a:p>
        </p:txBody>
      </p:sp>
    </p:spTree>
    <p:extLst>
      <p:ext uri="{BB962C8B-B14F-4D97-AF65-F5344CB8AC3E}">
        <p14:creationId xmlns:p14="http://schemas.microsoft.com/office/powerpoint/2010/main" val="27227142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26B4CC9D-2604-4B83-9D80-46799CFC00E2}" type="slidenum">
              <a:rPr lang="en-US"/>
              <a:pPr>
                <a:defRPr/>
              </a:pPr>
              <a:t>‹Nº›</a:t>
            </a:fld>
            <a:endParaRPr lang="en-US"/>
          </a:p>
        </p:txBody>
      </p:sp>
    </p:spTree>
    <p:extLst>
      <p:ext uri="{BB962C8B-B14F-4D97-AF65-F5344CB8AC3E}">
        <p14:creationId xmlns:p14="http://schemas.microsoft.com/office/powerpoint/2010/main" val="398933458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2873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71AEBC7C-8FB9-4D38-9E4D-F337D5EE4249}" type="slidenum">
              <a:rPr lang="en-US"/>
              <a:pPr>
                <a:defRPr/>
              </a:pPr>
              <a:t>‹Nº›</a:t>
            </a:fld>
            <a:endParaRPr lang="en-US"/>
          </a:p>
        </p:txBody>
      </p:sp>
    </p:spTree>
    <p:extLst>
      <p:ext uri="{BB962C8B-B14F-4D97-AF65-F5344CB8AC3E}">
        <p14:creationId xmlns:p14="http://schemas.microsoft.com/office/powerpoint/2010/main" val="5852707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xfrm>
            <a:off x="6732588" y="6429375"/>
            <a:ext cx="1905000" cy="228600"/>
          </a:xfrm>
          <a:prstGeom prst="rect">
            <a:avLst/>
          </a:prstGeom>
        </p:spPr>
        <p:txBody>
          <a:bodyPr/>
          <a:lstStyle>
            <a:lvl1pPr>
              <a:defRPr/>
            </a:lvl1pPr>
          </a:lstStyle>
          <a:p>
            <a:pPr>
              <a:defRPr/>
            </a:pPr>
            <a:fld id="{299EA322-D369-4824-BF4A-AE18EBD79F05}" type="slidenum">
              <a:rPr lang="en-US"/>
              <a:pPr>
                <a:defRPr/>
              </a:pPr>
              <a:t>‹Nº›</a:t>
            </a:fld>
            <a:endParaRPr lang="en-US"/>
          </a:p>
        </p:txBody>
      </p:sp>
    </p:spTree>
    <p:extLst>
      <p:ext uri="{BB962C8B-B14F-4D97-AF65-F5344CB8AC3E}">
        <p14:creationId xmlns:p14="http://schemas.microsoft.com/office/powerpoint/2010/main" val="80058789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181223"/>
            <a:ext cx="9121140" cy="431825"/>
          </a:xfrm>
          <a:prstGeom prst="rect">
            <a:avLst/>
          </a:prstGeom>
          <a:gradFill flip="none" rotWithShape="1">
            <a:gsLst>
              <a:gs pos="0">
                <a:srgbClr val="33CCFF">
                  <a:alpha val="18000"/>
                </a:srgbClr>
              </a:gs>
              <a:gs pos="100000">
                <a:srgbClr val="279AC1">
                  <a:alpha val="60000"/>
                </a:srgbClr>
              </a:gs>
            </a:gsLst>
            <a:path path="circle">
              <a:fillToRect l="100000" t="100000"/>
            </a:path>
            <a:tileRect r="-100000" b="-100000"/>
          </a:gradFill>
          <a:ln>
            <a:noFill/>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s-CL"/>
          </a:p>
        </p:txBody>
      </p:sp>
      <p:sp>
        <p:nvSpPr>
          <p:cNvPr id="1029" name="Rectangle 4"/>
          <p:cNvSpPr>
            <a:spLocks noGrp="1" noChangeArrowheads="1"/>
          </p:cNvSpPr>
          <p:nvPr>
            <p:ph type="title"/>
          </p:nvPr>
        </p:nvSpPr>
        <p:spPr bwMode="auto">
          <a:xfrm>
            <a:off x="15518" y="181223"/>
            <a:ext cx="910562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dirty="0" err="1"/>
              <a:t>Características</a:t>
            </a:r>
            <a:r>
              <a:rPr lang="en-US" altLang="es-CL" dirty="0"/>
              <a:t> del Nuevo</a:t>
            </a:r>
          </a:p>
        </p:txBody>
      </p:sp>
      <p:sp>
        <p:nvSpPr>
          <p:cNvPr id="1030" name="Rectangle 5"/>
          <p:cNvSpPr>
            <a:spLocks noGrp="1" noChangeArrowheads="1"/>
          </p:cNvSpPr>
          <p:nvPr>
            <p:ph type="body" idx="1"/>
          </p:nvPr>
        </p:nvSpPr>
        <p:spPr bwMode="auto">
          <a:xfrm>
            <a:off x="1404938" y="1752600"/>
            <a:ext cx="6983412"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Haga clic para modificar el estilo de texto del patrón</a:t>
            </a:r>
          </a:p>
          <a:p>
            <a:pPr lvl="1"/>
            <a:r>
              <a:rPr lang="en-US" altLang="es-CL"/>
              <a:t>Segundo nivel</a:t>
            </a:r>
          </a:p>
          <a:p>
            <a:pPr lvl="2"/>
            <a:r>
              <a:rPr lang="en-US" altLang="es-CL"/>
              <a:t>Tercer nivel</a:t>
            </a:r>
          </a:p>
          <a:p>
            <a:pPr lvl="3"/>
            <a:r>
              <a:rPr lang="en-US" altLang="es-CL"/>
              <a:t>Cuarto nivel</a:t>
            </a:r>
          </a:p>
          <a:p>
            <a:pPr lvl="4"/>
            <a:r>
              <a:rPr lang="en-US" altLang="es-CL"/>
              <a:t>Quinto nivel</a:t>
            </a:r>
          </a:p>
        </p:txBody>
      </p:sp>
      <p:sp>
        <p:nvSpPr>
          <p:cNvPr id="7" name="Rectangle 3"/>
          <p:cNvSpPr>
            <a:spLocks noChangeArrowheads="1"/>
          </p:cNvSpPr>
          <p:nvPr userDrawn="1"/>
        </p:nvSpPr>
        <p:spPr bwMode="auto">
          <a:xfrm>
            <a:off x="-18276" y="6756608"/>
            <a:ext cx="9139416" cy="93978"/>
          </a:xfrm>
          <a:prstGeom prst="rect">
            <a:avLst/>
          </a:prstGeom>
          <a:gradFill flip="none" rotWithShape="1">
            <a:gsLst>
              <a:gs pos="0">
                <a:srgbClr val="33CCFF">
                  <a:alpha val="18000"/>
                </a:srgbClr>
              </a:gs>
              <a:gs pos="100000">
                <a:srgbClr val="279AC1">
                  <a:alpha val="60000"/>
                </a:srgbClr>
              </a:gs>
            </a:gsLst>
            <a:path path="circle">
              <a:fillToRect l="100000" t="100000"/>
            </a:path>
            <a:tileRect r="-100000" b="-100000"/>
          </a:gradFill>
          <a:ln>
            <a:noFill/>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s-CL"/>
          </a:p>
        </p:txBody>
      </p:sp>
    </p:spTree>
  </p:cSld>
  <p:clrMap bg1="lt1" tx1="dk1" bg2="lt2" tx2="dk2" accent1="accent1" accent2="accent2" accent3="accent3" accent4="accent4" accent5="accent5" accent6="accent6" hlink="hlink" folHlink="folHlink"/>
  <p:sldLayoutIdLst>
    <p:sldLayoutId id="2147484633" r:id="rId1"/>
    <p:sldLayoutId id="2147484635" r:id="rId2"/>
    <p:sldLayoutId id="2147484636" r:id="rId3"/>
    <p:sldLayoutId id="2147484637" r:id="rId4"/>
    <p:sldLayoutId id="2147484638" r:id="rId5"/>
    <p:sldLayoutId id="2147484639" r:id="rId6"/>
    <p:sldLayoutId id="2147484634" r:id="rId7"/>
    <p:sldLayoutId id="2147484640" r:id="rId8"/>
    <p:sldLayoutId id="2147484641" r:id="rId9"/>
    <p:sldLayoutId id="2147484642" r:id="rId10"/>
    <p:sldLayoutId id="2147484643" r:id="rId11"/>
    <p:sldLayoutId id="2147484644" r:id="rId12"/>
    <p:sldLayoutId id="2147484645" r:id="rId13"/>
  </p:sldLayoutIdLst>
  <p:transition/>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Narrow" pitchFamily="34" charset="0"/>
        </a:defRPr>
      </a:lvl2pPr>
      <a:lvl3pPr algn="l" rtl="0" eaLnBrk="0" fontAlgn="base" hangingPunct="0">
        <a:spcBef>
          <a:spcPct val="0"/>
        </a:spcBef>
        <a:spcAft>
          <a:spcPct val="0"/>
        </a:spcAft>
        <a:defRPr sz="2800" b="1">
          <a:solidFill>
            <a:schemeClr val="tx2"/>
          </a:solidFill>
          <a:latin typeface="Arial Narrow" pitchFamily="34" charset="0"/>
        </a:defRPr>
      </a:lvl3pPr>
      <a:lvl4pPr algn="l" rtl="0" eaLnBrk="0" fontAlgn="base" hangingPunct="0">
        <a:spcBef>
          <a:spcPct val="0"/>
        </a:spcBef>
        <a:spcAft>
          <a:spcPct val="0"/>
        </a:spcAft>
        <a:defRPr sz="2800" b="1">
          <a:solidFill>
            <a:schemeClr val="tx2"/>
          </a:solidFill>
          <a:latin typeface="Arial Narrow" pitchFamily="34" charset="0"/>
        </a:defRPr>
      </a:lvl4pPr>
      <a:lvl5pPr algn="l" rtl="0" eaLnBrk="0" fontAlgn="base" hangingPunct="0">
        <a:spcBef>
          <a:spcPct val="0"/>
        </a:spcBef>
        <a:spcAft>
          <a:spcPct val="0"/>
        </a:spcAft>
        <a:defRPr sz="2800" b="1">
          <a:solidFill>
            <a:schemeClr val="tx2"/>
          </a:solidFill>
          <a:latin typeface="Arial Narrow" pitchFamily="34" charset="0"/>
        </a:defRPr>
      </a:lvl5pPr>
      <a:lvl6pPr marL="457200" algn="l" rtl="0" eaLnBrk="0" fontAlgn="base" hangingPunct="0">
        <a:spcBef>
          <a:spcPct val="0"/>
        </a:spcBef>
        <a:spcAft>
          <a:spcPct val="0"/>
        </a:spcAft>
        <a:defRPr sz="2800" b="1">
          <a:solidFill>
            <a:schemeClr val="tx2"/>
          </a:solidFill>
          <a:latin typeface="Arial Narrow" pitchFamily="34" charset="0"/>
        </a:defRPr>
      </a:lvl6pPr>
      <a:lvl7pPr marL="914400" algn="l" rtl="0" eaLnBrk="0" fontAlgn="base" hangingPunct="0">
        <a:spcBef>
          <a:spcPct val="0"/>
        </a:spcBef>
        <a:spcAft>
          <a:spcPct val="0"/>
        </a:spcAft>
        <a:defRPr sz="2800" b="1">
          <a:solidFill>
            <a:schemeClr val="tx2"/>
          </a:solidFill>
          <a:latin typeface="Arial Narrow" pitchFamily="34" charset="0"/>
        </a:defRPr>
      </a:lvl7pPr>
      <a:lvl8pPr marL="1371600" algn="l" rtl="0" eaLnBrk="0" fontAlgn="base" hangingPunct="0">
        <a:spcBef>
          <a:spcPct val="0"/>
        </a:spcBef>
        <a:spcAft>
          <a:spcPct val="0"/>
        </a:spcAft>
        <a:defRPr sz="2800" b="1">
          <a:solidFill>
            <a:schemeClr val="tx2"/>
          </a:solidFill>
          <a:latin typeface="Arial Narrow" pitchFamily="34" charset="0"/>
        </a:defRPr>
      </a:lvl8pPr>
      <a:lvl9pPr marL="1828800" algn="l" rtl="0" eaLnBrk="0" fontAlgn="base" hangingPunct="0">
        <a:spcBef>
          <a:spcPct val="0"/>
        </a:spcBef>
        <a:spcAft>
          <a:spcPct val="0"/>
        </a:spcAft>
        <a:defRPr sz="2800" b="1">
          <a:solidFill>
            <a:schemeClr val="tx2"/>
          </a:solidFill>
          <a:latin typeface="Arial Narrow" pitchFamily="34" charset="0"/>
        </a:defRPr>
      </a:lvl9pPr>
    </p:titleStyle>
    <p:bodyStyle>
      <a:lvl1pPr marL="342900" indent="-342900" algn="just" rtl="0" eaLnBrk="0" fontAlgn="base" hangingPunct="0">
        <a:spcBef>
          <a:spcPct val="20000"/>
        </a:spcBef>
        <a:spcAft>
          <a:spcPct val="0"/>
        </a:spcAft>
        <a:buClr>
          <a:srgbClr val="007DD2"/>
        </a:buClr>
        <a:buFont typeface="Wingdings" pitchFamily="2" charset="2"/>
        <a:buChar char="q"/>
        <a:defRPr sz="2400">
          <a:solidFill>
            <a:schemeClr val="tx1"/>
          </a:solidFill>
          <a:latin typeface="+mn-lt"/>
          <a:ea typeface="+mn-ea"/>
          <a:cs typeface="+mn-cs"/>
        </a:defRPr>
      </a:lvl1pPr>
      <a:lvl2pPr marL="742950" indent="-285750" algn="just" rtl="0" eaLnBrk="0" fontAlgn="base" hangingPunct="0">
        <a:spcBef>
          <a:spcPct val="20000"/>
        </a:spcBef>
        <a:spcAft>
          <a:spcPct val="0"/>
        </a:spcAft>
        <a:buClr>
          <a:srgbClr val="007DD2"/>
        </a:buClr>
        <a:buFont typeface="Wingdings" pitchFamily="2" charset="2"/>
        <a:buChar char="§"/>
        <a:defRPr sz="2400">
          <a:solidFill>
            <a:schemeClr val="tx1"/>
          </a:solidFill>
          <a:latin typeface="+mn-lt"/>
        </a:defRPr>
      </a:lvl2pPr>
      <a:lvl3pPr marL="1143000" indent="-228600" algn="just" rtl="0" eaLnBrk="0" fontAlgn="base" hangingPunct="0">
        <a:spcBef>
          <a:spcPct val="20000"/>
        </a:spcBef>
        <a:spcAft>
          <a:spcPct val="0"/>
        </a:spcAft>
        <a:buClr>
          <a:srgbClr val="007DD2"/>
        </a:buClr>
        <a:buChar char="•"/>
        <a:defRPr sz="2400">
          <a:solidFill>
            <a:schemeClr val="tx1"/>
          </a:solidFill>
          <a:latin typeface="+mn-lt"/>
        </a:defRPr>
      </a:lvl3pPr>
      <a:lvl4pPr marL="1600200" indent="-228600" algn="just" rtl="0" eaLnBrk="0" fontAlgn="base" hangingPunct="0">
        <a:spcBef>
          <a:spcPct val="20000"/>
        </a:spcBef>
        <a:spcAft>
          <a:spcPct val="0"/>
        </a:spcAft>
        <a:buClr>
          <a:srgbClr val="007DD2"/>
        </a:buClr>
        <a:buFont typeface="Wingdings" pitchFamily="2" charset="2"/>
        <a:buChar char="ü"/>
        <a:defRPr sz="2400">
          <a:solidFill>
            <a:schemeClr val="tx1"/>
          </a:solidFill>
          <a:latin typeface="+mn-lt"/>
        </a:defRPr>
      </a:lvl4pPr>
      <a:lvl5pPr marL="2057400" indent="-228600" algn="just" rtl="0" eaLnBrk="0" fontAlgn="base" hangingPunct="0">
        <a:spcBef>
          <a:spcPct val="20000"/>
        </a:spcBef>
        <a:spcAft>
          <a:spcPct val="0"/>
        </a:spcAft>
        <a:buClr>
          <a:srgbClr val="007DD2"/>
        </a:buClr>
        <a:buFont typeface="Wingdings" pitchFamily="2" charset="2"/>
        <a:buChar char="Ø"/>
        <a:defRPr sz="2400">
          <a:solidFill>
            <a:schemeClr val="tx1"/>
          </a:solidFill>
          <a:latin typeface="+mn-lt"/>
        </a:defRPr>
      </a:lvl5pPr>
      <a:lvl6pPr marL="2514600" indent="-228600" algn="just" rtl="0" eaLnBrk="0" fontAlgn="base" hangingPunct="0">
        <a:spcBef>
          <a:spcPct val="20000"/>
        </a:spcBef>
        <a:spcAft>
          <a:spcPct val="0"/>
        </a:spcAft>
        <a:buClr>
          <a:srgbClr val="007DD2"/>
        </a:buClr>
        <a:buFont typeface="Wingdings" pitchFamily="2" charset="2"/>
        <a:buChar char="Ø"/>
        <a:defRPr sz="2400">
          <a:solidFill>
            <a:schemeClr val="tx1"/>
          </a:solidFill>
          <a:latin typeface="+mn-lt"/>
        </a:defRPr>
      </a:lvl6pPr>
      <a:lvl7pPr marL="2971800" indent="-228600" algn="just" rtl="0" eaLnBrk="0" fontAlgn="base" hangingPunct="0">
        <a:spcBef>
          <a:spcPct val="20000"/>
        </a:spcBef>
        <a:spcAft>
          <a:spcPct val="0"/>
        </a:spcAft>
        <a:buClr>
          <a:srgbClr val="007DD2"/>
        </a:buClr>
        <a:buFont typeface="Wingdings" pitchFamily="2" charset="2"/>
        <a:buChar char="Ø"/>
        <a:defRPr sz="2400">
          <a:solidFill>
            <a:schemeClr val="tx1"/>
          </a:solidFill>
          <a:latin typeface="+mn-lt"/>
        </a:defRPr>
      </a:lvl7pPr>
      <a:lvl8pPr marL="3429000" indent="-228600" algn="just" rtl="0" eaLnBrk="0" fontAlgn="base" hangingPunct="0">
        <a:spcBef>
          <a:spcPct val="20000"/>
        </a:spcBef>
        <a:spcAft>
          <a:spcPct val="0"/>
        </a:spcAft>
        <a:buClr>
          <a:srgbClr val="007DD2"/>
        </a:buClr>
        <a:buFont typeface="Wingdings" pitchFamily="2" charset="2"/>
        <a:buChar char="Ø"/>
        <a:defRPr sz="2400">
          <a:solidFill>
            <a:schemeClr val="tx1"/>
          </a:solidFill>
          <a:latin typeface="+mn-lt"/>
        </a:defRPr>
      </a:lvl8pPr>
      <a:lvl9pPr marL="3886200" indent="-228600" algn="just" rtl="0" eaLnBrk="0" fontAlgn="base" hangingPunct="0">
        <a:spcBef>
          <a:spcPct val="20000"/>
        </a:spcBef>
        <a:spcAft>
          <a:spcPct val="0"/>
        </a:spcAft>
        <a:buClr>
          <a:srgbClr val="007DD2"/>
        </a:buClr>
        <a:buFont typeface="Wingdings" pitchFamily="2" charset="2"/>
        <a:buChar char="Ø"/>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5.png"/><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2.jpeg"/><Relationship Id="rId7"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4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5.png"/><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2.jpeg"/><Relationship Id="rId7"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4.emf"/><Relationship Id="rId4" Type="http://schemas.openxmlformats.org/officeDocument/2006/relationships/image" Target="../media/image3.jpg"/><Relationship Id="rId9" Type="http://schemas.openxmlformats.org/officeDocument/2006/relationships/package" Target="../embeddings/Microsoft_Word_Document1.docx"/></Relationships>
</file>

<file path=ppt/slides/_rels/slide5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4.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2.jpeg"/><Relationship Id="rId7"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6.emf"/><Relationship Id="rId4" Type="http://schemas.openxmlformats.org/officeDocument/2006/relationships/image" Target="../media/image3.jpg"/><Relationship Id="rId9" Type="http://schemas.openxmlformats.org/officeDocument/2006/relationships/package" Target="../embeddings/Microsoft_Word_Document3.docx"/></Relationships>
</file>

<file path=ppt/slides/_rels/slide55.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2.jpeg"/><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5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8.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2.jpeg"/><Relationship Id="rId7" Type="http://schemas.openxmlformats.org/officeDocument/2006/relationships/package" Target="../embeddings/Microsoft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9.emf"/><Relationship Id="rId4" Type="http://schemas.openxmlformats.org/officeDocument/2006/relationships/image" Target="../media/image3.jpg"/><Relationship Id="rId9" Type="http://schemas.openxmlformats.org/officeDocument/2006/relationships/package" Target="../embeddings/Microsoft_Word_Document6.docx"/></Relationships>
</file>

<file path=ppt/slides/_rels/slide5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395536" y="864001"/>
            <a:ext cx="8427442" cy="5373304"/>
          </a:xfrm>
        </p:spPr>
        <p:txBody>
          <a:bodyPr lIns="0" tIns="0" rIns="0" bIns="0"/>
          <a:lstStyle/>
          <a:p>
            <a:pPr algn="ctr"/>
            <a:r>
              <a:rPr lang="es-CL" altLang="es-CL" sz="2000" dirty="0">
                <a:solidFill>
                  <a:srgbClr val="3399FF"/>
                </a:solidFill>
              </a:rPr>
              <a:t>CONSORCIO</a:t>
            </a:r>
            <a:br>
              <a:rPr lang="es-CL" altLang="es-CL" sz="2000" dirty="0">
                <a:solidFill>
                  <a:srgbClr val="3399FF"/>
                </a:solidFill>
              </a:rPr>
            </a:br>
            <a:r>
              <a:rPr lang="es-CL" altLang="es-CL" sz="2000" dirty="0">
                <a:solidFill>
                  <a:srgbClr val="3399FF"/>
                </a:solidFill>
              </a:rPr>
              <a:t>SYNEX - ESTUDIOS ENERGÉTICOS - ELEQUIPOS</a:t>
            </a:r>
            <a:br>
              <a:rPr lang="es-CL" altLang="es-CL" sz="1800" dirty="0"/>
            </a:br>
            <a:br>
              <a:rPr lang="es-CL" altLang="es-CL" sz="1800" dirty="0"/>
            </a:br>
            <a:r>
              <a:rPr lang="es-CL" altLang="es-CL" dirty="0"/>
              <a:t>ESTUDIO DE VALORIZACIÓN DE LAS INSTALACIONES</a:t>
            </a:r>
            <a:br>
              <a:rPr lang="es-CL" altLang="es-CL" dirty="0"/>
            </a:br>
            <a:r>
              <a:rPr lang="es-CL" altLang="es-CL" dirty="0"/>
              <a:t>DEL SISTEMA DE TRANSMISIÓN NACIONAL</a:t>
            </a:r>
            <a:br>
              <a:rPr lang="es-CL" altLang="es-CL" sz="1800" dirty="0"/>
            </a:br>
            <a:br>
              <a:rPr lang="es-CL" altLang="es-CL" sz="1800" dirty="0"/>
            </a:br>
            <a:r>
              <a:rPr lang="es-CL" altLang="es-CL" sz="2400" dirty="0"/>
              <a:t>COMISIÓN NACIONAL DE ENERGÍA</a:t>
            </a:r>
            <a:br>
              <a:rPr lang="es-CL" altLang="es-CL" sz="1800" dirty="0"/>
            </a:br>
            <a:br>
              <a:rPr lang="es-CL" altLang="es-CL" sz="1800" dirty="0"/>
            </a:br>
            <a:br>
              <a:rPr lang="es-CL" altLang="es-CL" sz="1800" dirty="0"/>
            </a:br>
            <a:br>
              <a:rPr lang="es-CL" altLang="es-CL" sz="1800" dirty="0"/>
            </a:br>
            <a:br>
              <a:rPr lang="es-CL" altLang="es-CL" sz="1800" dirty="0"/>
            </a:br>
            <a:r>
              <a:rPr lang="es-CL" altLang="es-CL" dirty="0"/>
              <a:t>AUDIENCIA PÚBLICA</a:t>
            </a:r>
            <a:br>
              <a:rPr lang="es-CL" altLang="es-CL" sz="1800" dirty="0"/>
            </a:br>
            <a:br>
              <a:rPr lang="es-ES" altLang="es-CL" sz="2000" dirty="0"/>
            </a:br>
            <a:br>
              <a:rPr lang="es-ES" altLang="es-CL" sz="1800" dirty="0"/>
            </a:br>
            <a:r>
              <a:rPr lang="es-ES" altLang="es-CL" sz="2000" dirty="0"/>
              <a:t>13 de noviembre de 2020</a:t>
            </a:r>
            <a:br>
              <a:rPr lang="es-ES" altLang="es-CL" dirty="0"/>
            </a:br>
            <a:endParaRPr lang="es-PE" altLang="es-CL" dirty="0">
              <a:solidFill>
                <a:schemeClr val="tx1"/>
              </a:solidFill>
            </a:endParaRPr>
          </a:p>
        </p:txBody>
      </p:sp>
      <p:sp>
        <p:nvSpPr>
          <p:cNvPr id="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717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6756" y="3714226"/>
            <a:ext cx="1475324" cy="650878"/>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upo 9">
            <a:extLst>
              <a:ext uri="{FF2B5EF4-FFF2-40B4-BE49-F238E27FC236}">
                <a16:creationId xmlns:a16="http://schemas.microsoft.com/office/drawing/2014/main" id="{3C4628C5-CAE5-4A28-A877-8497DA9E9633}"/>
              </a:ext>
            </a:extLst>
          </p:cNvPr>
          <p:cNvGrpSpPr/>
          <p:nvPr/>
        </p:nvGrpSpPr>
        <p:grpSpPr>
          <a:xfrm>
            <a:off x="360000" y="180000"/>
            <a:ext cx="8460000" cy="684000"/>
            <a:chOff x="360000" y="180000"/>
            <a:chExt cx="8460000" cy="684000"/>
          </a:xfrm>
        </p:grpSpPr>
        <p:pic>
          <p:nvPicPr>
            <p:cNvPr id="11" name="Imagen 10">
              <a:extLst>
                <a:ext uri="{FF2B5EF4-FFF2-40B4-BE49-F238E27FC236}">
                  <a16:creationId xmlns:a16="http://schemas.microsoft.com/office/drawing/2014/main" id="{B467ECDE-2FBF-40DB-9D1E-6B0C2E050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13" name="Imagen 12">
              <a:extLst>
                <a:ext uri="{FF2B5EF4-FFF2-40B4-BE49-F238E27FC236}">
                  <a16:creationId xmlns:a16="http://schemas.microsoft.com/office/drawing/2014/main" id="{21C8A512-7DC1-4FC4-BDFD-EF5195347E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4" name="Grupo 13">
              <a:extLst>
                <a:ext uri="{FF2B5EF4-FFF2-40B4-BE49-F238E27FC236}">
                  <a16:creationId xmlns:a16="http://schemas.microsoft.com/office/drawing/2014/main" id="{3EFBA66F-B3EE-479B-8415-7F085954C878}"/>
                </a:ext>
              </a:extLst>
            </p:cNvPr>
            <p:cNvGrpSpPr/>
            <p:nvPr/>
          </p:nvGrpSpPr>
          <p:grpSpPr>
            <a:xfrm>
              <a:off x="3492000" y="270000"/>
              <a:ext cx="2160000" cy="219085"/>
              <a:chOff x="3492000" y="180000"/>
              <a:chExt cx="2160000" cy="219085"/>
            </a:xfrm>
          </p:grpSpPr>
          <p:pic>
            <p:nvPicPr>
              <p:cNvPr id="15" name="Picture 3" descr="EEC_logo_700">
                <a:extLst>
                  <a:ext uri="{FF2B5EF4-FFF2-40B4-BE49-F238E27FC236}">
                    <a16:creationId xmlns:a16="http://schemas.microsoft.com/office/drawing/2014/main" id="{989A614A-DE08-4D4D-B6A8-ECDEA1996D5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6" name="Picture 2">
                <a:extLst>
                  <a:ext uri="{FF2B5EF4-FFF2-40B4-BE49-F238E27FC236}">
                    <a16:creationId xmlns:a16="http://schemas.microsoft.com/office/drawing/2014/main" id="{83ED1A8B-18CA-49AB-8100-CDCC44F90B6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10</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Desglose VI por tramos de transporte y tramos de subestación</a:t>
            </a:r>
            <a:endParaRPr lang="es-CL" sz="2200" b="1" dirty="0">
              <a:latin typeface="Arial Narrow" panose="020B0606020202030204" pitchFamily="34" charset="0"/>
              <a:cs typeface="Calibri" panose="020F0502020204030204" pitchFamily="34" charset="0"/>
            </a:endParaRPr>
          </a:p>
        </p:txBody>
      </p:sp>
      <p:sp>
        <p:nvSpPr>
          <p:cNvPr id="3" name="Rectángulo 2">
            <a:extLst>
              <a:ext uri="{FF2B5EF4-FFF2-40B4-BE49-F238E27FC236}">
                <a16:creationId xmlns:a16="http://schemas.microsoft.com/office/drawing/2014/main" id="{AFEB8976-0110-4C05-81E4-4E2CB9C830C7}"/>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ES" sz="2400" b="1" dirty="0">
                <a:latin typeface="Arial Narrow" panose="020B0606020202030204" pitchFamily="34" charset="0"/>
                <a:cs typeface="Calibri" panose="020F0502020204030204" pitchFamily="34" charset="0"/>
              </a:rPr>
              <a:t>II. RESULTADOS VI</a:t>
            </a:r>
            <a:endParaRPr lang="es-CL" b="1" dirty="0">
              <a:solidFill>
                <a:srgbClr val="0070C0"/>
              </a:solidFill>
              <a:latin typeface="Arial Narrow" panose="020B0606020202030204" pitchFamily="34" charset="0"/>
            </a:endParaRPr>
          </a:p>
        </p:txBody>
      </p:sp>
      <p:sp>
        <p:nvSpPr>
          <p:cNvPr id="6" name="CuadroTexto 5">
            <a:extLst>
              <a:ext uri="{FF2B5EF4-FFF2-40B4-BE49-F238E27FC236}">
                <a16:creationId xmlns:a16="http://schemas.microsoft.com/office/drawing/2014/main" id="{3519BC61-57E6-49CA-9ECD-29967ABF8160}"/>
              </a:ext>
            </a:extLst>
          </p:cNvPr>
          <p:cNvSpPr txBox="1"/>
          <p:nvPr/>
        </p:nvSpPr>
        <p:spPr>
          <a:xfrm>
            <a:off x="402018" y="5949280"/>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El VI de Bienes Muebles e Inmuebles ascendió a 25,6 MMUSD</a:t>
            </a:r>
            <a:endParaRPr lang="es-CL" sz="2200" b="1" dirty="0">
              <a:latin typeface="Arial Narrow" panose="020B0606020202030204" pitchFamily="34" charset="0"/>
              <a:cs typeface="Calibri" panose="020F0502020204030204" pitchFamily="34" charset="0"/>
            </a:endParaRPr>
          </a:p>
        </p:txBody>
      </p:sp>
      <p:graphicFrame>
        <p:nvGraphicFramePr>
          <p:cNvPr id="13" name="Tabla 12">
            <a:extLst>
              <a:ext uri="{FF2B5EF4-FFF2-40B4-BE49-F238E27FC236}">
                <a16:creationId xmlns:a16="http://schemas.microsoft.com/office/drawing/2014/main" id="{02D45BD5-1082-411D-ADAC-03442F035F98}"/>
              </a:ext>
            </a:extLst>
          </p:cNvPr>
          <p:cNvGraphicFramePr>
            <a:graphicFrameLocks noGrp="1"/>
          </p:cNvGraphicFramePr>
          <p:nvPr>
            <p:extLst>
              <p:ext uri="{D42A27DB-BD31-4B8C-83A1-F6EECF244321}">
                <p14:modId xmlns:p14="http://schemas.microsoft.com/office/powerpoint/2010/main" val="3395395632"/>
              </p:ext>
            </p:extLst>
          </p:nvPr>
        </p:nvGraphicFramePr>
        <p:xfrm>
          <a:off x="1044001" y="1800000"/>
          <a:ext cx="7344425" cy="3837190"/>
        </p:xfrm>
        <a:graphic>
          <a:graphicData uri="http://schemas.openxmlformats.org/drawingml/2006/table">
            <a:tbl>
              <a:tblPr/>
              <a:tblGrid>
                <a:gridCol w="2186371">
                  <a:extLst>
                    <a:ext uri="{9D8B030D-6E8A-4147-A177-3AD203B41FA5}">
                      <a16:colId xmlns:a16="http://schemas.microsoft.com/office/drawing/2014/main" val="1231988907"/>
                    </a:ext>
                  </a:extLst>
                </a:gridCol>
                <a:gridCol w="1543846">
                  <a:extLst>
                    <a:ext uri="{9D8B030D-6E8A-4147-A177-3AD203B41FA5}">
                      <a16:colId xmlns:a16="http://schemas.microsoft.com/office/drawing/2014/main" val="3317747337"/>
                    </a:ext>
                  </a:extLst>
                </a:gridCol>
                <a:gridCol w="847778">
                  <a:extLst>
                    <a:ext uri="{9D8B030D-6E8A-4147-A177-3AD203B41FA5}">
                      <a16:colId xmlns:a16="http://schemas.microsoft.com/office/drawing/2014/main" val="3203750916"/>
                    </a:ext>
                  </a:extLst>
                </a:gridCol>
                <a:gridCol w="1383215">
                  <a:extLst>
                    <a:ext uri="{9D8B030D-6E8A-4147-A177-3AD203B41FA5}">
                      <a16:colId xmlns:a16="http://schemas.microsoft.com/office/drawing/2014/main" val="498624879"/>
                    </a:ext>
                  </a:extLst>
                </a:gridCol>
                <a:gridCol w="1383215">
                  <a:extLst>
                    <a:ext uri="{9D8B030D-6E8A-4147-A177-3AD203B41FA5}">
                      <a16:colId xmlns:a16="http://schemas.microsoft.com/office/drawing/2014/main" val="540912446"/>
                    </a:ext>
                  </a:extLst>
                </a:gridCol>
              </a:tblGrid>
              <a:tr h="276498">
                <a:tc rowSpan="2" gridSpan="3">
                  <a:txBody>
                    <a:bodyPr/>
                    <a:lstStyle/>
                    <a:p>
                      <a:pPr algn="ctr" fontAlgn="ctr"/>
                      <a:r>
                        <a:rPr lang="es-CL" sz="1700" b="1" i="0" u="none" strike="noStrike" dirty="0">
                          <a:solidFill>
                            <a:srgbClr val="000000"/>
                          </a:solidFill>
                          <a:effectLst/>
                          <a:latin typeface="Arial Narrow" panose="020B0606020202030204" pitchFamily="34" charset="0"/>
                        </a:rPr>
                        <a:t>Tramos de Transporte</a:t>
                      </a:r>
                    </a:p>
                  </a:txBody>
                  <a:tcPr marL="72000" marR="36000" marT="79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rowSpan="2" hMerge="1">
                  <a:txBody>
                    <a:bodyPr/>
                    <a:lstStyle/>
                    <a:p>
                      <a:endParaRPr lang="es-CL"/>
                    </a:p>
                  </a:txBody>
                  <a:tcPr/>
                </a:tc>
                <a:tc rowSpan="2" hMerge="1">
                  <a:txBody>
                    <a:bodyPr/>
                    <a:lstStyle/>
                    <a:p>
                      <a:endParaRPr lang="es-CL"/>
                    </a:p>
                  </a:txBody>
                  <a:tcPr/>
                </a:tc>
                <a:tc gridSpan="2">
                  <a:txBody>
                    <a:bodyPr/>
                    <a:lstStyle/>
                    <a:p>
                      <a:pPr algn="ctr" fontAlgn="ctr"/>
                      <a:r>
                        <a:rPr lang="es-CL" sz="1700" b="1" i="0" u="none" strike="noStrike" dirty="0">
                          <a:solidFill>
                            <a:srgbClr val="000000"/>
                          </a:solidFill>
                          <a:effectLst/>
                          <a:latin typeface="Arial Narrow" panose="020B0606020202030204" pitchFamily="34" charset="0"/>
                        </a:rPr>
                        <a:t>VI</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pPr algn="ctr" fontAlgn="ctr"/>
                      <a:endParaRPr lang="es-CL" sz="1700" b="0" i="0" u="none" strike="noStrike" dirty="0">
                        <a:solidFill>
                          <a:srgbClr val="000000"/>
                        </a:solidFill>
                        <a:effectLst/>
                        <a:latin typeface="Arial Narrow" panose="020B0606020202030204" pitchFamily="34" charset="0"/>
                      </a:endParaRP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641034023"/>
                  </a:ext>
                </a:extLst>
              </a:tr>
              <a:tr h="276498">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1700" b="1" i="0" u="none" strike="noStrike">
                          <a:solidFill>
                            <a:srgbClr val="000000"/>
                          </a:solidFill>
                          <a:effectLst/>
                          <a:latin typeface="Arial Narrow" panose="020B0606020202030204" pitchFamily="34" charset="0"/>
                        </a:rPr>
                        <a:t>USD</a:t>
                      </a:r>
                      <a:endParaRPr lang="es-CL" sz="1700" b="1" i="0" u="none" strike="noStrike" dirty="0">
                        <a:solidFill>
                          <a:srgbClr val="000000"/>
                        </a:solidFill>
                        <a:effectLst/>
                        <a:latin typeface="Arial Narrow" panose="020B0606020202030204" pitchFamily="34" charset="0"/>
                      </a:endParaRP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700" b="1" i="0" u="none" strike="noStrike">
                          <a:solidFill>
                            <a:srgbClr val="000000"/>
                          </a:solidFill>
                          <a:effectLst/>
                          <a:latin typeface="Arial Narrow" panose="020B0606020202030204" pitchFamily="34" charset="0"/>
                        </a:rPr>
                        <a:t>% del VI</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368146169"/>
                  </a:ext>
                </a:extLst>
              </a:tr>
              <a:tr h="276498">
                <a:tc>
                  <a:txBody>
                    <a:bodyPr/>
                    <a:lstStyle/>
                    <a:p>
                      <a:pPr algn="l" fontAlgn="ctr"/>
                      <a:r>
                        <a:rPr lang="es-CL" sz="1700" b="0" i="0" u="none" strike="noStrike" dirty="0">
                          <a:solidFill>
                            <a:srgbClr val="000000"/>
                          </a:solidFill>
                          <a:effectLst/>
                          <a:latin typeface="Arial Narrow" panose="020B0606020202030204" pitchFamily="34" charset="0"/>
                        </a:rPr>
                        <a:t>Equipos y Materiales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500" b="0" i="0" u="none" strike="noStrike">
                          <a:solidFill>
                            <a:srgbClr val="000000"/>
                          </a:solidFill>
                          <a:effectLst/>
                          <a:latin typeface="Arial Narrow" panose="020B0606020202030204" pitchFamily="34" charset="0"/>
                        </a:rPr>
                        <a:t> </a:t>
                      </a:r>
                    </a:p>
                  </a:txBody>
                  <a:tcPr marL="72000" marR="36000" marT="790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dirty="0">
                          <a:solidFill>
                            <a:srgbClr val="000000"/>
                          </a:solidFill>
                          <a:effectLst/>
                          <a:latin typeface="Arial Narrow" panose="020B0606020202030204" pitchFamily="34" charset="0"/>
                        </a:rPr>
                        <a:t>2.701.931.072</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89,53%</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19343398"/>
                  </a:ext>
                </a:extLst>
              </a:tr>
              <a:tr h="276498">
                <a:tc>
                  <a:txBody>
                    <a:bodyPr/>
                    <a:lstStyle/>
                    <a:p>
                      <a:pPr algn="l" fontAlgn="ctr"/>
                      <a:r>
                        <a:rPr lang="es-CL" sz="1700" b="0" i="0" u="none" strike="noStrike" dirty="0">
                          <a:solidFill>
                            <a:srgbClr val="000000"/>
                          </a:solidFill>
                          <a:effectLst/>
                          <a:latin typeface="Arial Narrow" panose="020B0606020202030204" pitchFamily="34" charset="0"/>
                        </a:rPr>
                        <a:t>Servidumbres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500" b="0" i="0" u="none" strike="noStrike" dirty="0">
                          <a:solidFill>
                            <a:srgbClr val="000000"/>
                          </a:solidFill>
                          <a:effectLst/>
                          <a:latin typeface="Arial Narrow" panose="020B0606020202030204" pitchFamily="34" charset="0"/>
                        </a:rPr>
                        <a:t> </a:t>
                      </a:r>
                    </a:p>
                  </a:txBody>
                  <a:tcPr marL="72000" marR="36000" marT="790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302.972.367</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10,04%</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800795144"/>
                  </a:ext>
                </a:extLst>
              </a:tr>
              <a:tr h="276498">
                <a:tc gridSpan="2">
                  <a:txBody>
                    <a:bodyPr/>
                    <a:lstStyle/>
                    <a:p>
                      <a:pPr algn="l" fontAlgn="ctr"/>
                      <a:r>
                        <a:rPr lang="es-CL" sz="1700" b="0" i="0" u="none" strike="noStrike" dirty="0">
                          <a:solidFill>
                            <a:srgbClr val="000000"/>
                          </a:solidFill>
                          <a:effectLst/>
                          <a:latin typeface="Arial Narrow" panose="020B0606020202030204" pitchFamily="34" charset="0"/>
                        </a:rPr>
                        <a:t>Estudio Declaración Ambiental</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dirty="0">
                          <a:solidFill>
                            <a:srgbClr val="000000"/>
                          </a:solidFill>
                          <a:effectLst/>
                          <a:latin typeface="Arial Narrow" panose="020B0606020202030204" pitchFamily="34" charset="0"/>
                        </a:rPr>
                        <a:t>8.830.681</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0,29%</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26089176"/>
                  </a:ext>
                </a:extLst>
              </a:tr>
              <a:tr h="276498">
                <a:tc gridSpan="2">
                  <a:txBody>
                    <a:bodyPr/>
                    <a:lstStyle/>
                    <a:p>
                      <a:pPr algn="l" fontAlgn="ctr"/>
                      <a:r>
                        <a:rPr lang="es-CL" sz="1700" b="0" i="0" u="none" strike="noStrike" dirty="0">
                          <a:solidFill>
                            <a:srgbClr val="000000"/>
                          </a:solidFill>
                          <a:effectLst/>
                          <a:latin typeface="Arial Narrow" panose="020B0606020202030204" pitchFamily="34" charset="0"/>
                        </a:rPr>
                        <a:t>Mitigaciones Ambientales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4.004.357</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0,13%</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3958334"/>
                  </a:ext>
                </a:extLst>
              </a:tr>
              <a:tr h="276498">
                <a:tc>
                  <a:txBody>
                    <a:bodyPr/>
                    <a:lstStyle/>
                    <a:p>
                      <a:pPr algn="l" fontAlgn="ctr"/>
                      <a:r>
                        <a:rPr lang="es-CL" sz="1700" b="1" i="0" u="none" strike="noStrike" dirty="0">
                          <a:solidFill>
                            <a:srgbClr val="000000"/>
                          </a:solidFill>
                          <a:effectLst/>
                          <a:latin typeface="Arial Narrow" panose="020B0606020202030204" pitchFamily="34" charset="0"/>
                        </a:rPr>
                        <a:t>TOTAL</a:t>
                      </a:r>
                    </a:p>
                  </a:txBody>
                  <a:tcPr marL="72000" marR="3600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500" b="0" i="0" u="none" strike="noStrike" dirty="0">
                          <a:solidFill>
                            <a:srgbClr val="000000"/>
                          </a:solidFill>
                          <a:effectLst/>
                          <a:latin typeface="Arial Narrow" panose="020B0606020202030204" pitchFamily="34" charset="0"/>
                        </a:rPr>
                        <a:t> </a:t>
                      </a: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a:solidFill>
                            <a:srgbClr val="000000"/>
                          </a:solidFill>
                          <a:effectLst/>
                          <a:latin typeface="Arial Narrow" panose="020B0606020202030204" pitchFamily="34" charset="0"/>
                        </a:rPr>
                        <a:t>3.017.738.477</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a:solidFill>
                            <a:srgbClr val="000000"/>
                          </a:solidFill>
                          <a:effectLst/>
                          <a:latin typeface="Arial Narrow" panose="020B0606020202030204" pitchFamily="34" charset="0"/>
                        </a:rPr>
                        <a:t>100,00%</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522087"/>
                  </a:ext>
                </a:extLst>
              </a:tr>
              <a:tr h="242716">
                <a:tc>
                  <a:txBody>
                    <a:bodyPr/>
                    <a:lstStyle/>
                    <a:p>
                      <a:pPr algn="l" fontAlgn="ctr"/>
                      <a:endParaRPr lang="es-CL" sz="1500" b="0" i="0" u="none" strike="noStrike">
                        <a:solidFill>
                          <a:srgbClr val="000000"/>
                        </a:solidFill>
                        <a:effectLst/>
                        <a:latin typeface="Arial Narrow" panose="020B0606020202030204" pitchFamily="34" charset="0"/>
                      </a:endParaRP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endParaRPr lang="es-CL" sz="1500" b="0" i="0" u="none" strike="noStrike">
                        <a:solidFill>
                          <a:srgbClr val="000000"/>
                        </a:solidFill>
                        <a:effectLst/>
                        <a:latin typeface="Arial Narrow" panose="020B0606020202030204" pitchFamily="34" charset="0"/>
                      </a:endParaRP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endParaRPr lang="es-CL" sz="1500" b="0" i="0" u="none" strike="noStrike">
                        <a:solidFill>
                          <a:srgbClr val="000000"/>
                        </a:solidFill>
                        <a:effectLst/>
                        <a:latin typeface="Arial Narrow" panose="020B0606020202030204" pitchFamily="34" charset="0"/>
                      </a:endParaRP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endParaRPr lang="es-CL" sz="1500" b="0" i="0" u="none" strike="noStrike">
                        <a:solidFill>
                          <a:srgbClr val="000000"/>
                        </a:solidFill>
                        <a:effectLst/>
                        <a:latin typeface="Arial Narrow" panose="020B0606020202030204" pitchFamily="34" charset="0"/>
                      </a:endParaRP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endParaRPr lang="es-CL" sz="1500" b="0" i="0" u="none" strike="noStrike" dirty="0">
                        <a:solidFill>
                          <a:srgbClr val="000000"/>
                        </a:solidFill>
                        <a:effectLst/>
                        <a:latin typeface="Arial Narrow" panose="020B0606020202030204" pitchFamily="34" charset="0"/>
                      </a:endParaRP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6015754"/>
                  </a:ext>
                </a:extLst>
              </a:tr>
              <a:tr h="276498">
                <a:tc rowSpan="2" gridSpan="3">
                  <a:txBody>
                    <a:bodyPr/>
                    <a:lstStyle/>
                    <a:p>
                      <a:pPr algn="ctr" fontAlgn="ctr"/>
                      <a:r>
                        <a:rPr lang="es-CL" sz="1700" b="1" i="0" u="none" strike="noStrike">
                          <a:solidFill>
                            <a:srgbClr val="000000"/>
                          </a:solidFill>
                          <a:effectLst/>
                          <a:latin typeface="Arial Narrow" panose="020B0606020202030204" pitchFamily="34" charset="0"/>
                        </a:rPr>
                        <a:t>Tramos de subestación</a:t>
                      </a:r>
                    </a:p>
                  </a:txBody>
                  <a:tcPr marL="72000" marR="36000" marT="79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rowSpan="2" hMerge="1">
                  <a:txBody>
                    <a:bodyPr/>
                    <a:lstStyle/>
                    <a:p>
                      <a:endParaRPr lang="es-CL"/>
                    </a:p>
                  </a:txBody>
                  <a:tcPr/>
                </a:tc>
                <a:tc rowSpan="2" hMerge="1">
                  <a:txBody>
                    <a:bodyPr/>
                    <a:lstStyle/>
                    <a:p>
                      <a:endParaRPr lang="es-CL"/>
                    </a:p>
                  </a:txBody>
                  <a:tcPr/>
                </a:tc>
                <a:tc>
                  <a:txBody>
                    <a:bodyPr/>
                    <a:lstStyle/>
                    <a:p>
                      <a:pPr algn="ctr" fontAlgn="ctr"/>
                      <a:r>
                        <a:rPr lang="es-CL" sz="1700" b="1" i="0" u="none" strike="noStrike" dirty="0">
                          <a:solidFill>
                            <a:srgbClr val="000000"/>
                          </a:solidFill>
                          <a:effectLst/>
                          <a:latin typeface="Arial Narrow" panose="020B0606020202030204" pitchFamily="34" charset="0"/>
                        </a:rPr>
                        <a:t>VI</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700" b="0" i="0" u="none" strike="noStrike" dirty="0">
                          <a:solidFill>
                            <a:srgbClr val="000000"/>
                          </a:solidFill>
                          <a:effectLst/>
                          <a:latin typeface="Arial Narrow" panose="020B0606020202030204" pitchFamily="34" charset="0"/>
                        </a:rPr>
                        <a:t> </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734643442"/>
                  </a:ext>
                </a:extLst>
              </a:tr>
              <a:tr h="276498">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1700" b="1" i="0" u="none" strike="noStrike">
                          <a:solidFill>
                            <a:srgbClr val="000000"/>
                          </a:solidFill>
                          <a:effectLst/>
                          <a:latin typeface="Arial Narrow" panose="020B0606020202030204" pitchFamily="34" charset="0"/>
                        </a:rPr>
                        <a:t>USD</a:t>
                      </a:r>
                      <a:endParaRPr lang="es-CL" sz="1700" b="1" i="0" u="none" strike="noStrike" dirty="0">
                        <a:solidFill>
                          <a:srgbClr val="000000"/>
                        </a:solidFill>
                        <a:effectLst/>
                        <a:latin typeface="Arial Narrow" panose="020B0606020202030204" pitchFamily="34" charset="0"/>
                      </a:endParaRP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700" b="1" i="0" u="none" strike="noStrike">
                          <a:solidFill>
                            <a:srgbClr val="000000"/>
                          </a:solidFill>
                          <a:effectLst/>
                          <a:latin typeface="Arial Narrow" panose="020B0606020202030204" pitchFamily="34" charset="0"/>
                        </a:rPr>
                        <a:t>% del VI</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279068133"/>
                  </a:ext>
                </a:extLst>
              </a:tr>
              <a:tr h="276498">
                <a:tc>
                  <a:txBody>
                    <a:bodyPr/>
                    <a:lstStyle/>
                    <a:p>
                      <a:pPr algn="l" fontAlgn="ctr"/>
                      <a:r>
                        <a:rPr lang="es-CL" sz="1700" b="0" i="0" u="none" strike="noStrike" dirty="0">
                          <a:solidFill>
                            <a:srgbClr val="000000"/>
                          </a:solidFill>
                          <a:effectLst/>
                          <a:latin typeface="Arial Narrow" panose="020B0606020202030204" pitchFamily="34" charset="0"/>
                        </a:rPr>
                        <a:t>Equipos y Materiales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500" b="0" i="0" u="none" strike="noStrike">
                          <a:solidFill>
                            <a:srgbClr val="000000"/>
                          </a:solidFill>
                          <a:effectLst/>
                          <a:latin typeface="Arial Narrow" panose="020B0606020202030204" pitchFamily="34" charset="0"/>
                        </a:rPr>
                        <a:t> </a:t>
                      </a:r>
                    </a:p>
                  </a:txBody>
                  <a:tcPr marL="72000" marR="36000" marT="790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dirty="0">
                          <a:solidFill>
                            <a:srgbClr val="000000"/>
                          </a:solidFill>
                          <a:effectLst/>
                          <a:latin typeface="Arial Narrow" panose="020B0606020202030204" pitchFamily="34" charset="0"/>
                        </a:rPr>
                        <a:t>612.922.895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93,05%</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11123192"/>
                  </a:ext>
                </a:extLst>
              </a:tr>
              <a:tr h="276498">
                <a:tc>
                  <a:txBody>
                    <a:bodyPr/>
                    <a:lstStyle/>
                    <a:p>
                      <a:pPr algn="l" fontAlgn="ctr"/>
                      <a:r>
                        <a:rPr lang="es-CL" sz="1700" b="0" i="0" u="none" strike="noStrike" dirty="0">
                          <a:solidFill>
                            <a:srgbClr val="000000"/>
                          </a:solidFill>
                          <a:effectLst/>
                          <a:latin typeface="Arial Narrow" panose="020B0606020202030204" pitchFamily="34" charset="0"/>
                        </a:rPr>
                        <a:t>Terrenos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500" b="0" i="0" u="none" strike="noStrike">
                          <a:solidFill>
                            <a:srgbClr val="000000"/>
                          </a:solidFill>
                          <a:effectLst/>
                          <a:latin typeface="Arial Narrow" panose="020B0606020202030204" pitchFamily="34" charset="0"/>
                        </a:rPr>
                        <a:t> </a:t>
                      </a:r>
                    </a:p>
                  </a:txBody>
                  <a:tcPr marL="72000" marR="36000" marT="790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39.008.990</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5,92%</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69558758"/>
                  </a:ext>
                </a:extLst>
              </a:tr>
              <a:tr h="276498">
                <a:tc gridSpan="2">
                  <a:txBody>
                    <a:bodyPr/>
                    <a:lstStyle/>
                    <a:p>
                      <a:pPr algn="l" fontAlgn="ctr"/>
                      <a:r>
                        <a:rPr lang="es-CL" sz="1700" b="0" i="0" u="none" strike="noStrike" dirty="0">
                          <a:solidFill>
                            <a:srgbClr val="000000"/>
                          </a:solidFill>
                          <a:effectLst/>
                          <a:latin typeface="Arial Narrow" panose="020B0606020202030204" pitchFamily="34" charset="0"/>
                        </a:rPr>
                        <a:t>Estudio Declaración Ambiental</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6.763.854</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1,03%</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104753"/>
                  </a:ext>
                </a:extLst>
              </a:tr>
              <a:tr h="276498">
                <a:tc>
                  <a:txBody>
                    <a:bodyPr/>
                    <a:lstStyle/>
                    <a:p>
                      <a:pPr algn="l" fontAlgn="ctr"/>
                      <a:r>
                        <a:rPr lang="es-CL" sz="1700" b="1" i="0" u="none" strike="noStrike" dirty="0">
                          <a:solidFill>
                            <a:srgbClr val="000000"/>
                          </a:solidFill>
                          <a:effectLst/>
                          <a:latin typeface="Arial Narrow" panose="020B0606020202030204" pitchFamily="34" charset="0"/>
                        </a:rPr>
                        <a:t>TOTAL</a:t>
                      </a:r>
                    </a:p>
                  </a:txBody>
                  <a:tcPr marL="72000" marR="3600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500" b="0" i="0" u="none" strike="noStrike">
                          <a:solidFill>
                            <a:srgbClr val="000000"/>
                          </a:solidFill>
                          <a:effectLst/>
                          <a:latin typeface="Arial Narrow" panose="020B0606020202030204" pitchFamily="34" charset="0"/>
                        </a:rPr>
                        <a:t> </a:t>
                      </a:r>
                    </a:p>
                  </a:txBody>
                  <a:tcPr marL="72000" marR="36000" marT="790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700" b="0" i="0" u="none" strike="noStrike">
                          <a:solidFill>
                            <a:srgbClr val="000000"/>
                          </a:solidFill>
                          <a:effectLst/>
                          <a:latin typeface="Arial Narrow" panose="020B0606020202030204" pitchFamily="34" charset="0"/>
                        </a:rPr>
                        <a:t> </a:t>
                      </a:r>
                    </a:p>
                  </a:txBody>
                  <a:tcPr marL="72000" marR="36000" marT="7900" marB="0" anchor="ctr">
                    <a:lnL>
                      <a:noFill/>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a:solidFill>
                            <a:srgbClr val="000000"/>
                          </a:solidFill>
                          <a:effectLst/>
                          <a:latin typeface="Arial Narrow" panose="020B0606020202030204" pitchFamily="34" charset="0"/>
                        </a:rPr>
                        <a:t>658.695.739</a:t>
                      </a:r>
                    </a:p>
                  </a:txBody>
                  <a:tcPr marL="72000" marR="36000" marT="79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dirty="0">
                          <a:solidFill>
                            <a:srgbClr val="000000"/>
                          </a:solidFill>
                          <a:effectLst/>
                          <a:latin typeface="Arial Narrow" panose="020B0606020202030204" pitchFamily="34" charset="0"/>
                        </a:rPr>
                        <a:t>100,00%</a:t>
                      </a:r>
                    </a:p>
                  </a:txBody>
                  <a:tcPr marL="72000" marR="36000" marT="79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0371219"/>
                  </a:ext>
                </a:extLst>
              </a:tr>
            </a:tbl>
          </a:graphicData>
        </a:graphic>
      </p:graphicFrame>
    </p:spTree>
    <p:extLst>
      <p:ext uri="{BB962C8B-B14F-4D97-AF65-F5344CB8AC3E}">
        <p14:creationId xmlns:p14="http://schemas.microsoft.com/office/powerpoint/2010/main" val="34230685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11</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412776"/>
            <a:ext cx="8424000" cy="411257"/>
          </a:xfrm>
          <a:prstGeom prst="rect">
            <a:avLst/>
          </a:prstGeom>
          <a:noFill/>
        </p:spPr>
        <p:txBody>
          <a:bodyPr wrap="square" lIns="36000" tIns="36000" rIns="36000" bIns="36000" rtlCol="0">
            <a:spAutoFit/>
          </a:bodyPr>
          <a:lstStyle/>
          <a:p>
            <a:pPr marL="342900" indent="-3429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Desglose COMA por tramos de transporte y tramos de subestación</a:t>
            </a:r>
            <a:endParaRPr lang="es-CL" sz="2200" b="1" dirty="0">
              <a:latin typeface="Arial Narrow" panose="020B0606020202030204" pitchFamily="34" charset="0"/>
              <a:cs typeface="Calibri" panose="020F0502020204030204" pitchFamily="34" charset="0"/>
            </a:endParaRPr>
          </a:p>
        </p:txBody>
      </p:sp>
      <p:sp>
        <p:nvSpPr>
          <p:cNvPr id="3" name="Rectángulo 2">
            <a:extLst>
              <a:ext uri="{FF2B5EF4-FFF2-40B4-BE49-F238E27FC236}">
                <a16:creationId xmlns:a16="http://schemas.microsoft.com/office/drawing/2014/main" id="{AFEB8976-0110-4C05-81E4-4E2CB9C830C7}"/>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ES" sz="2400" b="1">
                <a:latin typeface="Arial Narrow" panose="020B0606020202030204" pitchFamily="34" charset="0"/>
                <a:cs typeface="Calibri" panose="020F0502020204030204" pitchFamily="34" charset="0"/>
              </a:rPr>
              <a:t>III. RESULTADOS COMA</a:t>
            </a:r>
            <a:endParaRPr lang="es-CL" b="1" dirty="0">
              <a:solidFill>
                <a:srgbClr val="0070C0"/>
              </a:solidFill>
              <a:latin typeface="Arial Narrow" panose="020B0606020202030204" pitchFamily="34" charset="0"/>
            </a:endParaRPr>
          </a:p>
        </p:txBody>
      </p:sp>
      <p:graphicFrame>
        <p:nvGraphicFramePr>
          <p:cNvPr id="5" name="Tabla 4">
            <a:extLst>
              <a:ext uri="{FF2B5EF4-FFF2-40B4-BE49-F238E27FC236}">
                <a16:creationId xmlns:a16="http://schemas.microsoft.com/office/drawing/2014/main" id="{CDED2479-BEC2-409D-9D69-918D36C00535}"/>
              </a:ext>
            </a:extLst>
          </p:cNvPr>
          <p:cNvGraphicFramePr>
            <a:graphicFrameLocks noGrp="1"/>
          </p:cNvGraphicFramePr>
          <p:nvPr>
            <p:extLst>
              <p:ext uri="{D42A27DB-BD31-4B8C-83A1-F6EECF244321}">
                <p14:modId xmlns:p14="http://schemas.microsoft.com/office/powerpoint/2010/main" val="3564752088"/>
              </p:ext>
            </p:extLst>
          </p:nvPr>
        </p:nvGraphicFramePr>
        <p:xfrm>
          <a:off x="899592" y="2899918"/>
          <a:ext cx="6983411" cy="1216098"/>
        </p:xfrm>
        <a:graphic>
          <a:graphicData uri="http://schemas.openxmlformats.org/drawingml/2006/table">
            <a:tbl>
              <a:tblPr/>
              <a:tblGrid>
                <a:gridCol w="1900905">
                  <a:extLst>
                    <a:ext uri="{9D8B030D-6E8A-4147-A177-3AD203B41FA5}">
                      <a16:colId xmlns:a16="http://schemas.microsoft.com/office/drawing/2014/main" val="1854005169"/>
                    </a:ext>
                  </a:extLst>
                </a:gridCol>
                <a:gridCol w="1520261">
                  <a:extLst>
                    <a:ext uri="{9D8B030D-6E8A-4147-A177-3AD203B41FA5}">
                      <a16:colId xmlns:a16="http://schemas.microsoft.com/office/drawing/2014/main" val="2890789373"/>
                    </a:ext>
                  </a:extLst>
                </a:gridCol>
                <a:gridCol w="1704705">
                  <a:extLst>
                    <a:ext uri="{9D8B030D-6E8A-4147-A177-3AD203B41FA5}">
                      <a16:colId xmlns:a16="http://schemas.microsoft.com/office/drawing/2014/main" val="2736075745"/>
                    </a:ext>
                  </a:extLst>
                </a:gridCol>
                <a:gridCol w="1152145">
                  <a:extLst>
                    <a:ext uri="{9D8B030D-6E8A-4147-A177-3AD203B41FA5}">
                      <a16:colId xmlns:a16="http://schemas.microsoft.com/office/drawing/2014/main" val="2805556462"/>
                    </a:ext>
                  </a:extLst>
                </a:gridCol>
                <a:gridCol w="705395">
                  <a:extLst>
                    <a:ext uri="{9D8B030D-6E8A-4147-A177-3AD203B41FA5}">
                      <a16:colId xmlns:a16="http://schemas.microsoft.com/office/drawing/2014/main" val="863697278"/>
                    </a:ext>
                  </a:extLst>
                </a:gridCol>
              </a:tblGrid>
              <a:tr h="308610">
                <a:tc>
                  <a:txBody>
                    <a:bodyPr/>
                    <a:lstStyle/>
                    <a:p>
                      <a:pPr algn="l" fontAlgn="b"/>
                      <a:endParaRPr lang="es-CL" sz="1000" b="0" i="0" u="none" strike="noStrike" dirty="0">
                        <a:solidFill>
                          <a:srgbClr val="000000"/>
                        </a:solidFill>
                        <a:effectLst/>
                        <a:latin typeface="Calibri" panose="020F0502020204030204" pitchFamily="34" charset="0"/>
                      </a:endParaRPr>
                    </a:p>
                  </a:txBody>
                  <a:tcPr marL="8817" marR="8817" marT="88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CL" sz="1900" b="1" i="0" u="none" strike="noStrike" dirty="0">
                          <a:solidFill>
                            <a:srgbClr val="000000"/>
                          </a:solidFill>
                          <a:effectLst/>
                          <a:latin typeface="Arial Narrow" panose="020B0606020202030204" pitchFamily="34" charset="0"/>
                        </a:rPr>
                        <a:t>Directos (USD)</a:t>
                      </a:r>
                    </a:p>
                  </a:txBody>
                  <a:tcPr marL="8817" marR="8817" marT="8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1900" b="1" i="0" u="none" strike="noStrike" dirty="0">
                          <a:solidFill>
                            <a:srgbClr val="000000"/>
                          </a:solidFill>
                          <a:effectLst/>
                          <a:latin typeface="Arial Narrow" panose="020B0606020202030204" pitchFamily="34" charset="0"/>
                        </a:rPr>
                        <a:t>Indirectos (USD)</a:t>
                      </a:r>
                    </a:p>
                  </a:txBody>
                  <a:tcPr marL="8817" marR="8817" marT="8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1900" b="1" i="0" u="none" strike="noStrike">
                          <a:solidFill>
                            <a:srgbClr val="000000"/>
                          </a:solidFill>
                          <a:effectLst/>
                          <a:latin typeface="Arial Narrow" panose="020B0606020202030204" pitchFamily="34" charset="0"/>
                        </a:rPr>
                        <a:t>Total (USD)</a:t>
                      </a:r>
                    </a:p>
                  </a:txBody>
                  <a:tcPr marL="8817" marR="8817" marT="8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1900" b="1" i="0" u="none" strike="noStrike">
                          <a:solidFill>
                            <a:srgbClr val="000000"/>
                          </a:solidFill>
                          <a:effectLst/>
                          <a:latin typeface="Arial Narrow" panose="020B0606020202030204" pitchFamily="34" charset="0"/>
                        </a:rPr>
                        <a:t>%</a:t>
                      </a:r>
                    </a:p>
                  </a:txBody>
                  <a:tcPr marL="8817" marR="8817" marT="88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4248115844"/>
                  </a:ext>
                </a:extLst>
              </a:tr>
              <a:tr h="299793">
                <a:tc>
                  <a:txBody>
                    <a:bodyPr/>
                    <a:lstStyle/>
                    <a:p>
                      <a:pPr algn="l" fontAlgn="ctr"/>
                      <a:r>
                        <a:rPr lang="es-CL" sz="1900" b="0" i="0" u="none" strike="noStrike" dirty="0">
                          <a:solidFill>
                            <a:srgbClr val="000000"/>
                          </a:solidFill>
                          <a:effectLst/>
                          <a:latin typeface="Arial Narrow" panose="020B0606020202030204" pitchFamily="34" charset="0"/>
                        </a:rPr>
                        <a:t>Tramos transporte</a:t>
                      </a:r>
                    </a:p>
                  </a:txBody>
                  <a:tcPr marL="8817" marR="8817" marT="8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29.974.896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15.656.487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45.631.383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dirty="0">
                          <a:solidFill>
                            <a:srgbClr val="000000"/>
                          </a:solidFill>
                          <a:effectLst/>
                          <a:latin typeface="Arial Narrow" panose="020B0606020202030204" pitchFamily="34" charset="0"/>
                        </a:rPr>
                        <a:t>81%</a:t>
                      </a:r>
                    </a:p>
                  </a:txBody>
                  <a:tcPr marL="8817" marR="8817" marT="88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3632252"/>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CL" sz="1900" b="0" i="0" u="none" strike="noStrike" dirty="0">
                          <a:solidFill>
                            <a:srgbClr val="000000"/>
                          </a:solidFill>
                          <a:effectLst/>
                          <a:latin typeface="Arial Narrow" panose="020B0606020202030204" pitchFamily="34" charset="0"/>
                        </a:rPr>
                        <a:t>Tramos subestación</a:t>
                      </a:r>
                    </a:p>
                  </a:txBody>
                  <a:tcPr marL="8817" marR="8817" marT="8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7.196.425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3.763.882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AR" sz="1900" b="0" i="0" u="none" strike="noStrike" dirty="0">
                          <a:solidFill>
                            <a:srgbClr val="000000"/>
                          </a:solidFill>
                          <a:effectLst/>
                          <a:latin typeface="Arial Narrow" panose="020B0606020202030204" pitchFamily="34" charset="0"/>
                        </a:rPr>
                        <a:t> 10.960.307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dirty="0">
                          <a:solidFill>
                            <a:srgbClr val="000000"/>
                          </a:solidFill>
                          <a:effectLst/>
                          <a:latin typeface="Arial Narrow" panose="020B0606020202030204" pitchFamily="34" charset="0"/>
                        </a:rPr>
                        <a:t>19%</a:t>
                      </a:r>
                    </a:p>
                  </a:txBody>
                  <a:tcPr marL="8817" marR="8817" marT="88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6799656"/>
                  </a:ext>
                </a:extLst>
              </a:tr>
              <a:tr h="308610">
                <a:tc>
                  <a:txBody>
                    <a:bodyPr/>
                    <a:lstStyle/>
                    <a:p>
                      <a:pPr algn="l" fontAlgn="ctr"/>
                      <a:r>
                        <a:rPr lang="es-CL" sz="1900" b="1" i="0" u="none" strike="noStrike">
                          <a:solidFill>
                            <a:srgbClr val="000000"/>
                          </a:solidFill>
                          <a:effectLst/>
                          <a:latin typeface="Arial Narrow" panose="020B0606020202030204" pitchFamily="34" charset="0"/>
                        </a:rPr>
                        <a:t>Total</a:t>
                      </a:r>
                    </a:p>
                  </a:txBody>
                  <a:tcPr marL="8817" marR="8817" marT="8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1" i="0" u="none" strike="noStrike">
                          <a:solidFill>
                            <a:srgbClr val="000000"/>
                          </a:solidFill>
                          <a:effectLst/>
                          <a:latin typeface="Arial Narrow" panose="020B0606020202030204" pitchFamily="34" charset="0"/>
                        </a:rPr>
                        <a:t>37.171.321</a:t>
                      </a:r>
                      <a:endParaRPr lang="es-CL" sz="1900" b="1" i="0" u="none" strike="noStrike" dirty="0">
                        <a:solidFill>
                          <a:srgbClr val="000000"/>
                        </a:solidFill>
                        <a:effectLst/>
                        <a:latin typeface="Arial Narrow" panose="020B0606020202030204" pitchFamily="34" charset="0"/>
                      </a:endParaRPr>
                    </a:p>
                  </a:txBody>
                  <a:tcPr marL="8817" marR="8817" marT="8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1" i="0" u="none" strike="noStrike">
                          <a:solidFill>
                            <a:srgbClr val="000000"/>
                          </a:solidFill>
                          <a:effectLst/>
                          <a:latin typeface="Arial Narrow" panose="020B0606020202030204" pitchFamily="34" charset="0"/>
                        </a:rPr>
                        <a:t>19.420.369</a:t>
                      </a:r>
                      <a:endParaRPr lang="es-CL" sz="1900" b="1" i="0" u="none" strike="noStrike" dirty="0">
                        <a:solidFill>
                          <a:srgbClr val="000000"/>
                        </a:solidFill>
                        <a:effectLst/>
                        <a:latin typeface="Arial Narrow" panose="020B0606020202030204" pitchFamily="34" charset="0"/>
                      </a:endParaRPr>
                    </a:p>
                  </a:txBody>
                  <a:tcPr marL="8817" marR="8817" marT="8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1" i="0" u="none" strike="noStrike" dirty="0">
                          <a:solidFill>
                            <a:srgbClr val="000000"/>
                          </a:solidFill>
                          <a:effectLst/>
                          <a:latin typeface="Arial Narrow" panose="020B0606020202030204" pitchFamily="34" charset="0"/>
                        </a:rPr>
                        <a:t>56.591.690</a:t>
                      </a:r>
                    </a:p>
                  </a:txBody>
                  <a:tcPr marL="8817" marR="8817" marT="8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0" i="0" u="none" strike="noStrike" dirty="0">
                          <a:solidFill>
                            <a:srgbClr val="000000"/>
                          </a:solidFill>
                          <a:effectLst/>
                          <a:latin typeface="Arial Narrow" panose="020B0606020202030204" pitchFamily="34" charset="0"/>
                        </a:rPr>
                        <a:t>100%</a:t>
                      </a:r>
                    </a:p>
                  </a:txBody>
                  <a:tcPr marL="8817" marR="8817" marT="88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855620"/>
                  </a:ext>
                </a:extLst>
              </a:tr>
            </a:tbl>
          </a:graphicData>
        </a:graphic>
      </p:graphicFrame>
    </p:spTree>
    <p:extLst>
      <p:ext uri="{BB962C8B-B14F-4D97-AF65-F5344CB8AC3E}">
        <p14:creationId xmlns:p14="http://schemas.microsoft.com/office/powerpoint/2010/main" val="17001328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12</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412776"/>
            <a:ext cx="8424000" cy="411257"/>
          </a:xfrm>
          <a:prstGeom prst="rect">
            <a:avLst/>
          </a:prstGeom>
          <a:noFill/>
        </p:spPr>
        <p:txBody>
          <a:bodyPr wrap="square" lIns="36000" tIns="36000" rIns="36000" bIns="36000" rtlCol="0">
            <a:spAutoFit/>
          </a:bodyPr>
          <a:lstStyle/>
          <a:p>
            <a:pPr marL="342900" indent="-3429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Desglose COMA por propietario</a:t>
            </a:r>
            <a:endParaRPr lang="es-CL" sz="2200" b="1" dirty="0">
              <a:latin typeface="Arial Narrow" panose="020B0606020202030204" pitchFamily="34" charset="0"/>
              <a:cs typeface="Calibri" panose="020F0502020204030204" pitchFamily="34" charset="0"/>
            </a:endParaRPr>
          </a:p>
        </p:txBody>
      </p:sp>
      <p:sp>
        <p:nvSpPr>
          <p:cNvPr id="3" name="Rectángulo 2">
            <a:extLst>
              <a:ext uri="{FF2B5EF4-FFF2-40B4-BE49-F238E27FC236}">
                <a16:creationId xmlns:a16="http://schemas.microsoft.com/office/drawing/2014/main" id="{AFEB8976-0110-4C05-81E4-4E2CB9C830C7}"/>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ES" sz="2400" b="1">
                <a:latin typeface="Arial Narrow" panose="020B0606020202030204" pitchFamily="34" charset="0"/>
                <a:cs typeface="Calibri" panose="020F0502020204030204" pitchFamily="34" charset="0"/>
              </a:rPr>
              <a:t>III. RESULTADOS COMA</a:t>
            </a:r>
            <a:endParaRPr lang="es-CL" b="1" dirty="0">
              <a:solidFill>
                <a:srgbClr val="0070C0"/>
              </a:solidFill>
              <a:latin typeface="Arial Narrow" panose="020B0606020202030204" pitchFamily="34" charset="0"/>
            </a:endParaRPr>
          </a:p>
        </p:txBody>
      </p:sp>
      <p:graphicFrame>
        <p:nvGraphicFramePr>
          <p:cNvPr id="6" name="Tabla 5">
            <a:extLst>
              <a:ext uri="{FF2B5EF4-FFF2-40B4-BE49-F238E27FC236}">
                <a16:creationId xmlns:a16="http://schemas.microsoft.com/office/drawing/2014/main" id="{CE4012A0-1C94-40C6-B7C2-07533D905529}"/>
              </a:ext>
            </a:extLst>
          </p:cNvPr>
          <p:cNvGraphicFramePr>
            <a:graphicFrameLocks noGrp="1"/>
          </p:cNvGraphicFramePr>
          <p:nvPr>
            <p:extLst>
              <p:ext uri="{D42A27DB-BD31-4B8C-83A1-F6EECF244321}">
                <p14:modId xmlns:p14="http://schemas.microsoft.com/office/powerpoint/2010/main" val="367956170"/>
              </p:ext>
            </p:extLst>
          </p:nvPr>
        </p:nvGraphicFramePr>
        <p:xfrm>
          <a:off x="1331640" y="2046801"/>
          <a:ext cx="5658208" cy="4343401"/>
        </p:xfrm>
        <a:graphic>
          <a:graphicData uri="http://schemas.openxmlformats.org/drawingml/2006/table">
            <a:tbl>
              <a:tblPr/>
              <a:tblGrid>
                <a:gridCol w="3178022">
                  <a:extLst>
                    <a:ext uri="{9D8B030D-6E8A-4147-A177-3AD203B41FA5}">
                      <a16:colId xmlns:a16="http://schemas.microsoft.com/office/drawing/2014/main" val="254247080"/>
                    </a:ext>
                  </a:extLst>
                </a:gridCol>
                <a:gridCol w="1658492">
                  <a:extLst>
                    <a:ext uri="{9D8B030D-6E8A-4147-A177-3AD203B41FA5}">
                      <a16:colId xmlns:a16="http://schemas.microsoft.com/office/drawing/2014/main" val="2004465960"/>
                    </a:ext>
                  </a:extLst>
                </a:gridCol>
                <a:gridCol w="821694">
                  <a:extLst>
                    <a:ext uri="{9D8B030D-6E8A-4147-A177-3AD203B41FA5}">
                      <a16:colId xmlns:a16="http://schemas.microsoft.com/office/drawing/2014/main" val="1808269948"/>
                    </a:ext>
                  </a:extLst>
                </a:gridCol>
              </a:tblGrid>
              <a:tr h="317367">
                <a:tc>
                  <a:txBody>
                    <a:bodyPr/>
                    <a:lstStyle/>
                    <a:p>
                      <a:pPr algn="l" fontAlgn="ctr"/>
                      <a:r>
                        <a:rPr lang="es-CL" sz="1900" b="1" i="0" u="none" strike="noStrike">
                          <a:solidFill>
                            <a:srgbClr val="000000"/>
                          </a:solidFill>
                          <a:effectLst/>
                          <a:latin typeface="Arial Narrow" panose="020B0606020202030204" pitchFamily="34" charset="0"/>
                        </a:rPr>
                        <a:t>EMPRESA</a:t>
                      </a:r>
                    </a:p>
                  </a:txBody>
                  <a:tcPr marL="9068" marR="9068" marT="90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1900" b="1" i="0" u="none" strike="noStrike">
                          <a:solidFill>
                            <a:srgbClr val="000000"/>
                          </a:solidFill>
                          <a:effectLst/>
                          <a:latin typeface="Arial Narrow" panose="020B0606020202030204" pitchFamily="34" charset="0"/>
                        </a:rPr>
                        <a:t>COMA (USD)</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1900" b="1" i="0" u="none" strike="noStrike">
                          <a:solidFill>
                            <a:srgbClr val="000000"/>
                          </a:solidFill>
                          <a:effectLst/>
                          <a:latin typeface="Arial Narrow" panose="020B0606020202030204" pitchFamily="34" charset="0"/>
                        </a:rPr>
                        <a:t>(%)</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75250072"/>
                  </a:ext>
                </a:extLst>
              </a:tr>
              <a:tr h="308300">
                <a:tc>
                  <a:txBody>
                    <a:bodyPr/>
                    <a:lstStyle/>
                    <a:p>
                      <a:pPr algn="l" fontAlgn="ctr"/>
                      <a:r>
                        <a:rPr lang="es-CL" sz="1900" b="0" i="0" u="none" strike="noStrike">
                          <a:solidFill>
                            <a:srgbClr val="000000"/>
                          </a:solidFill>
                          <a:effectLst/>
                          <a:latin typeface="Arial Narrow" panose="020B0606020202030204" pitchFamily="34" charset="0"/>
                        </a:rPr>
                        <a:t>TRANSELEC S.A.</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33.688.322</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59,5%</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4565656"/>
                  </a:ext>
                </a:extLst>
              </a:tr>
              <a:tr h="308300">
                <a:tc>
                  <a:txBody>
                    <a:bodyPr/>
                    <a:lstStyle/>
                    <a:p>
                      <a:pPr algn="l" fontAlgn="ctr"/>
                      <a:r>
                        <a:rPr lang="es-CL" sz="1900" b="0" i="0" u="none" strike="noStrike">
                          <a:solidFill>
                            <a:srgbClr val="000000"/>
                          </a:solidFill>
                          <a:effectLst/>
                          <a:latin typeface="Arial Narrow" panose="020B0606020202030204" pitchFamily="34" charset="0"/>
                        </a:rPr>
                        <a:t>TEN</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10.108.002</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17,9%</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464926"/>
                  </a:ext>
                </a:extLst>
              </a:tr>
              <a:tr h="317367">
                <a:tc>
                  <a:txBody>
                    <a:bodyPr/>
                    <a:lstStyle/>
                    <a:p>
                      <a:pPr algn="l" fontAlgn="ctr"/>
                      <a:r>
                        <a:rPr lang="es-CL" sz="1900" b="0" i="0" u="none" strike="noStrike">
                          <a:solidFill>
                            <a:srgbClr val="000000"/>
                          </a:solidFill>
                          <a:effectLst/>
                          <a:latin typeface="Arial Narrow" panose="020B0606020202030204" pitchFamily="34" charset="0"/>
                        </a:rPr>
                        <a:t>Colbún Transmisión</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2.699.718</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4,8%</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775191"/>
                  </a:ext>
                </a:extLst>
              </a:tr>
              <a:tr h="308300">
                <a:tc>
                  <a:txBody>
                    <a:bodyPr/>
                    <a:lstStyle/>
                    <a:p>
                      <a:pPr algn="l" fontAlgn="ctr"/>
                      <a:r>
                        <a:rPr lang="es-CL" sz="1900" b="0" i="0" u="none" strike="noStrike">
                          <a:solidFill>
                            <a:srgbClr val="000000"/>
                          </a:solidFill>
                          <a:effectLst/>
                          <a:latin typeface="Arial Narrow" panose="020B0606020202030204" pitchFamily="34" charset="0"/>
                        </a:rPr>
                        <a:t>AJTE</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1.994.659</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3,5%</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3600345"/>
                  </a:ext>
                </a:extLst>
              </a:tr>
              <a:tr h="308300">
                <a:tc>
                  <a:txBody>
                    <a:bodyPr/>
                    <a:lstStyle/>
                    <a:p>
                      <a:pPr algn="l" fontAlgn="ctr"/>
                      <a:r>
                        <a:rPr lang="es-CL" sz="1900" b="0" i="0" u="none" strike="noStrike">
                          <a:solidFill>
                            <a:srgbClr val="000000"/>
                          </a:solidFill>
                          <a:effectLst/>
                          <a:latin typeface="Arial Narrow" panose="020B0606020202030204" pitchFamily="34" charset="0"/>
                        </a:rPr>
                        <a:t>ENEL DISTRIBUCION S.A.</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1.219.416</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2,2%</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243637"/>
                  </a:ext>
                </a:extLst>
              </a:tr>
              <a:tr h="308300">
                <a:tc>
                  <a:txBody>
                    <a:bodyPr/>
                    <a:lstStyle/>
                    <a:p>
                      <a:pPr algn="l" fontAlgn="ctr"/>
                      <a:r>
                        <a:rPr lang="es-CL" sz="1900" b="0" i="0" u="none" strike="noStrike">
                          <a:solidFill>
                            <a:srgbClr val="000000"/>
                          </a:solidFill>
                          <a:effectLst/>
                          <a:latin typeface="Arial Narrow" panose="020B0606020202030204" pitchFamily="34" charset="0"/>
                        </a:rPr>
                        <a:t>E-CL</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919.054</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1,6%</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714887"/>
                  </a:ext>
                </a:extLst>
              </a:tr>
              <a:tr h="308300">
                <a:tc>
                  <a:txBody>
                    <a:bodyPr/>
                    <a:lstStyle/>
                    <a:p>
                      <a:pPr algn="l" fontAlgn="ctr"/>
                      <a:r>
                        <a:rPr lang="es-CL" sz="1900" b="0" i="0" u="none" strike="noStrike">
                          <a:solidFill>
                            <a:srgbClr val="000000"/>
                          </a:solidFill>
                          <a:effectLst/>
                          <a:latin typeface="Arial Narrow" panose="020B0606020202030204" pitchFamily="34" charset="0"/>
                        </a:rPr>
                        <a:t>AES GENER</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830.388</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1,5%</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2782210"/>
                  </a:ext>
                </a:extLst>
              </a:tr>
              <a:tr h="308300">
                <a:tc>
                  <a:txBody>
                    <a:bodyPr/>
                    <a:lstStyle/>
                    <a:p>
                      <a:pPr algn="l" fontAlgn="ctr"/>
                      <a:r>
                        <a:rPr lang="es-CL" sz="1900" b="0" i="0" u="none" strike="noStrike">
                          <a:solidFill>
                            <a:srgbClr val="000000"/>
                          </a:solidFill>
                          <a:effectLst/>
                          <a:latin typeface="Arial Narrow" panose="020B0606020202030204" pitchFamily="34" charset="0"/>
                        </a:rPr>
                        <a:t>STS</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770.329</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1,4%</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3532964"/>
                  </a:ext>
                </a:extLst>
              </a:tr>
              <a:tr h="308300">
                <a:tc>
                  <a:txBody>
                    <a:bodyPr/>
                    <a:lstStyle/>
                    <a:p>
                      <a:pPr algn="l" fontAlgn="ctr"/>
                      <a:r>
                        <a:rPr lang="es-CL" sz="1900" b="0" i="0" u="none" strike="noStrike">
                          <a:solidFill>
                            <a:srgbClr val="000000"/>
                          </a:solidFill>
                          <a:effectLst/>
                          <a:latin typeface="Arial Narrow" panose="020B0606020202030204" pitchFamily="34" charset="0"/>
                        </a:rPr>
                        <a:t>ANTOFAGASTA MINERALS S.A.</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718.302</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1,3%</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371657"/>
                  </a:ext>
                </a:extLst>
              </a:tr>
              <a:tr h="308300">
                <a:tc>
                  <a:txBody>
                    <a:bodyPr/>
                    <a:lstStyle/>
                    <a:p>
                      <a:pPr algn="l" fontAlgn="ctr"/>
                      <a:r>
                        <a:rPr lang="es-CL" sz="1900" b="0" i="0" u="none" strike="noStrike">
                          <a:solidFill>
                            <a:srgbClr val="000000"/>
                          </a:solidFill>
                          <a:effectLst/>
                          <a:latin typeface="Arial Narrow" panose="020B0606020202030204" pitchFamily="34" charset="0"/>
                        </a:rPr>
                        <a:t>Eletrans</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674.472</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1,2%</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791052"/>
                  </a:ext>
                </a:extLst>
              </a:tr>
              <a:tr h="308300">
                <a:tc>
                  <a:txBody>
                    <a:bodyPr/>
                    <a:lstStyle/>
                    <a:p>
                      <a:pPr algn="l" fontAlgn="ctr"/>
                      <a:r>
                        <a:rPr lang="es-CL" sz="1900" b="0" i="0" u="none" strike="noStrike">
                          <a:solidFill>
                            <a:srgbClr val="000000"/>
                          </a:solidFill>
                          <a:effectLst/>
                          <a:latin typeface="Arial Narrow" panose="020B0606020202030204" pitchFamily="34" charset="0"/>
                        </a:rPr>
                        <a:t>STN</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562.967</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1,0%</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1073103"/>
                  </a:ext>
                </a:extLst>
              </a:tr>
              <a:tr h="308300">
                <a:tc>
                  <a:txBody>
                    <a:bodyPr/>
                    <a:lstStyle/>
                    <a:p>
                      <a:pPr algn="l" fontAlgn="ctr"/>
                      <a:r>
                        <a:rPr lang="es-CL" sz="1900" b="0" i="0" u="none" strike="noStrike">
                          <a:solidFill>
                            <a:srgbClr val="000000"/>
                          </a:solidFill>
                          <a:effectLst/>
                          <a:latin typeface="Arial Narrow" panose="020B0606020202030204" pitchFamily="34" charset="0"/>
                        </a:rPr>
                        <a:t>28 EMPRESAS</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2.406.062</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900" b="0" i="0" u="none" strike="noStrike">
                          <a:solidFill>
                            <a:srgbClr val="000000"/>
                          </a:solidFill>
                          <a:effectLst/>
                          <a:latin typeface="Arial Narrow" panose="020B0606020202030204" pitchFamily="34" charset="0"/>
                        </a:rPr>
                        <a:t>4,3%</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9963020"/>
                  </a:ext>
                </a:extLst>
              </a:tr>
              <a:tr h="317367">
                <a:tc>
                  <a:txBody>
                    <a:bodyPr/>
                    <a:lstStyle/>
                    <a:p>
                      <a:pPr algn="l" fontAlgn="ctr"/>
                      <a:r>
                        <a:rPr lang="es-CL" sz="1900" b="1" i="0" u="none" strike="noStrike">
                          <a:solidFill>
                            <a:srgbClr val="000000"/>
                          </a:solidFill>
                          <a:effectLst/>
                          <a:latin typeface="Arial Narrow" panose="020B0606020202030204" pitchFamily="34" charset="0"/>
                        </a:rPr>
                        <a:t>TOTAL</a:t>
                      </a:r>
                    </a:p>
                  </a:txBody>
                  <a:tcPr marL="9068" marR="9068" marT="90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1" i="0" u="none" strike="noStrike">
                          <a:solidFill>
                            <a:srgbClr val="000000"/>
                          </a:solidFill>
                          <a:effectLst/>
                          <a:latin typeface="Arial Narrow" panose="020B0606020202030204" pitchFamily="34" charset="0"/>
                        </a:rPr>
                        <a:t>56.591.690</a:t>
                      </a:r>
                    </a:p>
                  </a:txBody>
                  <a:tcPr marL="9068" marR="9068" marT="90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L" sz="1900" b="1" i="0" u="none" strike="noStrike" dirty="0">
                          <a:solidFill>
                            <a:srgbClr val="000000"/>
                          </a:solidFill>
                          <a:effectLst/>
                          <a:latin typeface="Arial Narrow" panose="020B0606020202030204" pitchFamily="34" charset="0"/>
                        </a:rPr>
                        <a:t>100,0%</a:t>
                      </a:r>
                    </a:p>
                  </a:txBody>
                  <a:tcPr marL="9068" marR="9068" marT="90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6978343"/>
                  </a:ext>
                </a:extLst>
              </a:tr>
            </a:tbl>
          </a:graphicData>
        </a:graphic>
      </p:graphicFrame>
    </p:spTree>
    <p:extLst>
      <p:ext uri="{BB962C8B-B14F-4D97-AF65-F5344CB8AC3E}">
        <p14:creationId xmlns:p14="http://schemas.microsoft.com/office/powerpoint/2010/main" val="33053901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13</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5" name="CuadroTexto 4">
            <a:extLst>
              <a:ext uri="{FF2B5EF4-FFF2-40B4-BE49-F238E27FC236}">
                <a16:creationId xmlns:a16="http://schemas.microsoft.com/office/drawing/2014/main" id="{AB5FC2AC-81BA-4C0D-9C00-8C8DA6730D40}"/>
              </a:ext>
            </a:extLst>
          </p:cNvPr>
          <p:cNvSpPr txBox="1"/>
          <p:nvPr/>
        </p:nvSpPr>
        <p:spPr>
          <a:xfrm>
            <a:off x="395064" y="2966915"/>
            <a:ext cx="8424936" cy="369332"/>
          </a:xfrm>
          <a:prstGeom prst="rect">
            <a:avLst/>
          </a:prstGeom>
          <a:noFill/>
        </p:spPr>
        <p:txBody>
          <a:bodyPr wrap="square" lIns="0" tIns="0" rIns="0" bIns="0" rtlCol="0">
            <a:spAutoFit/>
          </a:bodyPr>
          <a:lstStyle/>
          <a:p>
            <a:pPr marL="540000" indent="-540000" algn="ctr">
              <a:spcBef>
                <a:spcPts val="0"/>
              </a:spcBef>
              <a:spcAft>
                <a:spcPts val="600"/>
              </a:spcAft>
              <a:defRPr/>
            </a:pPr>
            <a:r>
              <a:rPr lang="es-CL" b="1" dirty="0">
                <a:latin typeface="Arial Narrow" panose="020B0606020202030204" pitchFamily="34" charset="0"/>
                <a:cs typeface="Calibri" panose="020F0502020204030204" pitchFamily="34" charset="0"/>
              </a:rPr>
              <a:t>B.</a:t>
            </a:r>
            <a:r>
              <a:rPr lang="es-CL" b="1" dirty="0">
                <a:solidFill>
                  <a:srgbClr val="0070C0"/>
                </a:solidFill>
                <a:latin typeface="Arial Narrow" panose="020B0606020202030204" pitchFamily="34" charset="0"/>
                <a:cs typeface="Calibri" panose="020F0502020204030204" pitchFamily="34" charset="0"/>
              </a:rPr>
              <a:t>	</a:t>
            </a:r>
            <a:r>
              <a:rPr lang="es-CL" b="1" dirty="0">
                <a:latin typeface="Arial Narrow" panose="020B0606020202030204" pitchFamily="34" charset="0"/>
                <a:cs typeface="Calibri" panose="020F0502020204030204" pitchFamily="34" charset="0"/>
              </a:rPr>
              <a:t>RESULTADOS COMPONENTES VI</a:t>
            </a:r>
          </a:p>
        </p:txBody>
      </p:sp>
      <p:sp>
        <p:nvSpPr>
          <p:cNvPr id="2" name="Rectángulo 1">
            <a:extLst>
              <a:ext uri="{FF2B5EF4-FFF2-40B4-BE49-F238E27FC236}">
                <a16:creationId xmlns:a16="http://schemas.microsoft.com/office/drawing/2014/main" id="{8DBF80A4-4A10-4769-86A8-40EB8A73A2C4}"/>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altLang="es-CL" b="1" dirty="0">
                <a:latin typeface="Arial Narrow" panose="020B0606020202030204" pitchFamily="34" charset="0"/>
                <a:cs typeface="Calibri" panose="020F0502020204030204" pitchFamily="34" charset="0"/>
              </a:rPr>
              <a:t>PRIMERA PARTE (CONT)</a:t>
            </a:r>
            <a:endParaRPr lang="es-CL" b="1" dirty="0">
              <a:latin typeface="Arial Narrow" panose="020B0606020202030204" pitchFamily="34" charset="0"/>
            </a:endParaRPr>
          </a:p>
        </p:txBody>
      </p:sp>
    </p:spTree>
    <p:extLst>
      <p:ext uri="{BB962C8B-B14F-4D97-AF65-F5344CB8AC3E}">
        <p14:creationId xmlns:p14="http://schemas.microsoft.com/office/powerpoint/2010/main" val="57808493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A7A2C50-26B2-45DA-A9D4-1D57003DBC68}"/>
              </a:ext>
            </a:extLst>
          </p:cNvPr>
          <p:cNvSpPr txBox="1"/>
          <p:nvPr/>
        </p:nvSpPr>
        <p:spPr>
          <a:xfrm>
            <a:off x="360000" y="3060000"/>
            <a:ext cx="8424000" cy="307777"/>
          </a:xfrm>
          <a:prstGeom prst="rect">
            <a:avLst/>
          </a:prstGeom>
          <a:noFill/>
        </p:spPr>
        <p:txBody>
          <a:bodyPr wrap="square" lIns="0" tIns="0" rIns="0" bIns="0" rtlCol="0">
            <a:spAutoFit/>
          </a:bodyPr>
          <a:lstStyle/>
          <a:p>
            <a:pPr marL="360000" indent="-360000" algn="just">
              <a:buFont typeface="Arial Narrow" panose="020B0606020202030204" pitchFamily="34" charset="0"/>
              <a:buChar char="–"/>
            </a:pPr>
            <a:r>
              <a:rPr lang="es-CL" sz="2000" spc="-20" dirty="0">
                <a:latin typeface="Arial Narrow" panose="020B0606020202030204" pitchFamily="34" charset="0"/>
              </a:rPr>
              <a:t>El V.I. de los equipos y materiales se calculó con la siguiente expresión:</a:t>
            </a:r>
            <a:endParaRPr lang="es-ES" sz="2000" spc="-20" dirty="0">
              <a:latin typeface="Arial Narrow" panose="020B0606020202030204" pitchFamily="34" charset="0"/>
            </a:endParaRPr>
          </a:p>
        </p:txBody>
      </p:sp>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14</a:t>
            </a:fld>
            <a:endParaRPr lang="en-US" sz="2000" dirty="0">
              <a:latin typeface="+mn-lt"/>
            </a:endParaRPr>
          </a:p>
        </p:txBody>
      </p:sp>
      <p:sp>
        <p:nvSpPr>
          <p:cNvPr id="2" name="Rectángulo 1">
            <a:extLst>
              <a:ext uri="{FF2B5EF4-FFF2-40B4-BE49-F238E27FC236}">
                <a16:creationId xmlns:a16="http://schemas.microsoft.com/office/drawing/2014/main" id="{9E88454E-3708-43C0-848D-2C082050536D}"/>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b="1" dirty="0">
                <a:solidFill>
                  <a:srgbClr val="0070C0"/>
                </a:solidFill>
                <a:latin typeface="Arial Narrow" panose="020B0606020202030204" pitchFamily="34" charset="0"/>
                <a:cs typeface="Calibri" panose="020F0502020204030204" pitchFamily="34" charset="0"/>
              </a:rPr>
              <a:t>	</a:t>
            </a:r>
            <a:r>
              <a:rPr lang="es-CL" altLang="es-CL" b="1" dirty="0">
                <a:latin typeface="Arial Narrow" panose="020B0606020202030204" pitchFamily="34" charset="0"/>
                <a:cs typeface="Calibri" panose="020F0502020204030204" pitchFamily="34" charset="0"/>
              </a:rPr>
              <a:t>METODOLOGÍA GENERAL</a:t>
            </a:r>
          </a:p>
        </p:txBody>
      </p:sp>
      <p:sp>
        <p:nvSpPr>
          <p:cNvPr id="15" name="Rectángulo 14">
            <a:extLst>
              <a:ext uri="{FF2B5EF4-FFF2-40B4-BE49-F238E27FC236}">
                <a16:creationId xmlns:a16="http://schemas.microsoft.com/office/drawing/2014/main" id="{3FB0FFF8-9F43-4A4F-B000-37FE67898B28}"/>
              </a:ext>
            </a:extLst>
          </p:cNvPr>
          <p:cNvSpPr/>
          <p:nvPr/>
        </p:nvSpPr>
        <p:spPr>
          <a:xfrm>
            <a:off x="360000" y="3600000"/>
            <a:ext cx="8424000" cy="504000"/>
          </a:xfrm>
          <a:prstGeom prst="rect">
            <a:avLst/>
          </a:prstGeom>
          <a:solidFill>
            <a:srgbClr val="DDFDFF"/>
          </a:solidFill>
          <a:ln>
            <a:solidFill>
              <a:srgbClr val="0099FF"/>
            </a:solidFill>
          </a:ln>
        </p:spPr>
        <p:txBody>
          <a:bodyPr wrap="square" lIns="0" tIns="36000" rIns="36000" bIns="72000">
            <a:noAutofit/>
          </a:bodyPr>
          <a:lstStyle/>
          <a:p>
            <a:pPr algn="ctr"/>
            <a:r>
              <a:rPr lang="es-CL" altLang="es-CL" b="1" dirty="0">
                <a:latin typeface="Arial Narrow" panose="020B0606020202030204" pitchFamily="34" charset="0"/>
                <a:cs typeface="Calibri" panose="020F0502020204030204" pitchFamily="34" charset="0"/>
              </a:rPr>
              <a:t>V.I. = [Cu x (1+Fl + B) + MO] x (1 + </a:t>
            </a:r>
            <a:r>
              <a:rPr lang="es-CL" altLang="es-CL" b="1" dirty="0" err="1">
                <a:latin typeface="Arial Narrow" panose="020B0606020202030204" pitchFamily="34" charset="0"/>
                <a:cs typeface="Calibri" panose="020F0502020204030204" pitchFamily="34" charset="0"/>
              </a:rPr>
              <a:t>Ing</a:t>
            </a:r>
            <a:r>
              <a:rPr lang="es-CL" altLang="es-CL" b="1" dirty="0">
                <a:latin typeface="Arial Narrow" panose="020B0606020202030204" pitchFamily="34" charset="0"/>
                <a:cs typeface="Calibri" panose="020F0502020204030204" pitchFamily="34" charset="0"/>
              </a:rPr>
              <a:t> + </a:t>
            </a:r>
            <a:r>
              <a:rPr lang="es-CL" altLang="es-CL" b="1" dirty="0" err="1">
                <a:latin typeface="Arial Narrow" panose="020B0606020202030204" pitchFamily="34" charset="0"/>
                <a:cs typeface="Calibri" panose="020F0502020204030204" pitchFamily="34" charset="0"/>
              </a:rPr>
              <a:t>Gg</a:t>
            </a:r>
            <a:r>
              <a:rPr lang="es-CL" altLang="es-CL" b="1" dirty="0">
                <a:latin typeface="Arial Narrow" panose="020B0606020202030204" pitchFamily="34" charset="0"/>
                <a:cs typeface="Calibri" panose="020F0502020204030204" pitchFamily="34" charset="0"/>
              </a:rPr>
              <a:t>) x (1 + </a:t>
            </a:r>
            <a:r>
              <a:rPr lang="es-CL" altLang="es-CL" b="1" dirty="0" err="1">
                <a:latin typeface="Arial Narrow" panose="020B0606020202030204" pitchFamily="34" charset="0"/>
                <a:cs typeface="Calibri" panose="020F0502020204030204" pitchFamily="34" charset="0"/>
              </a:rPr>
              <a:t>Int</a:t>
            </a:r>
            <a:r>
              <a:rPr lang="es-CL" altLang="es-CL" b="1" dirty="0">
                <a:latin typeface="Arial Narrow" panose="020B0606020202030204" pitchFamily="34" charset="0"/>
                <a:cs typeface="Calibri" panose="020F0502020204030204" pitchFamily="34" charset="0"/>
              </a:rPr>
              <a:t>) + </a:t>
            </a:r>
            <a:r>
              <a:rPr lang="es-CL" altLang="es-CL" b="1" dirty="0" err="1">
                <a:latin typeface="Arial Narrow" panose="020B0606020202030204" pitchFamily="34" charset="0"/>
                <a:cs typeface="Calibri" panose="020F0502020204030204" pitchFamily="34" charset="0"/>
              </a:rPr>
              <a:t>Bl</a:t>
            </a:r>
            <a:r>
              <a:rPr lang="es-CL" altLang="es-CL" b="1" dirty="0">
                <a:latin typeface="Arial Narrow" panose="020B0606020202030204" pitchFamily="34" charset="0"/>
                <a:cs typeface="Calibri" panose="020F0502020204030204" pitchFamily="34" charset="0"/>
              </a:rPr>
              <a:t> + CE</a:t>
            </a:r>
          </a:p>
        </p:txBody>
      </p:sp>
      <p:sp>
        <p:nvSpPr>
          <p:cNvPr id="16" name="CuadroTexto 15">
            <a:extLst>
              <a:ext uri="{FF2B5EF4-FFF2-40B4-BE49-F238E27FC236}">
                <a16:creationId xmlns:a16="http://schemas.microsoft.com/office/drawing/2014/main" id="{049DF1F6-389E-43AE-BB3A-643FB504DEA3}"/>
              </a:ext>
            </a:extLst>
          </p:cNvPr>
          <p:cNvSpPr txBox="1"/>
          <p:nvPr/>
        </p:nvSpPr>
        <p:spPr>
          <a:xfrm>
            <a:off x="360000" y="1367999"/>
            <a:ext cx="8424000" cy="1548000"/>
          </a:xfrm>
          <a:prstGeom prst="rect">
            <a:avLst/>
          </a:prstGeom>
          <a:noFill/>
        </p:spPr>
        <p:txBody>
          <a:bodyPr wrap="square" lIns="0" tIns="0" rIns="0" bIns="0">
            <a:spAutoFit/>
          </a:bodyPr>
          <a:lstStyle/>
          <a:p>
            <a:pPr marL="360000" indent="-360000" algn="just">
              <a:buFont typeface="Arial Narrow" panose="020B0606020202030204" pitchFamily="34" charset="0"/>
              <a:buChar char="–"/>
            </a:pPr>
            <a:r>
              <a:rPr lang="es-ES_tradnl" sz="2000" spc="-20" dirty="0">
                <a:latin typeface="Arial Narrow" panose="020B0606020202030204" pitchFamily="34" charset="0"/>
                <a:ea typeface="Times New Roman" panose="02020603050405020304" pitchFamily="18" charset="0"/>
              </a:rPr>
              <a:t>E</a:t>
            </a:r>
            <a:r>
              <a:rPr lang="es-ES_tradnl" sz="2000" spc="-20" dirty="0">
                <a:effectLst/>
                <a:latin typeface="Arial Narrow" panose="020B0606020202030204" pitchFamily="34" charset="0"/>
                <a:ea typeface="Times New Roman" panose="02020603050405020304" pitchFamily="18" charset="0"/>
              </a:rPr>
              <a:t>l V.I. </a:t>
            </a:r>
            <a:r>
              <a:rPr lang="es-ES_tradnl" sz="2000" spc="-20" dirty="0">
                <a:latin typeface="Arial Narrow" panose="020B0606020202030204" pitchFamily="34" charset="0"/>
                <a:ea typeface="Times New Roman" panose="02020603050405020304" pitchFamily="18" charset="0"/>
              </a:rPr>
              <a:t>se define como </a:t>
            </a:r>
            <a:r>
              <a:rPr lang="es-ES_tradnl" sz="2000" spc="-20" dirty="0">
                <a:effectLst/>
                <a:latin typeface="Arial Narrow" panose="020B0606020202030204" pitchFamily="34" charset="0"/>
                <a:ea typeface="Times New Roman" panose="02020603050405020304" pitchFamily="18" charset="0"/>
              </a:rPr>
              <a:t>la suma de los costos de adquisición e instalación eficientes de sus componentes y equipos, de acuerdo con valores de mercado, incluyendo fletes, bodegaje, montaje, ingeniería, gastos generales, intereses intercalarios, los derechos relacionados con el uso del suelo y medio ambiente, los bienes intangibles y el capital de explotación.</a:t>
            </a:r>
            <a:endParaRPr lang="es-CL" sz="2000" dirty="0">
              <a:latin typeface="Arial Narrow" panose="020B0606020202030204" pitchFamily="34" charset="0"/>
            </a:endParaRPr>
          </a:p>
        </p:txBody>
      </p:sp>
      <p:sp>
        <p:nvSpPr>
          <p:cNvPr id="19" name="CuadroTexto 18">
            <a:extLst>
              <a:ext uri="{FF2B5EF4-FFF2-40B4-BE49-F238E27FC236}">
                <a16:creationId xmlns:a16="http://schemas.microsoft.com/office/drawing/2014/main" id="{CECB36D0-223E-44B2-BCDD-95CE62DF9DC0}"/>
              </a:ext>
            </a:extLst>
          </p:cNvPr>
          <p:cNvSpPr txBox="1"/>
          <p:nvPr/>
        </p:nvSpPr>
        <p:spPr>
          <a:xfrm>
            <a:off x="360000" y="4320000"/>
            <a:ext cx="8424000" cy="923330"/>
          </a:xfrm>
          <a:prstGeom prst="rect">
            <a:avLst/>
          </a:prstGeom>
          <a:noFill/>
        </p:spPr>
        <p:txBody>
          <a:bodyPr wrap="square" lIns="0" tIns="0" rIns="0" bIns="0">
            <a:spAutoFit/>
          </a:bodyPr>
          <a:lstStyle/>
          <a:p>
            <a:pPr marL="360000" marR="0" lvl="0" indent="-360000" algn="just" defTabSz="914400" latinLnBrk="0">
              <a:lnSpc>
                <a:spcPct val="100000"/>
              </a:lnSpc>
              <a:buClrTx/>
              <a:buSzTx/>
              <a:buFont typeface="Arial Narrow" panose="020B0606020202030204" pitchFamily="34" charset="0"/>
              <a:buChar char="–"/>
              <a:tabLst/>
              <a:defRPr/>
            </a:pPr>
            <a:r>
              <a:rPr lang="es-CL" sz="2000" spc="-20" dirty="0">
                <a:latin typeface="Arial Narrow" panose="020B0606020202030204" pitchFamily="34" charset="0"/>
              </a:rPr>
              <a:t>Las instalaciones de transmisión a valorizar fueron informadas en la base de datos entregada por el Coordinador (BD), </a:t>
            </a:r>
            <a:r>
              <a:rPr lang="es-ES" sz="2000" spc="-20" dirty="0">
                <a:latin typeface="Arial Narrow" panose="020B0606020202030204" pitchFamily="34" charset="0"/>
              </a:rPr>
              <a:t>desarrollada en el programa SQL Server, archivo </a:t>
            </a:r>
            <a:r>
              <a:rPr lang="es-ES" sz="2000" spc="-20" dirty="0" err="1">
                <a:latin typeface="Arial Narrow" panose="020B0606020202030204" pitchFamily="34" charset="0"/>
              </a:rPr>
              <a:t>CNE_Tx.bak</a:t>
            </a:r>
            <a:r>
              <a:rPr lang="es-ES" sz="2000" spc="-20" dirty="0">
                <a:latin typeface="Arial Narrow" panose="020B0606020202030204" pitchFamily="34" charset="0"/>
              </a:rPr>
              <a:t>.</a:t>
            </a:r>
          </a:p>
        </p:txBody>
      </p:sp>
    </p:spTree>
    <p:extLst>
      <p:ext uri="{BB962C8B-B14F-4D97-AF65-F5344CB8AC3E}">
        <p14:creationId xmlns:p14="http://schemas.microsoft.com/office/powerpoint/2010/main" val="17025054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15</a:t>
            </a:fld>
            <a:endParaRPr lang="en-US" sz="2000" dirty="0">
              <a:latin typeface="+mn-lt"/>
            </a:endParaRPr>
          </a:p>
        </p:txBody>
      </p:sp>
      <p:sp>
        <p:nvSpPr>
          <p:cNvPr id="2" name="Rectángulo 1">
            <a:extLst>
              <a:ext uri="{FF2B5EF4-FFF2-40B4-BE49-F238E27FC236}">
                <a16:creationId xmlns:a16="http://schemas.microsoft.com/office/drawing/2014/main" id="{5D2D4FD9-94B8-4260-8300-934F044197C8}"/>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b="1" dirty="0">
                <a:solidFill>
                  <a:srgbClr val="0070C0"/>
                </a:solidFill>
                <a:latin typeface="Arial Narrow" panose="020B0606020202030204" pitchFamily="34" charset="0"/>
                <a:cs typeface="Calibri" panose="020F0502020204030204" pitchFamily="34" charset="0"/>
              </a:rPr>
              <a:t>	</a:t>
            </a:r>
            <a:r>
              <a:rPr lang="es-CL" altLang="es-CL" b="1" dirty="0">
                <a:latin typeface="Arial Narrow" panose="020B0606020202030204" pitchFamily="34" charset="0"/>
                <a:cs typeface="Calibri" panose="020F0502020204030204" pitchFamily="34" charset="0"/>
              </a:rPr>
              <a:t>METODOLOGÍA GENERAL</a:t>
            </a:r>
          </a:p>
        </p:txBody>
      </p:sp>
      <p:sp>
        <p:nvSpPr>
          <p:cNvPr id="4" name="CuadroTexto 3">
            <a:extLst>
              <a:ext uri="{FF2B5EF4-FFF2-40B4-BE49-F238E27FC236}">
                <a16:creationId xmlns:a16="http://schemas.microsoft.com/office/drawing/2014/main" id="{B3B1B7E9-E5EF-4F59-AD72-1CEC20ED6E28}"/>
              </a:ext>
            </a:extLst>
          </p:cNvPr>
          <p:cNvSpPr txBox="1"/>
          <p:nvPr/>
        </p:nvSpPr>
        <p:spPr>
          <a:xfrm>
            <a:off x="360000" y="3420000"/>
            <a:ext cx="8395930" cy="923330"/>
          </a:xfrm>
          <a:prstGeom prst="rect">
            <a:avLst/>
          </a:prstGeom>
          <a:noFill/>
        </p:spPr>
        <p:txBody>
          <a:bodyPr wrap="square" lIns="0" tIns="0" rIns="0" bIns="0">
            <a:spAutoFit/>
          </a:bodyPr>
          <a:lstStyle/>
          <a:p>
            <a:pPr marL="360000" marR="0" lvl="0" indent="-360000" algn="just" defTabSz="914400" latinLnBrk="0">
              <a:lnSpc>
                <a:spcPct val="100000"/>
              </a:lnSpc>
              <a:buClrTx/>
              <a:buSzTx/>
              <a:buFont typeface="Arial Narrow" panose="020B0606020202030204" pitchFamily="34" charset="0"/>
              <a:buChar char="–"/>
              <a:tabLst/>
              <a:defRPr/>
            </a:pPr>
            <a:r>
              <a:rPr lang="es-ES" sz="2000" spc="-20" dirty="0">
                <a:latin typeface="Arial Narrow" panose="020B0606020202030204" pitchFamily="34" charset="0"/>
              </a:rPr>
              <a:t>En conformidad a lo establecido en las Bases del Estudio, se debió adecuar el modelo establecido en la BD, para cumplir con la calificación de instalaciones establecida en la Resolución Exenta Nº 244 del 9 de abril de 2019, de la Comisión Nacional de Energía.</a:t>
            </a:r>
          </a:p>
        </p:txBody>
      </p:sp>
      <p:sp>
        <p:nvSpPr>
          <p:cNvPr id="14" name="CuadroTexto 13">
            <a:extLst>
              <a:ext uri="{FF2B5EF4-FFF2-40B4-BE49-F238E27FC236}">
                <a16:creationId xmlns:a16="http://schemas.microsoft.com/office/drawing/2014/main" id="{599352E7-134B-4339-A23E-E1E6E28A28BD}"/>
              </a:ext>
            </a:extLst>
          </p:cNvPr>
          <p:cNvSpPr txBox="1"/>
          <p:nvPr/>
        </p:nvSpPr>
        <p:spPr>
          <a:xfrm>
            <a:off x="360000" y="2376000"/>
            <a:ext cx="8424000" cy="936000"/>
          </a:xfrm>
          <a:prstGeom prst="rect">
            <a:avLst/>
          </a:prstGeom>
          <a:noFill/>
        </p:spPr>
        <p:txBody>
          <a:bodyPr wrap="square" lIns="0" tIns="0" rIns="0" bIns="0">
            <a:spAutoFit/>
          </a:bodyPr>
          <a:lstStyle/>
          <a:p>
            <a:pPr marL="360000" indent="-360000" algn="just">
              <a:buFont typeface="Arial Narrow" panose="020B0606020202030204" pitchFamily="34" charset="0"/>
              <a:buChar char="–"/>
            </a:pPr>
            <a:r>
              <a:rPr lang="es-ES_tradnl" sz="2000" spc="-20" dirty="0">
                <a:latin typeface="Arial Narrow" panose="020B0606020202030204" pitchFamily="34" charset="0"/>
              </a:rPr>
              <a:t>Se verificó y validó la desagregación y consistencia de los distintos componentes que integran las instalaciones de transmisión informadas en la base de datos entregada por el Coordinador. </a:t>
            </a:r>
            <a:endParaRPr lang="es-CL" sz="2000" spc="-20" dirty="0">
              <a:latin typeface="Arial Narrow" panose="020B0606020202030204" pitchFamily="34" charset="0"/>
            </a:endParaRPr>
          </a:p>
        </p:txBody>
      </p:sp>
      <p:sp>
        <p:nvSpPr>
          <p:cNvPr id="16" name="CuadroTexto 15">
            <a:extLst>
              <a:ext uri="{FF2B5EF4-FFF2-40B4-BE49-F238E27FC236}">
                <a16:creationId xmlns:a16="http://schemas.microsoft.com/office/drawing/2014/main" id="{54B3C0CB-E3CC-4C75-A56A-01E77DEE299B}"/>
              </a:ext>
            </a:extLst>
          </p:cNvPr>
          <p:cNvSpPr txBox="1"/>
          <p:nvPr/>
        </p:nvSpPr>
        <p:spPr>
          <a:xfrm>
            <a:off x="360000" y="1296000"/>
            <a:ext cx="8424000" cy="936000"/>
          </a:xfrm>
          <a:prstGeom prst="rect">
            <a:avLst/>
          </a:prstGeom>
          <a:noFill/>
        </p:spPr>
        <p:txBody>
          <a:bodyPr wrap="square" lIns="0" tIns="0" rIns="0" bIns="0">
            <a:spAutoFit/>
          </a:bodyPr>
          <a:lstStyle/>
          <a:p>
            <a:pPr marL="360000" indent="-360000" algn="just">
              <a:buFont typeface="Arial Narrow" panose="020B0606020202030204" pitchFamily="34" charset="0"/>
              <a:buChar char="–"/>
            </a:pPr>
            <a:r>
              <a:rPr lang="es-CL" sz="2000" spc="-20" dirty="0">
                <a:latin typeface="Arial Narrow" panose="020B0606020202030204" pitchFamily="34" charset="0"/>
              </a:rPr>
              <a:t>La Base de Datos (BD) que el Coordinador proporcionó para la realización del presente Estudio contiene la información de las instalaciones existentes a diciembre de 2017, organizada según la calificación del año 2014.</a:t>
            </a:r>
          </a:p>
        </p:txBody>
      </p:sp>
      <p:sp>
        <p:nvSpPr>
          <p:cNvPr id="18" name="CuadroTexto 17">
            <a:extLst>
              <a:ext uri="{FF2B5EF4-FFF2-40B4-BE49-F238E27FC236}">
                <a16:creationId xmlns:a16="http://schemas.microsoft.com/office/drawing/2014/main" id="{ED57FC56-5FDC-4EC6-AEEE-2E6C4074A41B}"/>
              </a:ext>
            </a:extLst>
          </p:cNvPr>
          <p:cNvSpPr txBox="1"/>
          <p:nvPr/>
        </p:nvSpPr>
        <p:spPr>
          <a:xfrm>
            <a:off x="360000" y="4500000"/>
            <a:ext cx="8424000" cy="1231106"/>
          </a:xfrm>
          <a:prstGeom prst="rect">
            <a:avLst/>
          </a:prstGeom>
          <a:noFill/>
        </p:spPr>
        <p:txBody>
          <a:bodyPr wrap="square" lIns="0" tIns="0" rIns="0" bIns="0" rtlCol="0">
            <a:spAutoFit/>
          </a:bodyPr>
          <a:lstStyle/>
          <a:p>
            <a:pPr marL="360000" indent="-360000" algn="just">
              <a:buFont typeface="Arial Narrow" panose="020B0606020202030204" pitchFamily="34" charset="0"/>
              <a:buChar char="–"/>
              <a:defRPr/>
            </a:pPr>
            <a:r>
              <a:rPr lang="es-ES" sz="2000" spc="-20" dirty="0">
                <a:latin typeface="Arial Narrow" panose="020B0606020202030204" pitchFamily="34" charset="0"/>
              </a:rPr>
              <a:t>Se incorporó a la base de datos los precios unitarios, los recargos y los costos de montaje, calculados separadamente, mediante tablas especiales relacionadas y creadas para tal efecto en la BD. Para la obtención del V.I. se diseñó y aplicó un motor de cálculo en la base de datos que entrega el resultado de la aplicación de la fórmula.</a:t>
            </a:r>
          </a:p>
        </p:txBody>
      </p:sp>
    </p:spTree>
    <p:extLst>
      <p:ext uri="{BB962C8B-B14F-4D97-AF65-F5344CB8AC3E}">
        <p14:creationId xmlns:p14="http://schemas.microsoft.com/office/powerpoint/2010/main" val="264126245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16</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altLang="es-CL" sz="2400" b="1">
                <a:latin typeface="Arial Narrow" panose="020B0606020202030204" pitchFamily="34" charset="0"/>
                <a:cs typeface="Calibri" panose="020F0502020204030204" pitchFamily="34" charset="0"/>
              </a:rPr>
              <a:t>IV.  COSTOS UNITARIOS</a:t>
            </a:r>
            <a:endParaRPr lang="es-CL" b="1" dirty="0">
              <a:solidFill>
                <a:srgbClr val="0070C0"/>
              </a:solidFill>
              <a:latin typeface="Arial Narrow" panose="020B0606020202030204" pitchFamily="34" charset="0"/>
            </a:endParaRP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440000"/>
            <a:ext cx="8424000" cy="360000"/>
          </a:xfrm>
          <a:prstGeom prst="rect">
            <a:avLst/>
          </a:prstGeom>
          <a:noFill/>
        </p:spPr>
        <p:txBody>
          <a:bodyPr wrap="square" lIns="36000" tIns="36000" rIns="36000" bIns="36000" rtlCol="0">
            <a:spAutoFit/>
          </a:bodyPr>
          <a:lstStyle/>
          <a:p>
            <a:pPr marL="342900" indent="-3429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Equipos y materiales</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60000" y="1980000"/>
            <a:ext cx="8424000" cy="3420000"/>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spc="-20" dirty="0">
                <a:latin typeface="Arial Narrow" panose="020B0606020202030204" pitchFamily="34" charset="0"/>
              </a:rPr>
              <a:t>En conformidad a lo exigido en las Bases del estudio, se realizó un estudio de mercado que consistió en la solicitud de cotización a diferentes empresas proveedoras reconocidas en el mercado, con el fin de obtener precios unitarios.</a:t>
            </a:r>
          </a:p>
          <a:p>
            <a:pPr marL="360000" indent="-360000" algn="just">
              <a:spcAft>
                <a:spcPts val="1200"/>
              </a:spcAft>
              <a:buFont typeface="Arial Narrow" panose="020B0606020202030204" pitchFamily="34" charset="0"/>
              <a:buChar char="–"/>
            </a:pPr>
            <a:r>
              <a:rPr lang="es-ES" sz="2000" spc="-20" dirty="0">
                <a:latin typeface="Arial Narrow" panose="020B0606020202030204" pitchFamily="34" charset="0"/>
              </a:rPr>
              <a:t>Para ello, se </a:t>
            </a:r>
            <a:r>
              <a:rPr lang="es-CL" sz="2000" spc="-20" dirty="0">
                <a:latin typeface="Arial Narrow" panose="020B0606020202030204" pitchFamily="34" charset="0"/>
              </a:rPr>
              <a:t>elaboró una lista de materiales y equipos a cotizar, clasificados por familia, priorizando aquellos de mayor valor e incidencia en la valorización del STN. Del mismo modo, se elaboró una lista de proveedores por familia.</a:t>
            </a:r>
            <a:endParaRPr lang="es-ES" sz="2000" spc="-20" dirty="0">
              <a:latin typeface="Arial Narrow" panose="020B0606020202030204" pitchFamily="34" charset="0"/>
            </a:endParaRPr>
          </a:p>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Para aquellos materiales y equipos en que no se obtuvo precios de cotizaciones, se recurrió a las siguientes fuentes: estimaciones en base a extrapolación e interpolación de precios de elementos de características similares, precios correspondientes a estudios tarifarios anteriores, precios obtenidos mediante consultas a páginas web.</a:t>
            </a:r>
          </a:p>
        </p:txBody>
      </p:sp>
    </p:spTree>
    <p:extLst>
      <p:ext uri="{BB962C8B-B14F-4D97-AF65-F5344CB8AC3E}">
        <p14:creationId xmlns:p14="http://schemas.microsoft.com/office/powerpoint/2010/main" val="410321703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17</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5999"/>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ES" sz="2000" b="1" dirty="0">
                <a:latin typeface="Arial Narrow" panose="020B0606020202030204" pitchFamily="34" charset="0"/>
                <a:cs typeface="Calibri" panose="020F0502020204030204" pitchFamily="34" charset="0"/>
              </a:rPr>
              <a:t>Equipos y materiales</a:t>
            </a:r>
            <a:endParaRPr lang="es-CL" sz="2000" b="1" dirty="0">
              <a:latin typeface="Arial Narrow" panose="020B0606020202030204" pitchFamily="34" charset="0"/>
              <a:cs typeface="Calibri" panose="020F0502020204030204" pitchFamily="34" charset="0"/>
            </a:endParaRP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IV.  COSTOS UNITARIOS</a:t>
            </a:r>
            <a:endParaRPr lang="es-CL" altLang="es-CL" b="1" dirty="0">
              <a:latin typeface="Arial Narrow" panose="020B0606020202030204" pitchFamily="34" charset="0"/>
              <a:cs typeface="Calibri" panose="020F0502020204030204" pitchFamily="34" charset="0"/>
            </a:endParaRPr>
          </a:p>
        </p:txBody>
      </p:sp>
      <p:sp>
        <p:nvSpPr>
          <p:cNvPr id="2" name="CuadroTexto 1">
            <a:extLst>
              <a:ext uri="{FF2B5EF4-FFF2-40B4-BE49-F238E27FC236}">
                <a16:creationId xmlns:a16="http://schemas.microsoft.com/office/drawing/2014/main" id="{242981C0-A48F-4251-B073-D30B678F2548}"/>
              </a:ext>
            </a:extLst>
          </p:cNvPr>
          <p:cNvSpPr txBox="1"/>
          <p:nvPr/>
        </p:nvSpPr>
        <p:spPr>
          <a:xfrm>
            <a:off x="360000" y="2088000"/>
            <a:ext cx="8424000" cy="936000"/>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spc="-20" dirty="0">
                <a:latin typeface="Arial Narrow" panose="020B0606020202030204" pitchFamily="34" charset="0"/>
              </a:rPr>
              <a:t>Equipos y materiales importados: los elementos importados se cotizaron a valor </a:t>
            </a:r>
            <a:r>
              <a:rPr lang="es-ES" sz="2000" spc="-20" dirty="0" err="1">
                <a:latin typeface="Arial Narrow" panose="020B0606020202030204" pitchFamily="34" charset="0"/>
              </a:rPr>
              <a:t>FOB</a:t>
            </a:r>
            <a:r>
              <a:rPr lang="es-ES" sz="2000" spc="-20" dirty="0">
                <a:latin typeface="Arial Narrow" panose="020B0606020202030204" pitchFamily="34" charset="0"/>
              </a:rPr>
              <a:t> (Free </a:t>
            </a:r>
            <a:r>
              <a:rPr lang="es-ES" sz="2000" spc="-20" dirty="0" err="1">
                <a:latin typeface="Arial Narrow" panose="020B0606020202030204" pitchFamily="34" charset="0"/>
              </a:rPr>
              <a:t>on</a:t>
            </a:r>
            <a:r>
              <a:rPr lang="es-ES" sz="2000" spc="-20" dirty="0">
                <a:latin typeface="Arial Narrow" panose="020B0606020202030204" pitchFamily="34" charset="0"/>
              </a:rPr>
              <a:t> </a:t>
            </a:r>
            <a:r>
              <a:rPr lang="es-ES" sz="2000" spc="-20" dirty="0" err="1">
                <a:latin typeface="Arial Narrow" panose="020B0606020202030204" pitchFamily="34" charset="0"/>
              </a:rPr>
              <a:t>Board</a:t>
            </a:r>
            <a:r>
              <a:rPr lang="es-ES" sz="2000" spc="-20" dirty="0">
                <a:latin typeface="Arial Narrow" panose="020B0606020202030204" pitchFamily="34" charset="0"/>
              </a:rPr>
              <a:t>) y para obtener el valor CIF se agregó los costos de transporte internacional, seguros e internación.</a:t>
            </a:r>
          </a:p>
        </p:txBody>
      </p:sp>
      <p:graphicFrame>
        <p:nvGraphicFramePr>
          <p:cNvPr id="3" name="Tabla 2">
            <a:extLst>
              <a:ext uri="{FF2B5EF4-FFF2-40B4-BE49-F238E27FC236}">
                <a16:creationId xmlns:a16="http://schemas.microsoft.com/office/drawing/2014/main" id="{45D30ACC-1B22-40A3-AEC0-82A05EC38B2C}"/>
              </a:ext>
            </a:extLst>
          </p:cNvPr>
          <p:cNvGraphicFramePr>
            <a:graphicFrameLocks noGrp="1"/>
          </p:cNvGraphicFramePr>
          <p:nvPr>
            <p:extLst>
              <p:ext uri="{D42A27DB-BD31-4B8C-83A1-F6EECF244321}">
                <p14:modId xmlns:p14="http://schemas.microsoft.com/office/powerpoint/2010/main" val="3821579404"/>
              </p:ext>
            </p:extLst>
          </p:nvPr>
        </p:nvGraphicFramePr>
        <p:xfrm>
          <a:off x="810000" y="3240000"/>
          <a:ext cx="7524384" cy="499024"/>
        </p:xfrm>
        <a:graphic>
          <a:graphicData uri="http://schemas.openxmlformats.org/drawingml/2006/table">
            <a:tbl>
              <a:tblPr firstRow="1" firstCol="1" bandRow="1"/>
              <a:tblGrid>
                <a:gridCol w="7524384">
                  <a:extLst>
                    <a:ext uri="{9D8B030D-6E8A-4147-A177-3AD203B41FA5}">
                      <a16:colId xmlns:a16="http://schemas.microsoft.com/office/drawing/2014/main" val="2132561749"/>
                    </a:ext>
                  </a:extLst>
                </a:gridCol>
              </a:tblGrid>
              <a:tr h="0">
                <a:tc>
                  <a:txBody>
                    <a:bodyPr/>
                    <a:lstStyle/>
                    <a:p>
                      <a:pPr algn="ctr">
                        <a:lnSpc>
                          <a:spcPct val="115000"/>
                        </a:lnSpc>
                        <a:spcBef>
                          <a:spcPts val="600"/>
                        </a:spcBef>
                        <a:spcAft>
                          <a:spcPts val="600"/>
                        </a:spcAft>
                      </a:pP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VALOR </a:t>
                      </a:r>
                      <a:r>
                        <a:rPr lang="es-CL" sz="2000" b="1" baseline="-25000"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CIF</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 (VALOR </a:t>
                      </a:r>
                      <a:r>
                        <a:rPr lang="es-CL" sz="2000" b="1" baseline="-25000"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FOB</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 FLETE + SEGURO) x (1+ % INTERNACIÓN) </a:t>
                      </a:r>
                    </a:p>
                  </a:txBody>
                  <a:tcPr marL="36000" marR="36195" marT="72000" marB="10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806552"/>
                  </a:ext>
                </a:extLst>
              </a:tr>
            </a:tbl>
          </a:graphicData>
        </a:graphic>
      </p:graphicFrame>
      <p:sp>
        <p:nvSpPr>
          <p:cNvPr id="4" name="CuadroTexto 3">
            <a:extLst>
              <a:ext uri="{FF2B5EF4-FFF2-40B4-BE49-F238E27FC236}">
                <a16:creationId xmlns:a16="http://schemas.microsoft.com/office/drawing/2014/main" id="{7FD05AE7-EF11-4C84-893D-AADBE34682B5}"/>
              </a:ext>
            </a:extLst>
          </p:cNvPr>
          <p:cNvSpPr txBox="1"/>
          <p:nvPr/>
        </p:nvSpPr>
        <p:spPr>
          <a:xfrm>
            <a:off x="720000" y="1656000"/>
            <a:ext cx="8424000" cy="360000"/>
          </a:xfrm>
          <a:prstGeom prst="rect">
            <a:avLst/>
          </a:prstGeom>
          <a:noFill/>
        </p:spPr>
        <p:txBody>
          <a:bodyPr wrap="square" lIns="0" tIns="0" rIns="0" bIns="0" rtlCol="0">
            <a:spAutoFit/>
          </a:bodyPr>
          <a:lstStyle/>
          <a:p>
            <a:pPr>
              <a:spcBef>
                <a:spcPts val="0"/>
              </a:spcBef>
              <a:spcAft>
                <a:spcPts val="0"/>
              </a:spcAft>
            </a:pPr>
            <a:r>
              <a:rPr lang="es-ES" sz="2000" b="1" dirty="0">
                <a:latin typeface="Arial Narrow" panose="020B0606020202030204" pitchFamily="34" charset="0"/>
                <a:cs typeface="Calibri" panose="020F0502020204030204" pitchFamily="34" charset="0"/>
              </a:rPr>
              <a:t>Determinación de precios unitarios:</a:t>
            </a:r>
            <a:endParaRPr lang="es-CL" sz="2000" b="1" dirty="0">
              <a:latin typeface="Arial Narrow" panose="020B0606020202030204" pitchFamily="34" charset="0"/>
              <a:cs typeface="Calibri" panose="020F0502020204030204" pitchFamily="34" charset="0"/>
            </a:endParaRPr>
          </a:p>
        </p:txBody>
      </p:sp>
      <p:sp>
        <p:nvSpPr>
          <p:cNvPr id="13" name="CuadroTexto 12">
            <a:extLst>
              <a:ext uri="{FF2B5EF4-FFF2-40B4-BE49-F238E27FC236}">
                <a16:creationId xmlns:a16="http://schemas.microsoft.com/office/drawing/2014/main" id="{39216C63-87E8-4E07-B0F7-A484A9655A66}"/>
              </a:ext>
            </a:extLst>
          </p:cNvPr>
          <p:cNvSpPr txBox="1"/>
          <p:nvPr/>
        </p:nvSpPr>
        <p:spPr>
          <a:xfrm>
            <a:off x="360000" y="3959999"/>
            <a:ext cx="8424000" cy="648000"/>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spc="-20" dirty="0">
                <a:latin typeface="Arial Narrow" panose="020B0606020202030204" pitchFamily="34" charset="0"/>
              </a:rPr>
              <a:t>Equipos y materiales nacionales: se cotizaron a proveedores mayoristas nacionales, para cantidades específicas de material, de cada familia.</a:t>
            </a:r>
          </a:p>
        </p:txBody>
      </p:sp>
      <p:sp>
        <p:nvSpPr>
          <p:cNvPr id="17" name="CuadroTexto 16">
            <a:extLst>
              <a:ext uri="{FF2B5EF4-FFF2-40B4-BE49-F238E27FC236}">
                <a16:creationId xmlns:a16="http://schemas.microsoft.com/office/drawing/2014/main" id="{27762335-4392-421A-812B-3580BD06B72B}"/>
              </a:ext>
            </a:extLst>
          </p:cNvPr>
          <p:cNvSpPr txBox="1"/>
          <p:nvPr/>
        </p:nvSpPr>
        <p:spPr>
          <a:xfrm>
            <a:off x="360000" y="4751999"/>
            <a:ext cx="8424000" cy="648000"/>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spc="-20" dirty="0">
                <a:latin typeface="Arial Narrow" panose="020B0606020202030204" pitchFamily="34" charset="0"/>
              </a:rPr>
              <a:t>Los costos de transporte nacional y bodegaje se calculan separadamente como recargos, según se explica más adelante.</a:t>
            </a:r>
          </a:p>
        </p:txBody>
      </p:sp>
    </p:spTree>
    <p:extLst>
      <p:ext uri="{BB962C8B-B14F-4D97-AF65-F5344CB8AC3E}">
        <p14:creationId xmlns:p14="http://schemas.microsoft.com/office/powerpoint/2010/main" val="287856916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18</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5999"/>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ES" sz="2000" b="1" dirty="0">
                <a:latin typeface="Arial Narrow" panose="020B0606020202030204" pitchFamily="34" charset="0"/>
                <a:cs typeface="Calibri" panose="020F0502020204030204" pitchFamily="34" charset="0"/>
              </a:rPr>
              <a:t>Equipos y materiales</a:t>
            </a:r>
            <a:endParaRPr lang="es-CL" sz="2000" b="1" dirty="0">
              <a:latin typeface="Arial Narrow" panose="020B0606020202030204" pitchFamily="34" charset="0"/>
              <a:cs typeface="Calibri" panose="020F0502020204030204" pitchFamily="34" charset="0"/>
            </a:endParaRP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IV.  COSTOS UNITARIOS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024C7086-E1F2-4CAB-B2A5-7E01A57DB614}"/>
              </a:ext>
            </a:extLst>
          </p:cNvPr>
          <p:cNvSpPr txBox="1"/>
          <p:nvPr/>
        </p:nvSpPr>
        <p:spPr>
          <a:xfrm>
            <a:off x="360000" y="2160000"/>
            <a:ext cx="8424000" cy="307777"/>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u="sng" spc="-20" dirty="0">
                <a:latin typeface="Arial Narrow" panose="020B0606020202030204" pitchFamily="34" charset="0"/>
              </a:rPr>
              <a:t>Elementos importados</a:t>
            </a:r>
            <a:r>
              <a:rPr lang="es-ES" sz="2000" spc="-20" dirty="0">
                <a:latin typeface="Arial Narrow" panose="020B0606020202030204" pitchFamily="34" charset="0"/>
              </a:rPr>
              <a:t>:</a:t>
            </a:r>
          </a:p>
        </p:txBody>
      </p:sp>
      <p:sp>
        <p:nvSpPr>
          <p:cNvPr id="14" name="CuadroTexto 13">
            <a:extLst>
              <a:ext uri="{FF2B5EF4-FFF2-40B4-BE49-F238E27FC236}">
                <a16:creationId xmlns:a16="http://schemas.microsoft.com/office/drawing/2014/main" id="{F8047787-13CE-4A24-89D9-2437BD666D74}"/>
              </a:ext>
            </a:extLst>
          </p:cNvPr>
          <p:cNvSpPr txBox="1"/>
          <p:nvPr/>
        </p:nvSpPr>
        <p:spPr>
          <a:xfrm>
            <a:off x="1800000" y="2592000"/>
            <a:ext cx="5544000" cy="360000"/>
          </a:xfrm>
          <a:prstGeom prst="rect">
            <a:avLst/>
          </a:prstGeom>
          <a:noFill/>
        </p:spPr>
        <p:txBody>
          <a:bodyPr wrap="square" lIns="0" tIns="0" rIns="0" bIns="0">
            <a:spAutoFit/>
          </a:bodyPr>
          <a:lstStyle/>
          <a:p>
            <a:pPr algn="ctr"/>
            <a:r>
              <a:rPr lang="es-CL" sz="2000" b="1" dirty="0" err="1">
                <a:solidFill>
                  <a:srgbClr val="0070C0"/>
                </a:solidFill>
                <a:effectLst/>
                <a:latin typeface="+mn-lt"/>
                <a:ea typeface="Calibri" panose="020F0502020204030204" pitchFamily="34" charset="0"/>
                <a:cs typeface="Times New Roman" panose="02020603050405020304" pitchFamily="18" charset="0"/>
              </a:rPr>
              <a:t>P.U.ETI</a:t>
            </a:r>
            <a:r>
              <a:rPr lang="es-CL" sz="2000" b="1" dirty="0">
                <a:solidFill>
                  <a:srgbClr val="0070C0"/>
                </a:solidFill>
                <a:effectLst/>
                <a:latin typeface="+mn-lt"/>
                <a:ea typeface="Calibri" panose="020F0502020204030204" pitchFamily="34" charset="0"/>
                <a:cs typeface="Times New Roman" panose="02020603050405020304" pitchFamily="18" charset="0"/>
              </a:rPr>
              <a:t> </a:t>
            </a:r>
            <a:r>
              <a:rPr lang="es-CL" sz="2000" b="1" baseline="-25000" dirty="0" err="1">
                <a:solidFill>
                  <a:srgbClr val="0070C0"/>
                </a:solidFill>
                <a:effectLst/>
                <a:latin typeface="+mn-lt"/>
                <a:ea typeface="Calibri" panose="020F0502020204030204" pitchFamily="34" charset="0"/>
                <a:cs typeface="Times New Roman" panose="02020603050405020304" pitchFamily="18" charset="0"/>
              </a:rPr>
              <a:t>DIC17</a:t>
            </a:r>
            <a:r>
              <a:rPr lang="es-CL" sz="2000" b="1" dirty="0">
                <a:solidFill>
                  <a:srgbClr val="0070C0"/>
                </a:solidFill>
                <a:effectLst/>
                <a:latin typeface="+mn-lt"/>
                <a:ea typeface="Calibri" panose="020F0502020204030204" pitchFamily="34" charset="0"/>
                <a:cs typeface="Times New Roman" panose="02020603050405020304" pitchFamily="18" charset="0"/>
              </a:rPr>
              <a:t> = </a:t>
            </a:r>
            <a:r>
              <a:rPr lang="es-CL" sz="2000" b="1" dirty="0" err="1">
                <a:solidFill>
                  <a:srgbClr val="0070C0"/>
                </a:solidFill>
                <a:effectLst/>
                <a:latin typeface="+mn-lt"/>
                <a:ea typeface="Calibri" panose="020F0502020204030204" pitchFamily="34" charset="0"/>
                <a:cs typeface="Times New Roman" panose="02020603050405020304" pitchFamily="18" charset="0"/>
              </a:rPr>
              <a:t>P.U.ETI</a:t>
            </a:r>
            <a:r>
              <a:rPr lang="es-CL" sz="2000" b="1" dirty="0">
                <a:solidFill>
                  <a:srgbClr val="0070C0"/>
                </a:solidFill>
                <a:effectLst/>
                <a:latin typeface="+mn-lt"/>
                <a:ea typeface="Calibri" panose="020F0502020204030204" pitchFamily="34" charset="0"/>
                <a:cs typeface="Times New Roman" panose="02020603050405020304" pitchFamily="18" charset="0"/>
              </a:rPr>
              <a:t> </a:t>
            </a:r>
            <a:r>
              <a:rPr lang="es-CL" sz="2000" b="1" baseline="-25000" dirty="0">
                <a:solidFill>
                  <a:srgbClr val="0070C0"/>
                </a:solidFill>
                <a:effectLst/>
                <a:latin typeface="+mn-lt"/>
                <a:ea typeface="Calibri" panose="020F0502020204030204" pitchFamily="34" charset="0"/>
                <a:cs typeface="Times New Roman" panose="02020603050405020304" pitchFamily="18" charset="0"/>
              </a:rPr>
              <a:t>MES m</a:t>
            </a:r>
            <a:r>
              <a:rPr lang="es-CL" sz="2000" b="1" dirty="0">
                <a:solidFill>
                  <a:srgbClr val="0070C0"/>
                </a:solidFill>
                <a:effectLst/>
                <a:latin typeface="+mn-lt"/>
                <a:ea typeface="Calibri" panose="020F0502020204030204" pitchFamily="34" charset="0"/>
                <a:cs typeface="Times New Roman" panose="02020603050405020304" pitchFamily="18" charset="0"/>
              </a:rPr>
              <a:t> x (</a:t>
            </a:r>
            <a:r>
              <a:rPr lang="es-CL" sz="2000" b="1" dirty="0" err="1">
                <a:solidFill>
                  <a:srgbClr val="0070C0"/>
                </a:solidFill>
                <a:effectLst/>
                <a:latin typeface="+mn-lt"/>
                <a:ea typeface="Calibri" panose="020F0502020204030204" pitchFamily="34" charset="0"/>
                <a:cs typeface="Times New Roman" panose="02020603050405020304" pitchFamily="18" charset="0"/>
              </a:rPr>
              <a:t>CPI</a:t>
            </a:r>
            <a:r>
              <a:rPr lang="es-CL" sz="2000" b="1" dirty="0">
                <a:solidFill>
                  <a:srgbClr val="0070C0"/>
                </a:solidFill>
                <a:effectLst/>
                <a:latin typeface="+mn-lt"/>
                <a:ea typeface="Calibri" panose="020F0502020204030204" pitchFamily="34" charset="0"/>
                <a:cs typeface="Times New Roman" panose="02020603050405020304" pitchFamily="18" charset="0"/>
              </a:rPr>
              <a:t> </a:t>
            </a:r>
            <a:r>
              <a:rPr lang="es-CL" sz="2000" b="1" baseline="-25000" dirty="0" err="1">
                <a:solidFill>
                  <a:srgbClr val="0070C0"/>
                </a:solidFill>
                <a:effectLst/>
                <a:latin typeface="+mn-lt"/>
                <a:ea typeface="Calibri" panose="020F0502020204030204" pitchFamily="34" charset="0"/>
                <a:cs typeface="Times New Roman" panose="02020603050405020304" pitchFamily="18" charset="0"/>
              </a:rPr>
              <a:t>DIC17</a:t>
            </a:r>
            <a:r>
              <a:rPr lang="es-CL" sz="2000" b="1" dirty="0">
                <a:solidFill>
                  <a:srgbClr val="0070C0"/>
                </a:solidFill>
                <a:effectLst/>
                <a:latin typeface="+mn-lt"/>
                <a:ea typeface="Calibri" panose="020F0502020204030204" pitchFamily="34" charset="0"/>
                <a:cs typeface="Times New Roman" panose="02020603050405020304" pitchFamily="18" charset="0"/>
              </a:rPr>
              <a:t> / </a:t>
            </a:r>
            <a:r>
              <a:rPr lang="es-CL" sz="2000" b="1" dirty="0" err="1">
                <a:solidFill>
                  <a:srgbClr val="0070C0"/>
                </a:solidFill>
                <a:effectLst/>
                <a:latin typeface="+mn-lt"/>
                <a:ea typeface="Calibri" panose="020F0502020204030204" pitchFamily="34" charset="0"/>
                <a:cs typeface="Times New Roman" panose="02020603050405020304" pitchFamily="18" charset="0"/>
              </a:rPr>
              <a:t>CPI</a:t>
            </a:r>
            <a:r>
              <a:rPr lang="es-CL" sz="2000" b="1" dirty="0">
                <a:solidFill>
                  <a:srgbClr val="0070C0"/>
                </a:solidFill>
                <a:effectLst/>
                <a:latin typeface="+mn-lt"/>
                <a:ea typeface="Calibri" panose="020F0502020204030204" pitchFamily="34" charset="0"/>
                <a:cs typeface="Times New Roman" panose="02020603050405020304" pitchFamily="18" charset="0"/>
              </a:rPr>
              <a:t> </a:t>
            </a:r>
            <a:r>
              <a:rPr lang="es-CL" sz="2000" b="1" baseline="-25000" dirty="0">
                <a:solidFill>
                  <a:srgbClr val="0070C0"/>
                </a:solidFill>
                <a:effectLst/>
                <a:latin typeface="+mn-lt"/>
                <a:ea typeface="Calibri" panose="020F0502020204030204" pitchFamily="34" charset="0"/>
                <a:cs typeface="Times New Roman" panose="02020603050405020304" pitchFamily="18" charset="0"/>
              </a:rPr>
              <a:t>MES m </a:t>
            </a:r>
            <a:r>
              <a:rPr lang="es-CL" sz="2000" b="1" dirty="0">
                <a:solidFill>
                  <a:srgbClr val="0070C0"/>
                </a:solidFill>
                <a:effectLst/>
                <a:latin typeface="+mn-lt"/>
                <a:ea typeface="Calibri" panose="020F0502020204030204" pitchFamily="34" charset="0"/>
                <a:cs typeface="Times New Roman" panose="02020603050405020304" pitchFamily="18" charset="0"/>
              </a:rPr>
              <a:t>)</a:t>
            </a:r>
            <a:endParaRPr lang="es-CL" sz="2000" dirty="0">
              <a:solidFill>
                <a:srgbClr val="0070C0"/>
              </a:solidFill>
              <a:latin typeface="+mn-lt"/>
            </a:endParaRPr>
          </a:p>
        </p:txBody>
      </p:sp>
      <p:sp>
        <p:nvSpPr>
          <p:cNvPr id="21" name="CuadroTexto 20">
            <a:extLst>
              <a:ext uri="{FF2B5EF4-FFF2-40B4-BE49-F238E27FC236}">
                <a16:creationId xmlns:a16="http://schemas.microsoft.com/office/drawing/2014/main" id="{D92393FB-55D0-43AA-B509-8F1EF0962234}"/>
              </a:ext>
            </a:extLst>
          </p:cNvPr>
          <p:cNvSpPr txBox="1"/>
          <p:nvPr/>
        </p:nvSpPr>
        <p:spPr>
          <a:xfrm>
            <a:off x="720000" y="3060000"/>
            <a:ext cx="4320000" cy="307777"/>
          </a:xfrm>
          <a:prstGeom prst="rect">
            <a:avLst/>
          </a:prstGeom>
          <a:noFill/>
        </p:spPr>
        <p:txBody>
          <a:bodyPr wrap="square" lIns="0" tIns="0" rIns="0" bIns="0">
            <a:spAutoFit/>
          </a:bodyPr>
          <a:lstStyle/>
          <a:p>
            <a:r>
              <a:rPr lang="es-CL" sz="2000" b="1" dirty="0" err="1">
                <a:effectLst/>
                <a:latin typeface="Arial Narrow" panose="020B0606020202030204" pitchFamily="34" charset="0"/>
                <a:ea typeface="Calibri" panose="020F0502020204030204" pitchFamily="34" charset="0"/>
                <a:cs typeface="Times New Roman" panose="02020603050405020304" pitchFamily="18" charset="0"/>
              </a:rPr>
              <a:t>CPI</a:t>
            </a:r>
            <a:r>
              <a:rPr lang="es-CL" sz="2000" b="1" dirty="0">
                <a:effectLst/>
                <a:latin typeface="Arial Narrow" panose="020B0606020202030204" pitchFamily="34" charset="0"/>
                <a:ea typeface="Calibri" panose="020F0502020204030204" pitchFamily="34" charset="0"/>
                <a:cs typeface="Times New Roman" panose="02020603050405020304" pitchFamily="18" charset="0"/>
              </a:rPr>
              <a:t> = </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Valor de</a:t>
            </a:r>
            <a:r>
              <a:rPr lang="es-CL" sz="2000" b="1" dirty="0">
                <a:effectLst/>
                <a:latin typeface="Arial Narrow" panose="020B0606020202030204" pitchFamily="34" charset="0"/>
                <a:ea typeface="Calibri" panose="020F0502020204030204" pitchFamily="34" charset="0"/>
                <a:cs typeface="Times New Roman" panose="02020603050405020304" pitchFamily="18" charset="0"/>
              </a:rPr>
              <a:t> </a:t>
            </a:r>
            <a:r>
              <a:rPr lang="es-CL" sz="2000" dirty="0" err="1">
                <a:effectLst/>
                <a:latin typeface="Arial Narrow" panose="020B0606020202030204" pitchFamily="34" charset="0"/>
                <a:ea typeface="Calibri" panose="020F0502020204030204" pitchFamily="34" charset="0"/>
                <a:cs typeface="Times New Roman" panose="02020603050405020304" pitchFamily="18" charset="0"/>
              </a:rPr>
              <a:t>CPI</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a:t>
            </a:r>
            <a:r>
              <a:rPr lang="es-CL" sz="2000" b="1" dirty="0">
                <a:effectLst/>
                <a:latin typeface="Arial Narrow" panose="020B0606020202030204" pitchFamily="34" charset="0"/>
                <a:ea typeface="Calibri" panose="020F0502020204030204" pitchFamily="34" charset="0"/>
                <a:cs typeface="Times New Roman" panose="02020603050405020304" pitchFamily="18" charset="0"/>
              </a:rPr>
              <a:t> “</a:t>
            </a:r>
            <a:r>
              <a:rPr lang="es-CL" sz="2000" dirty="0" err="1">
                <a:effectLst/>
                <a:latin typeface="Arial Narrow" panose="020B0606020202030204" pitchFamily="34" charset="0"/>
                <a:ea typeface="Calibri" panose="020F0502020204030204" pitchFamily="34" charset="0"/>
                <a:cs typeface="Times New Roman" panose="02020603050405020304" pitchFamily="18" charset="0"/>
              </a:rPr>
              <a:t>Consumer</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 Price </a:t>
            </a:r>
            <a:r>
              <a:rPr lang="es-CL" sz="2000" dirty="0" err="1">
                <a:effectLst/>
                <a:latin typeface="Arial Narrow" panose="020B0606020202030204" pitchFamily="34" charset="0"/>
                <a:ea typeface="Calibri" panose="020F0502020204030204" pitchFamily="34" charset="0"/>
                <a:cs typeface="Times New Roman" panose="02020603050405020304" pitchFamily="18" charset="0"/>
              </a:rPr>
              <a:t>Index</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a:t>
            </a:r>
            <a:endParaRPr lang="es-CL" sz="2000" dirty="0">
              <a:latin typeface="Arial Narrow" panose="020B0606020202030204" pitchFamily="34" charset="0"/>
            </a:endParaRPr>
          </a:p>
        </p:txBody>
      </p:sp>
      <p:sp>
        <p:nvSpPr>
          <p:cNvPr id="23" name="CuadroTexto 22">
            <a:extLst>
              <a:ext uri="{FF2B5EF4-FFF2-40B4-BE49-F238E27FC236}">
                <a16:creationId xmlns:a16="http://schemas.microsoft.com/office/drawing/2014/main" id="{5C8A4D62-4351-449C-9DD7-5C5D0E251194}"/>
              </a:ext>
            </a:extLst>
          </p:cNvPr>
          <p:cNvSpPr txBox="1"/>
          <p:nvPr/>
        </p:nvSpPr>
        <p:spPr>
          <a:xfrm>
            <a:off x="468000" y="3599999"/>
            <a:ext cx="8424000" cy="360000"/>
          </a:xfrm>
          <a:prstGeom prst="rect">
            <a:avLst/>
          </a:prstGeom>
          <a:noFill/>
        </p:spPr>
        <p:txBody>
          <a:bodyPr wrap="square" lIns="0" tIns="0" rIns="0" bIns="0" rtlCol="0">
            <a:spAutoFit/>
          </a:bodyPr>
          <a:lstStyle/>
          <a:p>
            <a:pPr marL="360000" indent="-360000" algn="just">
              <a:spcAft>
                <a:spcPts val="1200"/>
              </a:spcAft>
              <a:buFont typeface="Arial Narrow" panose="020B0606020202030204" pitchFamily="34" charset="0"/>
              <a:buChar char="–"/>
            </a:pPr>
            <a:r>
              <a:rPr lang="es-ES" sz="2000" u="sng" spc="-20" dirty="0">
                <a:latin typeface="Arial Narrow" panose="020B0606020202030204" pitchFamily="34" charset="0"/>
              </a:rPr>
              <a:t>Elementos nacionales:</a:t>
            </a:r>
          </a:p>
        </p:txBody>
      </p:sp>
      <p:sp>
        <p:nvSpPr>
          <p:cNvPr id="25" name="CuadroTexto 24">
            <a:extLst>
              <a:ext uri="{FF2B5EF4-FFF2-40B4-BE49-F238E27FC236}">
                <a16:creationId xmlns:a16="http://schemas.microsoft.com/office/drawing/2014/main" id="{6A8E3CEE-3BA0-405E-B668-A78F54FA3CEE}"/>
              </a:ext>
            </a:extLst>
          </p:cNvPr>
          <p:cNvSpPr txBox="1"/>
          <p:nvPr/>
        </p:nvSpPr>
        <p:spPr>
          <a:xfrm>
            <a:off x="1260000" y="4032000"/>
            <a:ext cx="6624000" cy="307777"/>
          </a:xfrm>
          <a:prstGeom prst="rect">
            <a:avLst/>
          </a:prstGeom>
          <a:noFill/>
        </p:spPr>
        <p:txBody>
          <a:bodyPr wrap="square" lIns="0" tIns="0" rIns="0" bIns="0">
            <a:spAutoFit/>
          </a:bodyPr>
          <a:lstStyle/>
          <a:p>
            <a:r>
              <a:rPr lang="es-CL" sz="2000" b="1"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P.U.ETN</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a:t>
            </a:r>
            <a:r>
              <a:rPr lang="es-CL" sz="2000" b="1" baseline="-25000"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DIC17</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 ( </a:t>
            </a:r>
            <a:r>
              <a:rPr lang="es-CL" sz="2000" b="1"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P.U.ETN</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a:t>
            </a:r>
            <a:r>
              <a:rPr lang="es-CL" sz="2000" b="1" baseline="-25000"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MES m</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 </a:t>
            </a:r>
            <a:r>
              <a:rPr lang="es-CL" sz="2000" b="1"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V.DOL</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a:t>
            </a:r>
            <a:r>
              <a:rPr lang="es-CL" sz="2000" b="1" baseline="-25000"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DIC17</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x (</a:t>
            </a:r>
            <a:r>
              <a:rPr lang="es-CL" sz="2000" b="1"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IPC</a:t>
            </a:r>
            <a:r>
              <a:rPr lang="es-CL" sz="2000" b="1" baseline="-25000"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DIC17</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 </a:t>
            </a:r>
            <a:r>
              <a:rPr lang="es-CL" sz="2000" b="1"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IPC</a:t>
            </a:r>
            <a:r>
              <a:rPr lang="es-CL" sz="2000" b="1" baseline="-25000" dirty="0" err="1">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MES</a:t>
            </a:r>
            <a:r>
              <a:rPr lang="es-CL" sz="2000" b="1" baseline="-25000"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 m </a:t>
            </a:r>
            <a:r>
              <a:rPr lang="es-CL" sz="2000" b="1" dirty="0">
                <a:solidFill>
                  <a:srgbClr val="0070C0"/>
                </a:solidFill>
                <a:effectLst/>
                <a:latin typeface="Arial Narrow" panose="020B0606020202030204" pitchFamily="34" charset="0"/>
                <a:ea typeface="Calibri" panose="020F0502020204030204" pitchFamily="34" charset="0"/>
                <a:cs typeface="Times New Roman" panose="02020603050405020304" pitchFamily="18" charset="0"/>
              </a:rPr>
              <a:t>)</a:t>
            </a:r>
            <a:endParaRPr lang="es-CL" sz="2000" dirty="0">
              <a:solidFill>
                <a:srgbClr val="0070C0"/>
              </a:solidFill>
              <a:latin typeface="Arial Narrow" panose="020B0606020202030204" pitchFamily="34" charset="0"/>
            </a:endParaRPr>
          </a:p>
        </p:txBody>
      </p:sp>
      <p:sp>
        <p:nvSpPr>
          <p:cNvPr id="27" name="CuadroTexto 26">
            <a:extLst>
              <a:ext uri="{FF2B5EF4-FFF2-40B4-BE49-F238E27FC236}">
                <a16:creationId xmlns:a16="http://schemas.microsoft.com/office/drawing/2014/main" id="{8737D000-8072-4111-B972-E993C02897B4}"/>
              </a:ext>
            </a:extLst>
          </p:cNvPr>
          <p:cNvSpPr txBox="1"/>
          <p:nvPr/>
        </p:nvSpPr>
        <p:spPr>
          <a:xfrm>
            <a:off x="720000" y="4643999"/>
            <a:ext cx="6624000" cy="769441"/>
          </a:xfrm>
          <a:prstGeom prst="rect">
            <a:avLst/>
          </a:prstGeom>
          <a:noFill/>
        </p:spPr>
        <p:txBody>
          <a:bodyPr wrap="square" lIns="0" tIns="0" rIns="0" bIns="0">
            <a:spAutoFit/>
          </a:bodyPr>
          <a:lstStyle/>
          <a:p>
            <a:pPr>
              <a:spcAft>
                <a:spcPts val="1200"/>
              </a:spcAft>
            </a:pPr>
            <a:r>
              <a:rPr lang="es-CL" sz="2000" b="1" dirty="0" err="1">
                <a:effectLst/>
                <a:latin typeface="Arial Narrow" panose="020B0606020202030204" pitchFamily="34" charset="0"/>
                <a:ea typeface="Calibri" panose="020F0502020204030204" pitchFamily="34" charset="0"/>
                <a:cs typeface="Times New Roman" panose="02020603050405020304" pitchFamily="18" charset="0"/>
              </a:rPr>
              <a:t>V.DOL</a:t>
            </a:r>
            <a:r>
              <a:rPr lang="es-CL" sz="2000" b="1" baseline="-25000" dirty="0">
                <a:effectLst/>
                <a:latin typeface="Arial Narrow" panose="020B0606020202030204" pitchFamily="34" charset="0"/>
                <a:ea typeface="Calibri" panose="020F0502020204030204" pitchFamily="34" charset="0"/>
                <a:cs typeface="Times New Roman" panose="02020603050405020304" pitchFamily="18" charset="0"/>
              </a:rPr>
              <a:t> </a:t>
            </a:r>
            <a:r>
              <a:rPr lang="es-CL" sz="2000" b="1" dirty="0">
                <a:effectLst/>
                <a:latin typeface="Arial Narrow" panose="020B0606020202030204" pitchFamily="34" charset="0"/>
                <a:ea typeface="Calibri" panose="020F0502020204030204" pitchFamily="34" charset="0"/>
                <a:cs typeface="Times New Roman" panose="02020603050405020304" pitchFamily="18" charset="0"/>
              </a:rPr>
              <a:t>= </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Valor del dólar promedio oficial</a:t>
            </a:r>
          </a:p>
          <a:p>
            <a:pPr>
              <a:spcAft>
                <a:spcPts val="1200"/>
              </a:spcAft>
            </a:pPr>
            <a:r>
              <a:rPr lang="es-CL" sz="2000" b="1" dirty="0">
                <a:latin typeface="Arial Narrow" panose="020B0606020202030204" pitchFamily="34" charset="0"/>
              </a:rPr>
              <a:t>IPC</a:t>
            </a:r>
            <a:r>
              <a:rPr lang="es-CL" sz="2000" dirty="0">
                <a:latin typeface="Arial Narrow" panose="020B0606020202030204" pitchFamily="34" charset="0"/>
              </a:rPr>
              <a:t> = Índice de Precios al Consumidor</a:t>
            </a:r>
          </a:p>
        </p:txBody>
      </p:sp>
      <p:sp>
        <p:nvSpPr>
          <p:cNvPr id="29" name="CuadroTexto 28">
            <a:extLst>
              <a:ext uri="{FF2B5EF4-FFF2-40B4-BE49-F238E27FC236}">
                <a16:creationId xmlns:a16="http://schemas.microsoft.com/office/drawing/2014/main" id="{434BDEFF-C746-4722-A911-20AD10673E37}"/>
              </a:ext>
            </a:extLst>
          </p:cNvPr>
          <p:cNvSpPr txBox="1"/>
          <p:nvPr/>
        </p:nvSpPr>
        <p:spPr>
          <a:xfrm>
            <a:off x="720000" y="1728000"/>
            <a:ext cx="8424000" cy="360000"/>
          </a:xfrm>
          <a:prstGeom prst="rect">
            <a:avLst/>
          </a:prstGeom>
          <a:noFill/>
        </p:spPr>
        <p:txBody>
          <a:bodyPr wrap="square" lIns="0" tIns="0" rIns="0" bIns="0" rtlCol="0">
            <a:spAutoFit/>
          </a:bodyPr>
          <a:lstStyle/>
          <a:p>
            <a:pPr>
              <a:spcBef>
                <a:spcPts val="0"/>
              </a:spcBef>
              <a:spcAft>
                <a:spcPts val="0"/>
              </a:spcAft>
            </a:pPr>
            <a:r>
              <a:rPr lang="es-CL" sz="2000" b="1" dirty="0">
                <a:latin typeface="Arial Narrow" panose="020B0606020202030204" pitchFamily="34" charset="0"/>
                <a:cs typeface="Calibri" panose="020F0502020204030204" pitchFamily="34" charset="0"/>
              </a:rPr>
              <a:t>Valorización al 31 de diciembre de 2017</a:t>
            </a:r>
          </a:p>
        </p:txBody>
      </p:sp>
    </p:spTree>
    <p:extLst>
      <p:ext uri="{BB962C8B-B14F-4D97-AF65-F5344CB8AC3E}">
        <p14:creationId xmlns:p14="http://schemas.microsoft.com/office/powerpoint/2010/main" val="94662980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19</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Derechos de Uso de Suelo y medio ambiente</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IV.  COSTOS UNITARIOS</a:t>
            </a:r>
            <a:endParaRPr lang="es-CL" altLang="es-CL" b="1" dirty="0">
              <a:latin typeface="Arial Narrow" panose="020B0606020202030204" pitchFamily="34" charset="0"/>
              <a:cs typeface="Calibri" panose="020F0502020204030204" pitchFamily="34" charset="0"/>
            </a:endParaRPr>
          </a:p>
        </p:txBody>
      </p:sp>
      <p:sp>
        <p:nvSpPr>
          <p:cNvPr id="29" name="CuadroTexto 28">
            <a:extLst>
              <a:ext uri="{FF2B5EF4-FFF2-40B4-BE49-F238E27FC236}">
                <a16:creationId xmlns:a16="http://schemas.microsoft.com/office/drawing/2014/main" id="{434BDEFF-C746-4722-A911-20AD10673E37}"/>
              </a:ext>
            </a:extLst>
          </p:cNvPr>
          <p:cNvSpPr txBox="1"/>
          <p:nvPr/>
        </p:nvSpPr>
        <p:spPr>
          <a:xfrm>
            <a:off x="720000" y="1728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Artículo vigésimo segundo transitorio de la Ley Nº 20.936</a:t>
            </a:r>
          </a:p>
        </p:txBody>
      </p:sp>
      <p:sp>
        <p:nvSpPr>
          <p:cNvPr id="22" name="CuadroTexto 21">
            <a:extLst>
              <a:ext uri="{FF2B5EF4-FFF2-40B4-BE49-F238E27FC236}">
                <a16:creationId xmlns:a16="http://schemas.microsoft.com/office/drawing/2014/main" id="{BF20DEEC-371E-4D26-9E2E-53F4C2750651}"/>
              </a:ext>
            </a:extLst>
          </p:cNvPr>
          <p:cNvSpPr txBox="1"/>
          <p:nvPr/>
        </p:nvSpPr>
        <p:spPr>
          <a:xfrm>
            <a:off x="360000" y="2160000"/>
            <a:ext cx="8424000" cy="3385542"/>
          </a:xfrm>
          <a:prstGeom prst="rect">
            <a:avLst/>
          </a:prstGeom>
          <a:noFill/>
        </p:spPr>
        <p:txBody>
          <a:bodyPr wrap="square" lIns="0" tIns="0" rIns="0" bIns="0">
            <a:spAutoFit/>
          </a:bodyPr>
          <a:lstStyle/>
          <a:p>
            <a:pPr marL="360000" indent="-360000" algn="just">
              <a:spcAft>
                <a:spcPts val="1200"/>
              </a:spcAft>
              <a:buFont typeface="+mj-lt"/>
              <a:buAutoNum type="alphaLcParenR"/>
            </a:pPr>
            <a:r>
              <a:rPr lang="es-CL" sz="2000" dirty="0">
                <a:effectLst/>
                <a:latin typeface="Arial Narrow" panose="020B0606020202030204" pitchFamily="34" charset="0"/>
                <a:ea typeface="Calibri" panose="020F0502020204030204" pitchFamily="34" charset="0"/>
                <a:cs typeface="Times New Roman" panose="02020603050405020304" pitchFamily="18" charset="0"/>
              </a:rPr>
              <a:t>Instalaciones de transmisión troncal existentes al 13 de marzo de 2004</a:t>
            </a:r>
            <a:r>
              <a:rPr lang="es-CL" sz="2000" dirty="0">
                <a:latin typeface="Arial Narrow" panose="020B0606020202030204" pitchFamily="34" charset="0"/>
                <a:ea typeface="Calibri" panose="020F0502020204030204" pitchFamily="34" charset="0"/>
                <a:cs typeface="Times New Roman" panose="02020603050405020304" pitchFamily="18" charset="0"/>
              </a:rPr>
              <a:t>; </a:t>
            </a:r>
            <a:r>
              <a:rPr lang="es-CL" sz="2000" dirty="0">
                <a:effectLst/>
                <a:latin typeface="Arial Narrow" panose="020B0606020202030204" pitchFamily="34" charset="0"/>
                <a:ea typeface="Calibri" panose="020F0502020204030204" pitchFamily="34" charset="0"/>
                <a:cs typeface="Times New Roman" panose="02020603050405020304" pitchFamily="18" charset="0"/>
              </a:rPr>
              <a:t>el valor que se encuentre incorporado en la valorización de las instalaciones, por la Dirección de Peajes del respectivo CDEC en sus informes vigentes al 6 de mayo de 2002.</a:t>
            </a:r>
          </a:p>
          <a:p>
            <a:pPr marL="360000" indent="-360000" algn="just">
              <a:spcAft>
                <a:spcPts val="1200"/>
              </a:spcAft>
              <a:buFont typeface="+mj-lt"/>
              <a:buAutoNum type="alphaLcParenR"/>
            </a:pPr>
            <a:r>
              <a:rPr lang="es-CL" sz="2000" dirty="0">
                <a:latin typeface="Arial Narrow" panose="020B0606020202030204" pitchFamily="34" charset="0"/>
              </a:rPr>
              <a:t>Instalaciones de transmisión troncal que entraron en operación hasta el 31 de diciembre de 2013, no comprendidas en el literal anterior, valor asignado en el Informe Técnico Definitivo para la Determinación del Valor Anual y Expansión del Sistema de Transmisión Troncal Cuadrienio 2016 – 2019.</a:t>
            </a:r>
          </a:p>
          <a:p>
            <a:pPr marL="360000" indent="-360000" algn="just">
              <a:spcAft>
                <a:spcPts val="1200"/>
              </a:spcAft>
              <a:buFont typeface="+mj-lt"/>
              <a:buAutoNum type="alphaLcParenR"/>
            </a:pPr>
            <a:r>
              <a:rPr lang="es-CL" sz="2000" dirty="0">
                <a:latin typeface="Arial Narrow" panose="020B0606020202030204" pitchFamily="34" charset="0"/>
              </a:rPr>
              <a:t>Instalaciones de transmisión nacional, que entraron en operación a contar del 1 de enero de 2014, se considerará el valor efectivamente pagado, indexado de acuerdo a la variación que experimente el Índice de Precios al Consumidor.</a:t>
            </a:r>
          </a:p>
        </p:txBody>
      </p:sp>
    </p:spTree>
    <p:extLst>
      <p:ext uri="{BB962C8B-B14F-4D97-AF65-F5344CB8AC3E}">
        <p14:creationId xmlns:p14="http://schemas.microsoft.com/office/powerpoint/2010/main" val="3991301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038A57F-8012-4D48-9F94-1D9E55F46E5F}"/>
              </a:ext>
            </a:extLst>
          </p:cNvPr>
          <p:cNvSpPr txBox="1"/>
          <p:nvPr/>
        </p:nvSpPr>
        <p:spPr>
          <a:xfrm>
            <a:off x="323064" y="1396011"/>
            <a:ext cx="8424936" cy="4216539"/>
          </a:xfrm>
          <a:prstGeom prst="rect">
            <a:avLst/>
          </a:prstGeom>
          <a:noFill/>
        </p:spPr>
        <p:txBody>
          <a:bodyPr wrap="square" lIns="0" tIns="0" rIns="0" bIns="0" rtlCol="0">
            <a:spAutoFit/>
          </a:bodyPr>
          <a:lstStyle/>
          <a:p>
            <a:pPr marL="540000" indent="-540000">
              <a:spcBef>
                <a:spcPts val="0"/>
              </a:spcBef>
              <a:spcAft>
                <a:spcPts val="600"/>
              </a:spcAft>
              <a:defRPr/>
            </a:pPr>
            <a:r>
              <a:rPr lang="es-CL" sz="2200" b="1" dirty="0">
                <a:latin typeface="Arial Narrow" panose="020B0606020202030204" pitchFamily="34" charset="0"/>
                <a:cs typeface="Calibri" panose="020F0502020204030204" pitchFamily="34" charset="0"/>
              </a:rPr>
              <a:t>INTRODUCCIÓN</a:t>
            </a:r>
          </a:p>
          <a:p>
            <a:pPr marL="540000" indent="-540000">
              <a:spcBef>
                <a:spcPts val="0"/>
              </a:spcBef>
              <a:spcAft>
                <a:spcPts val="600"/>
              </a:spcAft>
              <a:defRPr/>
            </a:pPr>
            <a:r>
              <a:rPr lang="es-CL" sz="2200" b="1" dirty="0">
                <a:latin typeface="Arial Narrow" panose="020B0606020202030204" pitchFamily="34" charset="0"/>
                <a:cs typeface="Calibri" panose="020F0502020204030204" pitchFamily="34" charset="0"/>
              </a:rPr>
              <a:t>A.	RESULTADOS GENERALES</a:t>
            </a:r>
          </a:p>
          <a:p>
            <a:pPr marL="540000" indent="-540000">
              <a:spcBef>
                <a:spcPts val="0"/>
              </a:spcBef>
              <a:spcAft>
                <a:spcPts val="1200"/>
              </a:spcAft>
              <a:buFont typeface="+mj-lt"/>
              <a:buAutoNum type="romanUcPeriod"/>
            </a:pPr>
            <a:r>
              <a:rPr lang="es-CL" sz="2200" b="1" dirty="0">
                <a:latin typeface="Arial Narrow" panose="020B0606020202030204" pitchFamily="34" charset="0"/>
                <a:cs typeface="Calibri" panose="020F0502020204030204" pitchFamily="34" charset="0"/>
              </a:rPr>
              <a:t>Resultados </a:t>
            </a:r>
            <a:r>
              <a:rPr lang="es-CL" sz="2200" b="1" dirty="0" err="1">
                <a:latin typeface="Arial Narrow" panose="020B0606020202030204" pitchFamily="34" charset="0"/>
                <a:cs typeface="Calibri" panose="020F0502020204030204" pitchFamily="34" charset="0"/>
              </a:rPr>
              <a:t>VATT</a:t>
            </a:r>
            <a:endParaRPr lang="es-CL" sz="2200" b="1" dirty="0">
              <a:latin typeface="Arial Narrow" panose="020B0606020202030204" pitchFamily="34" charset="0"/>
              <a:cs typeface="Calibri" panose="020F0502020204030204" pitchFamily="34" charset="0"/>
            </a:endParaRPr>
          </a:p>
          <a:p>
            <a:pPr marL="540000" indent="-540000">
              <a:spcBef>
                <a:spcPts val="0"/>
              </a:spcBef>
              <a:spcAft>
                <a:spcPts val="1200"/>
              </a:spcAft>
              <a:buFont typeface="+mj-lt"/>
              <a:buAutoNum type="romanUcPeriod"/>
            </a:pPr>
            <a:r>
              <a:rPr lang="es-CL" sz="2200" b="1" dirty="0">
                <a:latin typeface="Arial Narrow" panose="020B0606020202030204" pitchFamily="34" charset="0"/>
                <a:cs typeface="Calibri" panose="020F0502020204030204" pitchFamily="34" charset="0"/>
              </a:rPr>
              <a:t>Resultados del VI</a:t>
            </a:r>
          </a:p>
          <a:p>
            <a:pPr marL="540000" indent="-540000">
              <a:spcBef>
                <a:spcPts val="0"/>
              </a:spcBef>
              <a:spcAft>
                <a:spcPts val="1200"/>
              </a:spcAft>
              <a:buFont typeface="+mj-lt"/>
              <a:buAutoNum type="romanUcPeriod"/>
            </a:pPr>
            <a:r>
              <a:rPr lang="es-CL" sz="2200" b="1" dirty="0">
                <a:latin typeface="Arial Narrow" panose="020B0606020202030204" pitchFamily="34" charset="0"/>
                <a:cs typeface="Calibri" panose="020F0502020204030204" pitchFamily="34" charset="0"/>
              </a:rPr>
              <a:t>Resultados del COMA</a:t>
            </a:r>
          </a:p>
          <a:p>
            <a:pPr marL="540000" marR="0" lvl="0" indent="-534988" algn="l" defTabSz="914400" rtl="0" eaLnBrk="0" fontAlgn="base" latinLnBrk="0" hangingPunct="0">
              <a:lnSpc>
                <a:spcPct val="100000"/>
              </a:lnSpc>
              <a:spcBef>
                <a:spcPts val="0"/>
              </a:spcBef>
              <a:spcAft>
                <a:spcPts val="1200"/>
              </a:spcAft>
              <a:buClrTx/>
              <a:buSzTx/>
              <a:buFontTx/>
              <a:buNone/>
              <a:tabLst/>
              <a:defRPr/>
            </a:pPr>
            <a:r>
              <a:rPr lang="es-ES" altLang="es-CL" sz="2200" b="1" dirty="0">
                <a:latin typeface="Arial Narrow" panose="020B0606020202030204" pitchFamily="34" charset="0"/>
                <a:cs typeface="Calibri" panose="020F0502020204030204" pitchFamily="34" charset="0"/>
              </a:rPr>
              <a:t>B.	RESULTADOS COMPONENTES VI</a:t>
            </a:r>
            <a:endParaRPr lang="es-CL" sz="2200" b="1" dirty="0">
              <a:latin typeface="Arial Narrow" panose="020B0606020202030204" pitchFamily="34" charset="0"/>
              <a:cs typeface="Calibri" panose="020F0502020204030204" pitchFamily="34" charset="0"/>
            </a:endParaRPr>
          </a:p>
          <a:p>
            <a:pPr marL="540000" indent="-514350">
              <a:spcBef>
                <a:spcPts val="0"/>
              </a:spcBef>
              <a:spcAft>
                <a:spcPts val="1200"/>
              </a:spcAft>
              <a:buFont typeface="+mj-lt"/>
              <a:buAutoNum type="romanUcPeriod" startAt="4"/>
            </a:pPr>
            <a:r>
              <a:rPr lang="es-CL" sz="2200" b="1" dirty="0">
                <a:latin typeface="Arial Narrow" panose="020B0606020202030204" pitchFamily="34" charset="0"/>
                <a:cs typeface="Calibri" panose="020F0502020204030204" pitchFamily="34" charset="0"/>
              </a:rPr>
              <a:t>Costos unitarios</a:t>
            </a:r>
          </a:p>
          <a:p>
            <a:pPr marL="540000" indent="-514350">
              <a:spcBef>
                <a:spcPts val="0"/>
              </a:spcBef>
              <a:spcAft>
                <a:spcPts val="1200"/>
              </a:spcAft>
              <a:buFont typeface="+mj-lt"/>
              <a:buAutoNum type="romanUcPeriod" startAt="4"/>
            </a:pPr>
            <a:r>
              <a:rPr lang="es-CL" sz="2200" b="1" dirty="0">
                <a:latin typeface="Arial Narrow" panose="020B0606020202030204" pitchFamily="34" charset="0"/>
                <a:cs typeface="Calibri" panose="020F0502020204030204" pitchFamily="34" charset="0"/>
              </a:rPr>
              <a:t>Recargos porcentuales</a:t>
            </a:r>
          </a:p>
          <a:p>
            <a:pPr marL="540000" indent="-514350">
              <a:spcBef>
                <a:spcPts val="0"/>
              </a:spcBef>
              <a:spcAft>
                <a:spcPts val="1200"/>
              </a:spcAft>
              <a:buFont typeface="+mj-lt"/>
              <a:buAutoNum type="romanUcPeriod" startAt="4"/>
            </a:pPr>
            <a:r>
              <a:rPr lang="es-CL" sz="2200" b="1" dirty="0">
                <a:latin typeface="Arial Narrow" panose="020B0606020202030204" pitchFamily="34" charset="0"/>
                <a:cs typeface="Calibri" panose="020F0502020204030204" pitchFamily="34" charset="0"/>
              </a:rPr>
              <a:t>Montaje</a:t>
            </a:r>
          </a:p>
        </p:txBody>
      </p:sp>
      <p:grpSp>
        <p:nvGrpSpPr>
          <p:cNvPr id="4" name="Grupo 3">
            <a:extLst>
              <a:ext uri="{FF2B5EF4-FFF2-40B4-BE49-F238E27FC236}">
                <a16:creationId xmlns:a16="http://schemas.microsoft.com/office/drawing/2014/main" id="{432ED4B6-A9AE-4B11-8A24-81C2139B2D32}"/>
              </a:ext>
            </a:extLst>
          </p:cNvPr>
          <p:cNvGrpSpPr/>
          <p:nvPr/>
        </p:nvGrpSpPr>
        <p:grpSpPr>
          <a:xfrm>
            <a:off x="360000" y="180000"/>
            <a:ext cx="8460000" cy="684000"/>
            <a:chOff x="360000" y="180000"/>
            <a:chExt cx="8460000" cy="684000"/>
          </a:xfrm>
        </p:grpSpPr>
        <p:pic>
          <p:nvPicPr>
            <p:cNvPr id="5" name="Imagen 4">
              <a:extLst>
                <a:ext uri="{FF2B5EF4-FFF2-40B4-BE49-F238E27FC236}">
                  <a16:creationId xmlns:a16="http://schemas.microsoft.com/office/drawing/2014/main" id="{FD7D9373-1216-458D-B709-B95A272ED4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6" name="Imagen 5">
              <a:extLst>
                <a:ext uri="{FF2B5EF4-FFF2-40B4-BE49-F238E27FC236}">
                  <a16:creationId xmlns:a16="http://schemas.microsoft.com/office/drawing/2014/main" id="{570E8F51-EDAB-4BAA-A52F-8DBA27DB25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A7F3406B-CABE-4A64-B143-D751383CC53F}"/>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499F9275-3AC5-46C4-8483-B45ADC86B42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929F320F-88E7-4C56-A35A-2698EDC3766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Rectángulo 10">
            <a:extLst>
              <a:ext uri="{FF2B5EF4-FFF2-40B4-BE49-F238E27FC236}">
                <a16:creationId xmlns:a16="http://schemas.microsoft.com/office/drawing/2014/main" id="{9F70F559-D4B0-4124-A7C9-314F0FEFD192}"/>
              </a:ext>
            </a:extLst>
          </p:cNvPr>
          <p:cNvSpPr/>
          <p:nvPr/>
        </p:nvSpPr>
        <p:spPr>
          <a:xfrm>
            <a:off x="360000" y="900000"/>
            <a:ext cx="8424000" cy="432000"/>
          </a:xfrm>
          <a:prstGeom prst="rect">
            <a:avLst/>
          </a:prstGeom>
          <a:solidFill>
            <a:srgbClr val="B4EBFF"/>
          </a:solidFill>
        </p:spPr>
        <p:txBody>
          <a:bodyPr wrap="square" lIns="36000" tIns="36000" rIns="36000" bIns="36000">
            <a:noAutofit/>
          </a:bodyPr>
          <a:lstStyle/>
          <a:p>
            <a:r>
              <a:rPr lang="es-CL" sz="2200" b="1" dirty="0">
                <a:latin typeface="Arial Narrow" panose="020B0606020202030204" pitchFamily="34" charset="0"/>
                <a:cs typeface="Calibri" panose="020F0502020204030204" pitchFamily="34" charset="0"/>
              </a:rPr>
              <a:t>CONTENIDO PRIMERA PARTE</a:t>
            </a:r>
          </a:p>
        </p:txBody>
      </p:sp>
      <p:sp>
        <p:nvSpPr>
          <p:cNvPr id="12" name="3 Marcador de número de diapositiva">
            <a:extLst>
              <a:ext uri="{FF2B5EF4-FFF2-40B4-BE49-F238E27FC236}">
                <a16:creationId xmlns:a16="http://schemas.microsoft.com/office/drawing/2014/main" id="{00951AAE-E7B2-4DBE-B0F5-CAA943EE46E8}"/>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a:t>
            </a:fld>
            <a:endParaRPr lang="en-US" sz="2000" dirty="0">
              <a:latin typeface="+mn-lt"/>
            </a:endParaRPr>
          </a:p>
        </p:txBody>
      </p:sp>
      <p:sp>
        <p:nvSpPr>
          <p:cNvPr id="2" name="Rectángulo 1">
            <a:extLst>
              <a:ext uri="{FF2B5EF4-FFF2-40B4-BE49-F238E27FC236}">
                <a16:creationId xmlns:a16="http://schemas.microsoft.com/office/drawing/2014/main" id="{7CD6C83F-DD3A-4B94-A170-A6B4A6B6DC36}"/>
              </a:ext>
            </a:extLst>
          </p:cNvPr>
          <p:cNvSpPr/>
          <p:nvPr/>
        </p:nvSpPr>
        <p:spPr>
          <a:xfrm>
            <a:off x="324000" y="1512000"/>
            <a:ext cx="8424000" cy="432000"/>
          </a:xfrm>
          <a:prstGeom prst="rect">
            <a:avLst/>
          </a:prstGeom>
          <a:noFill/>
        </p:spPr>
        <p:txBody>
          <a:bodyPr wrap="square" lIns="36000" tIns="36000" rIns="36000" bIns="36000">
            <a:noAutofit/>
          </a:bodyPr>
          <a:lstStyle/>
          <a:p>
            <a:pPr marL="534988" indent="-534988"/>
            <a:endParaRPr lang="es-CL" b="1" dirty="0">
              <a:solidFill>
                <a:srgbClr val="000099"/>
              </a:solidFill>
              <a:latin typeface="+mn-lt"/>
            </a:endParaRPr>
          </a:p>
        </p:txBody>
      </p:sp>
    </p:spTree>
    <p:extLst>
      <p:ext uri="{BB962C8B-B14F-4D97-AF65-F5344CB8AC3E}">
        <p14:creationId xmlns:p14="http://schemas.microsoft.com/office/powerpoint/2010/main" val="186790328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20</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Derechos de Uso de Suelo y medio ambiente</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IV.  COSTOS UNITARIOS</a:t>
            </a:r>
            <a:endParaRPr lang="es-CL" altLang="es-CL" b="1" dirty="0">
              <a:latin typeface="Arial Narrow" panose="020B0606020202030204" pitchFamily="34" charset="0"/>
              <a:cs typeface="Calibri" panose="020F0502020204030204" pitchFamily="34" charset="0"/>
            </a:endParaRPr>
          </a:p>
        </p:txBody>
      </p:sp>
      <p:sp>
        <p:nvSpPr>
          <p:cNvPr id="29" name="CuadroTexto 28">
            <a:extLst>
              <a:ext uri="{FF2B5EF4-FFF2-40B4-BE49-F238E27FC236}">
                <a16:creationId xmlns:a16="http://schemas.microsoft.com/office/drawing/2014/main" id="{434BDEFF-C746-4722-A911-20AD10673E37}"/>
              </a:ext>
            </a:extLst>
          </p:cNvPr>
          <p:cNvSpPr txBox="1"/>
          <p:nvPr/>
        </p:nvSpPr>
        <p:spPr>
          <a:xfrm>
            <a:off x="720000" y="1728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Metodología</a:t>
            </a:r>
          </a:p>
        </p:txBody>
      </p:sp>
      <p:sp>
        <p:nvSpPr>
          <p:cNvPr id="22" name="CuadroTexto 21">
            <a:extLst>
              <a:ext uri="{FF2B5EF4-FFF2-40B4-BE49-F238E27FC236}">
                <a16:creationId xmlns:a16="http://schemas.microsoft.com/office/drawing/2014/main" id="{BF20DEEC-371E-4D26-9E2E-53F4C2750651}"/>
              </a:ext>
            </a:extLst>
          </p:cNvPr>
          <p:cNvSpPr txBox="1"/>
          <p:nvPr/>
        </p:nvSpPr>
        <p:spPr>
          <a:xfrm>
            <a:off x="360000" y="2160000"/>
            <a:ext cx="8424000" cy="3708000"/>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Independientemente de los valores de servidumbres y terrenos registrados en la base de datos, el Consultor ha debido realizar un análisis de los valores de servidumbres de las líneas de transmisión calificadas como pertenecientes al STN.</a:t>
            </a:r>
          </a:p>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Se realizó una comparación con los valores establecidos en el Decreto </a:t>
            </a:r>
            <a:r>
              <a:rPr lang="es-CL" sz="2000" spc="-20" dirty="0" err="1">
                <a:latin typeface="Arial Narrow" panose="020B0606020202030204" pitchFamily="34" charset="0"/>
              </a:rPr>
              <a:t>23T</a:t>
            </a:r>
            <a:r>
              <a:rPr lang="es-CL" sz="2000" spc="-20" dirty="0">
                <a:latin typeface="Arial Narrow" panose="020B0606020202030204" pitchFamily="34" charset="0"/>
              </a:rPr>
              <a:t> para el Sistema de Transmisión Troncal (actual Sistema de Transmisión Nacional) y el Decreto 14 para los Sistemas de Subtransmisión (actual Sistemas Zonales), en aquellos casos que actualmente fueron calificadas como parte del STN.</a:t>
            </a:r>
          </a:p>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La definición de tramos para el presente estudio de Valorización del STN 2020 es diferente a la realizada para los estudios del año 2014, lo cual obligó a realizar un trabajo de homologación que permitiera comparar los valores de servidumbres de líneas de transmisión.</a:t>
            </a:r>
          </a:p>
        </p:txBody>
      </p:sp>
    </p:spTree>
    <p:extLst>
      <p:ext uri="{BB962C8B-B14F-4D97-AF65-F5344CB8AC3E}">
        <p14:creationId xmlns:p14="http://schemas.microsoft.com/office/powerpoint/2010/main" val="360513848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21</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Derechos de Uso de Suelo y medio ambiente</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IV.  COSTOS UNITARIO</a:t>
            </a:r>
            <a:endParaRPr lang="es-CL" altLang="es-CL" b="1" dirty="0">
              <a:latin typeface="Arial Narrow" panose="020B0606020202030204" pitchFamily="34" charset="0"/>
              <a:cs typeface="Calibri" panose="020F0502020204030204" pitchFamily="34" charset="0"/>
            </a:endParaRPr>
          </a:p>
        </p:txBody>
      </p:sp>
      <p:sp>
        <p:nvSpPr>
          <p:cNvPr id="29" name="CuadroTexto 28">
            <a:extLst>
              <a:ext uri="{FF2B5EF4-FFF2-40B4-BE49-F238E27FC236}">
                <a16:creationId xmlns:a16="http://schemas.microsoft.com/office/drawing/2014/main" id="{434BDEFF-C746-4722-A911-20AD10673E37}"/>
              </a:ext>
            </a:extLst>
          </p:cNvPr>
          <p:cNvSpPr txBox="1"/>
          <p:nvPr/>
        </p:nvSpPr>
        <p:spPr>
          <a:xfrm>
            <a:off x="720000" y="1800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Resultados</a:t>
            </a:r>
          </a:p>
        </p:txBody>
      </p:sp>
      <p:graphicFrame>
        <p:nvGraphicFramePr>
          <p:cNvPr id="2" name="Tabla 1">
            <a:extLst>
              <a:ext uri="{FF2B5EF4-FFF2-40B4-BE49-F238E27FC236}">
                <a16:creationId xmlns:a16="http://schemas.microsoft.com/office/drawing/2014/main" id="{8080EE97-C7EB-43F9-9186-4DCE76A65F17}"/>
              </a:ext>
            </a:extLst>
          </p:cNvPr>
          <p:cNvGraphicFramePr>
            <a:graphicFrameLocks noGrp="1"/>
          </p:cNvGraphicFramePr>
          <p:nvPr>
            <p:extLst>
              <p:ext uri="{D42A27DB-BD31-4B8C-83A1-F6EECF244321}">
                <p14:modId xmlns:p14="http://schemas.microsoft.com/office/powerpoint/2010/main" val="248583339"/>
              </p:ext>
            </p:extLst>
          </p:nvPr>
        </p:nvGraphicFramePr>
        <p:xfrm>
          <a:off x="1080000" y="2520000"/>
          <a:ext cx="6983411" cy="1950258"/>
        </p:xfrm>
        <a:graphic>
          <a:graphicData uri="http://schemas.openxmlformats.org/drawingml/2006/table">
            <a:tbl>
              <a:tblPr/>
              <a:tblGrid>
                <a:gridCol w="3207497">
                  <a:extLst>
                    <a:ext uri="{9D8B030D-6E8A-4147-A177-3AD203B41FA5}">
                      <a16:colId xmlns:a16="http://schemas.microsoft.com/office/drawing/2014/main" val="1741415067"/>
                    </a:ext>
                  </a:extLst>
                </a:gridCol>
                <a:gridCol w="1258638">
                  <a:extLst>
                    <a:ext uri="{9D8B030D-6E8A-4147-A177-3AD203B41FA5}">
                      <a16:colId xmlns:a16="http://schemas.microsoft.com/office/drawing/2014/main" val="35950240"/>
                    </a:ext>
                  </a:extLst>
                </a:gridCol>
                <a:gridCol w="1258638">
                  <a:extLst>
                    <a:ext uri="{9D8B030D-6E8A-4147-A177-3AD203B41FA5}">
                      <a16:colId xmlns:a16="http://schemas.microsoft.com/office/drawing/2014/main" val="3474215685"/>
                    </a:ext>
                  </a:extLst>
                </a:gridCol>
                <a:gridCol w="1258638">
                  <a:extLst>
                    <a:ext uri="{9D8B030D-6E8A-4147-A177-3AD203B41FA5}">
                      <a16:colId xmlns:a16="http://schemas.microsoft.com/office/drawing/2014/main" val="1073092913"/>
                    </a:ext>
                  </a:extLst>
                </a:gridCol>
              </a:tblGrid>
              <a:tr h="650628">
                <a:tc>
                  <a:txBody>
                    <a:bodyPr/>
                    <a:lstStyle/>
                    <a:p>
                      <a:pPr algn="l" fontAlgn="ctr"/>
                      <a:endParaRPr lang="es-CL" sz="1500" b="0" i="0" u="none" strike="noStrike" dirty="0">
                        <a:solidFill>
                          <a:srgbClr val="000000"/>
                        </a:solidFill>
                        <a:effectLst/>
                        <a:latin typeface="Arial Narrow" panose="020B0606020202030204" pitchFamily="34" charset="0"/>
                      </a:endParaRPr>
                    </a:p>
                  </a:txBody>
                  <a:tcPr marL="72000" marR="3600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es-CL" sz="1700" b="1" i="0" u="none" strike="noStrike">
                          <a:solidFill>
                            <a:srgbClr val="000000"/>
                          </a:solidFill>
                          <a:effectLst/>
                          <a:latin typeface="Arial Narrow" panose="020B0606020202030204" pitchFamily="34" charset="0"/>
                        </a:rPr>
                        <a:t>Precio x Cantidad</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700" b="1" i="0" u="none" strike="noStrike">
                          <a:solidFill>
                            <a:srgbClr val="000000"/>
                          </a:solidFill>
                          <a:effectLst/>
                          <a:latin typeface="Arial Narrow" panose="020B0606020202030204" pitchFamily="34" charset="0"/>
                        </a:rPr>
                        <a:t>Intereses intercalarios</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700" b="1" i="0" u="none" strike="noStrike">
                          <a:solidFill>
                            <a:srgbClr val="000000"/>
                          </a:solidFill>
                          <a:effectLst/>
                          <a:latin typeface="Arial Narrow" panose="020B0606020202030204" pitchFamily="34" charset="0"/>
                        </a:rPr>
                        <a:t>VI (USD)</a:t>
                      </a:r>
                      <a:endParaRPr lang="es-CL" sz="1700" b="1" i="0" u="none" strike="noStrike" dirty="0">
                        <a:solidFill>
                          <a:srgbClr val="000000"/>
                        </a:solidFill>
                        <a:effectLst/>
                        <a:latin typeface="Arial Narrow" panose="020B0606020202030204" pitchFamily="34" charset="0"/>
                      </a:endParaRP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301186720"/>
                  </a:ext>
                </a:extLst>
              </a:tr>
              <a:tr h="433210">
                <a:tc>
                  <a:txBody>
                    <a:bodyPr/>
                    <a:lstStyle/>
                    <a:p>
                      <a:pPr algn="l" fontAlgn="ctr"/>
                      <a:r>
                        <a:rPr lang="es-CL" sz="1700" b="0" i="0" u="none" strike="noStrike" dirty="0">
                          <a:solidFill>
                            <a:srgbClr val="000000"/>
                          </a:solidFill>
                          <a:effectLst/>
                          <a:latin typeface="Arial Narrow" panose="020B0606020202030204" pitchFamily="34" charset="0"/>
                        </a:rPr>
                        <a:t>Servidumbres de líneas de transmisión</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288.396.475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13.353.875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301.750.350</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680919"/>
                  </a:ext>
                </a:extLst>
              </a:tr>
              <a:tr h="433210">
                <a:tc>
                  <a:txBody>
                    <a:bodyPr/>
                    <a:lstStyle/>
                    <a:p>
                      <a:pPr algn="l" fontAlgn="ctr"/>
                      <a:r>
                        <a:rPr lang="es-CL" sz="1700" b="0" i="0" u="none" strike="noStrike" dirty="0">
                          <a:solidFill>
                            <a:srgbClr val="000000"/>
                          </a:solidFill>
                          <a:effectLst/>
                          <a:latin typeface="Arial Narrow" panose="020B0606020202030204" pitchFamily="34" charset="0"/>
                        </a:rPr>
                        <a:t>Terrenos subestaciones</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37.460.878</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1.390.955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700" b="0" i="0" u="none" strike="noStrike">
                          <a:solidFill>
                            <a:srgbClr val="000000"/>
                          </a:solidFill>
                          <a:effectLst/>
                          <a:latin typeface="Arial Narrow" panose="020B0606020202030204" pitchFamily="34" charset="0"/>
                        </a:rPr>
                        <a:t>38.851.833</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740157"/>
                  </a:ext>
                </a:extLst>
              </a:tr>
              <a:tr h="433210">
                <a:tc>
                  <a:txBody>
                    <a:bodyPr/>
                    <a:lstStyle/>
                    <a:p>
                      <a:pPr algn="l" fontAlgn="ctr"/>
                      <a:r>
                        <a:rPr lang="es-CL" sz="1500" b="1" i="0" u="none" strike="noStrike">
                          <a:solidFill>
                            <a:srgbClr val="000000"/>
                          </a:solidFill>
                          <a:effectLst/>
                          <a:latin typeface="Arial Narrow" panose="020B0606020202030204" pitchFamily="34" charset="0"/>
                        </a:rPr>
                        <a:t>TOTAL</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a:solidFill>
                            <a:srgbClr val="000000"/>
                          </a:solidFill>
                          <a:effectLst/>
                          <a:latin typeface="Arial Narrow" panose="020B0606020202030204" pitchFamily="34" charset="0"/>
                        </a:rPr>
                        <a:t>325.857.353</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a:solidFill>
                            <a:srgbClr val="000000"/>
                          </a:solidFill>
                          <a:effectLst/>
                          <a:latin typeface="Arial Narrow" panose="020B0606020202030204" pitchFamily="34" charset="0"/>
                        </a:rPr>
                        <a:t>14.744.830</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700" b="1" i="0" u="none" strike="noStrike" dirty="0">
                          <a:solidFill>
                            <a:srgbClr val="000000"/>
                          </a:solidFill>
                          <a:effectLst/>
                          <a:latin typeface="Arial Narrow" panose="020B0606020202030204" pitchFamily="34" charset="0"/>
                        </a:rPr>
                        <a:t>340.602.183</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986410"/>
                  </a:ext>
                </a:extLst>
              </a:tr>
            </a:tbl>
          </a:graphicData>
        </a:graphic>
      </p:graphicFrame>
      <p:sp>
        <p:nvSpPr>
          <p:cNvPr id="13" name="CuadroTexto 28">
            <a:extLst>
              <a:ext uri="{FF2B5EF4-FFF2-40B4-BE49-F238E27FC236}">
                <a16:creationId xmlns:a16="http://schemas.microsoft.com/office/drawing/2014/main" id="{434BDEFF-C746-4722-A911-20AD10673E37}"/>
              </a:ext>
            </a:extLst>
          </p:cNvPr>
          <p:cNvSpPr txBox="1"/>
          <p:nvPr/>
        </p:nvSpPr>
        <p:spPr>
          <a:xfrm>
            <a:off x="720000" y="4859999"/>
            <a:ext cx="8064000" cy="360000"/>
          </a:xfrm>
          <a:prstGeom prst="rect">
            <a:avLst/>
          </a:prstGeom>
          <a:noFill/>
        </p:spPr>
        <p:txBody>
          <a:bodyPr wrap="square" lIns="0" tIns="0" rIns="0" bIns="0" rtlCol="0">
            <a:spAutoFit/>
          </a:bodyPr>
          <a:lstStyle/>
          <a:p>
            <a:pPr>
              <a:spcBef>
                <a:spcPts val="0"/>
              </a:spcBef>
              <a:spcAft>
                <a:spcPts val="0"/>
              </a:spcAft>
            </a:pPr>
            <a:r>
              <a:rPr lang="es-CL" sz="2000" dirty="0">
                <a:latin typeface="Arial Narrow" panose="020B0606020202030204" pitchFamily="34" charset="0"/>
                <a:cs typeface="Calibri" panose="020F0502020204030204" pitchFamily="34" charset="0"/>
              </a:rPr>
              <a:t>Nota: No se incluyen Bienes Intangibles y Capital de Explotación.</a:t>
            </a:r>
          </a:p>
        </p:txBody>
      </p:sp>
    </p:spTree>
    <p:extLst>
      <p:ext uri="{BB962C8B-B14F-4D97-AF65-F5344CB8AC3E}">
        <p14:creationId xmlns:p14="http://schemas.microsoft.com/office/powerpoint/2010/main" val="389703501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22</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9A322DE8-6E98-4CCB-8D16-57F8A0D12A05}"/>
              </a:ext>
            </a:extLst>
          </p:cNvPr>
          <p:cNvSpPr txBox="1"/>
          <p:nvPr/>
        </p:nvSpPr>
        <p:spPr>
          <a:xfrm>
            <a:off x="360000" y="1728000"/>
            <a:ext cx="8424000" cy="1404000"/>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Para la estimación de los recargos, se consideró los tipos de obras y familias señalados en las Bases del Estudio.</a:t>
            </a:r>
          </a:p>
          <a:p>
            <a:pPr marL="360000" indent="-360000" algn="just">
              <a:spcAft>
                <a:spcPts val="1200"/>
              </a:spcAft>
              <a:buFont typeface="Arial Narrow" panose="020B0606020202030204" pitchFamily="34" charset="0"/>
              <a:buChar char="–"/>
            </a:pPr>
            <a:r>
              <a:rPr lang="es-CL" sz="2000" spc="-20" dirty="0">
                <a:latin typeface="Arial Narrow" panose="020B0606020202030204" pitchFamily="34" charset="0"/>
              </a:rPr>
              <a:t>La metodología utilizada varía según cada tipo de recargo, aplicándose en cada caso a dos grandes grupos: líneas y subestaciones.</a:t>
            </a:r>
          </a:p>
        </p:txBody>
      </p:sp>
      <p:graphicFrame>
        <p:nvGraphicFramePr>
          <p:cNvPr id="13" name="Tabla 12">
            <a:extLst>
              <a:ext uri="{FF2B5EF4-FFF2-40B4-BE49-F238E27FC236}">
                <a16:creationId xmlns:a16="http://schemas.microsoft.com/office/drawing/2014/main" id="{510A8B51-519E-478A-8C80-5D35047FF9AA}"/>
              </a:ext>
            </a:extLst>
          </p:cNvPr>
          <p:cNvGraphicFramePr>
            <a:graphicFrameLocks noGrp="1"/>
          </p:cNvGraphicFramePr>
          <p:nvPr>
            <p:extLst>
              <p:ext uri="{D42A27DB-BD31-4B8C-83A1-F6EECF244321}">
                <p14:modId xmlns:p14="http://schemas.microsoft.com/office/powerpoint/2010/main" val="3211467441"/>
              </p:ext>
            </p:extLst>
          </p:nvPr>
        </p:nvGraphicFramePr>
        <p:xfrm>
          <a:off x="360000" y="3240000"/>
          <a:ext cx="8424000" cy="2673272"/>
        </p:xfrm>
        <a:graphic>
          <a:graphicData uri="http://schemas.openxmlformats.org/drawingml/2006/table">
            <a:tbl>
              <a:tblPr/>
              <a:tblGrid>
                <a:gridCol w="814694">
                  <a:extLst>
                    <a:ext uri="{9D8B030D-6E8A-4147-A177-3AD203B41FA5}">
                      <a16:colId xmlns:a16="http://schemas.microsoft.com/office/drawing/2014/main" val="531850164"/>
                    </a:ext>
                  </a:extLst>
                </a:gridCol>
                <a:gridCol w="7609306">
                  <a:extLst>
                    <a:ext uri="{9D8B030D-6E8A-4147-A177-3AD203B41FA5}">
                      <a16:colId xmlns:a16="http://schemas.microsoft.com/office/drawing/2014/main" val="3503866545"/>
                    </a:ext>
                  </a:extLst>
                </a:gridCol>
              </a:tblGrid>
              <a:tr h="329700">
                <a:tc gridSpan="2">
                  <a:txBody>
                    <a:bodyPr/>
                    <a:lstStyle/>
                    <a:p>
                      <a:pPr algn="ctr" fontAlgn="ctr"/>
                      <a:r>
                        <a:rPr lang="es-CL" sz="1800" b="1" i="0" u="none" strike="noStrike" dirty="0">
                          <a:solidFill>
                            <a:srgbClr val="000000"/>
                          </a:solidFill>
                          <a:effectLst/>
                          <a:latin typeface="Arial Narrow" panose="020B0606020202030204" pitchFamily="34" charset="0"/>
                        </a:rPr>
                        <a:t>Tipos de obras subestaciones</a:t>
                      </a:r>
                    </a:p>
                  </a:txBody>
                  <a:tcPr marL="7145" marR="7145" marT="71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s-CL"/>
                    </a:p>
                  </a:txBody>
                  <a:tcPr/>
                </a:tc>
                <a:extLst>
                  <a:ext uri="{0D108BD9-81ED-4DB2-BD59-A6C34878D82A}">
                    <a16:rowId xmlns:a16="http://schemas.microsoft.com/office/drawing/2014/main" val="3989609563"/>
                  </a:ext>
                </a:extLst>
              </a:tr>
              <a:tr h="334796">
                <a:tc>
                  <a:txBody>
                    <a:bodyPr/>
                    <a:lstStyle/>
                    <a:p>
                      <a:pPr algn="ctr" fontAlgn="ctr"/>
                      <a:r>
                        <a:rPr lang="es-CL" sz="1800" b="0" i="0" u="none" strike="noStrike" dirty="0">
                          <a:solidFill>
                            <a:srgbClr val="000000"/>
                          </a:solidFill>
                          <a:effectLst/>
                          <a:latin typeface="Arial Narrow" panose="020B0606020202030204" pitchFamily="34" charset="0"/>
                        </a:rPr>
                        <a:t>Tipo 1</a:t>
                      </a:r>
                    </a:p>
                  </a:txBody>
                  <a:tcPr marL="7145" marR="7145" marT="71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220 kV con un solo patio y hasta 7 paños nacionales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9921201"/>
                  </a:ext>
                </a:extLst>
              </a:tr>
              <a:tr h="334796">
                <a:tc rowSpan="2">
                  <a:txBody>
                    <a:bodyPr/>
                    <a:lstStyle/>
                    <a:p>
                      <a:pPr algn="ctr" fontAlgn="ctr"/>
                      <a:r>
                        <a:rPr lang="es-CL" sz="1800" b="0" i="0" u="none" strike="noStrike" dirty="0">
                          <a:solidFill>
                            <a:srgbClr val="000000"/>
                          </a:solidFill>
                          <a:effectLst/>
                          <a:latin typeface="Arial Narrow" panose="020B0606020202030204" pitchFamily="34" charset="0"/>
                        </a:rPr>
                        <a:t>Tipo 2</a:t>
                      </a:r>
                    </a:p>
                  </a:txBody>
                  <a:tcPr marL="7145" marR="7145" marT="71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220 kV con un solo patio y más de 7 paños nacionales.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5792394"/>
                  </a:ext>
                </a:extLst>
              </a:tr>
              <a:tr h="334796">
                <a:tc vMerge="1">
                  <a:txBody>
                    <a:bodyPr/>
                    <a:lstStyle/>
                    <a:p>
                      <a:endParaRPr lang="es-CL"/>
                    </a:p>
                  </a:txBody>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220 kV con dos patios.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2775859"/>
                  </a:ext>
                </a:extLst>
              </a:tr>
              <a:tr h="334796">
                <a:tc rowSpan="3">
                  <a:txBody>
                    <a:bodyPr/>
                    <a:lstStyle/>
                    <a:p>
                      <a:pPr algn="ctr" fontAlgn="ctr"/>
                      <a:r>
                        <a:rPr lang="es-CL" sz="1800" b="0" i="0" u="none" strike="noStrike">
                          <a:solidFill>
                            <a:srgbClr val="000000"/>
                          </a:solidFill>
                          <a:effectLst/>
                          <a:latin typeface="Arial Narrow" panose="020B0606020202030204" pitchFamily="34" charset="0"/>
                        </a:rPr>
                        <a:t>Tipo 3</a:t>
                      </a:r>
                    </a:p>
                  </a:txBody>
                  <a:tcPr marL="7145" marR="7145" marT="71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220 kV con equipos CER.</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628885"/>
                  </a:ext>
                </a:extLst>
              </a:tr>
              <a:tr h="334796">
                <a:tc vMerge="1">
                  <a:txBody>
                    <a:bodyPr/>
                    <a:lstStyle/>
                    <a:p>
                      <a:endParaRPr lang="es-CL"/>
                    </a:p>
                  </a:txBody>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220 kV con tres patios.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6839718"/>
                  </a:ext>
                </a:extLst>
              </a:tr>
              <a:tr h="334796">
                <a:tc vMerge="1">
                  <a:txBody>
                    <a:bodyPr/>
                    <a:lstStyle/>
                    <a:p>
                      <a:endParaRPr lang="es-CL"/>
                    </a:p>
                  </a:txBody>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500 kV con menos de 30 paños nacionales.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511426"/>
                  </a:ext>
                </a:extLst>
              </a:tr>
              <a:tr h="334796">
                <a:tc>
                  <a:txBody>
                    <a:bodyPr/>
                    <a:lstStyle/>
                    <a:p>
                      <a:pPr algn="ctr" fontAlgn="ctr"/>
                      <a:r>
                        <a:rPr lang="es-CL" sz="1800" b="0" i="0" u="none" strike="noStrike" dirty="0">
                          <a:solidFill>
                            <a:srgbClr val="000000"/>
                          </a:solidFill>
                          <a:effectLst/>
                          <a:latin typeface="Arial Narrow" panose="020B0606020202030204" pitchFamily="34" charset="0"/>
                        </a:rPr>
                        <a:t>Tipo 4</a:t>
                      </a:r>
                    </a:p>
                  </a:txBody>
                  <a:tcPr marL="7145" marR="7145" marT="71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800" b="0" i="0" u="none" strike="noStrike" dirty="0">
                          <a:solidFill>
                            <a:srgbClr val="000000"/>
                          </a:solidFill>
                          <a:effectLst/>
                          <a:latin typeface="Arial Narrow" panose="020B0606020202030204" pitchFamily="34" charset="0"/>
                        </a:rPr>
                        <a:t>Subestaciones de tensión mayor 500 kV con más de 30 paños nacionales.</a:t>
                      </a:r>
                    </a:p>
                  </a:txBody>
                  <a:tcPr marL="7145" marR="7145" marT="71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396900"/>
                  </a:ext>
                </a:extLst>
              </a:tr>
            </a:tbl>
          </a:graphicData>
        </a:graphic>
      </p:graphicFrame>
    </p:spTree>
    <p:extLst>
      <p:ext uri="{BB962C8B-B14F-4D97-AF65-F5344CB8AC3E}">
        <p14:creationId xmlns:p14="http://schemas.microsoft.com/office/powerpoint/2010/main" val="47639953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23</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4802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graphicFrame>
        <p:nvGraphicFramePr>
          <p:cNvPr id="4" name="Tabla 3">
            <a:extLst>
              <a:ext uri="{FF2B5EF4-FFF2-40B4-BE49-F238E27FC236}">
                <a16:creationId xmlns:a16="http://schemas.microsoft.com/office/drawing/2014/main" id="{3A548710-500A-48B8-8F4F-53D2AA2CAE62}"/>
              </a:ext>
            </a:extLst>
          </p:cNvPr>
          <p:cNvGraphicFramePr>
            <a:graphicFrameLocks noGrp="1"/>
          </p:cNvGraphicFramePr>
          <p:nvPr>
            <p:extLst>
              <p:ext uri="{D42A27DB-BD31-4B8C-83A1-F6EECF244321}">
                <p14:modId xmlns:p14="http://schemas.microsoft.com/office/powerpoint/2010/main" val="2957621490"/>
              </p:ext>
            </p:extLst>
          </p:nvPr>
        </p:nvGraphicFramePr>
        <p:xfrm>
          <a:off x="3060000" y="1620000"/>
          <a:ext cx="3024336" cy="2248441"/>
        </p:xfrm>
        <a:graphic>
          <a:graphicData uri="http://schemas.openxmlformats.org/drawingml/2006/table">
            <a:tbl>
              <a:tblPr/>
              <a:tblGrid>
                <a:gridCol w="3024336">
                  <a:extLst>
                    <a:ext uri="{9D8B030D-6E8A-4147-A177-3AD203B41FA5}">
                      <a16:colId xmlns:a16="http://schemas.microsoft.com/office/drawing/2014/main" val="2842379360"/>
                    </a:ext>
                  </a:extLst>
                </a:gridCol>
              </a:tblGrid>
              <a:tr h="340777">
                <a:tc>
                  <a:txBody>
                    <a:bodyPr/>
                    <a:lstStyle/>
                    <a:p>
                      <a:pPr algn="ctr" fontAlgn="ctr"/>
                      <a:r>
                        <a:rPr lang="es-CL" sz="2000" b="1" i="0" u="none" strike="noStrike" dirty="0">
                          <a:solidFill>
                            <a:srgbClr val="000000"/>
                          </a:solidFill>
                          <a:effectLst/>
                          <a:latin typeface="Arial Narrow" panose="020B0606020202030204" pitchFamily="34" charset="0"/>
                        </a:rPr>
                        <a:t>Tipos de obras líneas</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653716735"/>
                  </a:ext>
                </a:extLst>
              </a:tr>
              <a:tr h="316389">
                <a:tc>
                  <a:txBody>
                    <a:bodyPr/>
                    <a:lstStyle/>
                    <a:p>
                      <a:pPr algn="ctr" fontAlgn="ctr"/>
                      <a:r>
                        <a:rPr lang="es-CL" sz="1800" b="0" i="0" u="none" strike="noStrike" dirty="0">
                          <a:solidFill>
                            <a:srgbClr val="000000"/>
                          </a:solidFill>
                          <a:effectLst/>
                          <a:latin typeface="Arial Narrow" panose="020B0606020202030204" pitchFamily="34" charset="0"/>
                        </a:rPr>
                        <a:t>Mayores a 250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038905"/>
                  </a:ext>
                </a:extLst>
              </a:tr>
              <a:tr h="316389">
                <a:tc>
                  <a:txBody>
                    <a:bodyPr/>
                    <a:lstStyle/>
                    <a:p>
                      <a:pPr algn="ctr" fontAlgn="ctr"/>
                      <a:r>
                        <a:rPr lang="es-CL" sz="1800" b="0" i="0" u="none" strike="noStrike" dirty="0">
                          <a:solidFill>
                            <a:srgbClr val="000000"/>
                          </a:solidFill>
                          <a:effectLst/>
                          <a:latin typeface="Arial Narrow" panose="020B0606020202030204" pitchFamily="34" charset="0"/>
                        </a:rPr>
                        <a:t>Entre 100 km y 250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4200223"/>
                  </a:ext>
                </a:extLst>
              </a:tr>
              <a:tr h="316389">
                <a:tc>
                  <a:txBody>
                    <a:bodyPr/>
                    <a:lstStyle/>
                    <a:p>
                      <a:pPr algn="ctr" fontAlgn="ctr"/>
                      <a:r>
                        <a:rPr lang="es-CL" sz="1800" b="0" i="0" u="none" strike="noStrike" dirty="0">
                          <a:solidFill>
                            <a:srgbClr val="000000"/>
                          </a:solidFill>
                          <a:effectLst/>
                          <a:latin typeface="Arial Narrow" panose="020B0606020202030204" pitchFamily="34" charset="0"/>
                        </a:rPr>
                        <a:t>Entre 50 km y 100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480631"/>
                  </a:ext>
                </a:extLst>
              </a:tr>
              <a:tr h="316389">
                <a:tc>
                  <a:txBody>
                    <a:bodyPr/>
                    <a:lstStyle/>
                    <a:p>
                      <a:pPr algn="ctr" fontAlgn="ctr"/>
                      <a:r>
                        <a:rPr lang="es-CL" sz="1800" b="0" i="0" u="none" strike="noStrike" dirty="0">
                          <a:solidFill>
                            <a:srgbClr val="000000"/>
                          </a:solidFill>
                          <a:effectLst/>
                          <a:latin typeface="Arial Narrow" panose="020B0606020202030204" pitchFamily="34" charset="0"/>
                        </a:rPr>
                        <a:t>Entre 25 y 50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867194"/>
                  </a:ext>
                </a:extLst>
              </a:tr>
              <a:tr h="316389">
                <a:tc>
                  <a:txBody>
                    <a:bodyPr/>
                    <a:lstStyle/>
                    <a:p>
                      <a:pPr algn="ctr" fontAlgn="ctr"/>
                      <a:r>
                        <a:rPr lang="es-CL" sz="1800" b="0" i="0" u="none" strike="noStrike" dirty="0">
                          <a:solidFill>
                            <a:srgbClr val="000000"/>
                          </a:solidFill>
                          <a:effectLst/>
                          <a:latin typeface="Arial Narrow" panose="020B0606020202030204" pitchFamily="34" charset="0"/>
                        </a:rPr>
                        <a:t>Entre 5 y 25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311529"/>
                  </a:ext>
                </a:extLst>
              </a:tr>
              <a:tr h="325696">
                <a:tc>
                  <a:txBody>
                    <a:bodyPr/>
                    <a:lstStyle/>
                    <a:p>
                      <a:pPr algn="ctr" fontAlgn="ctr"/>
                      <a:r>
                        <a:rPr lang="es-CL" sz="1800" b="0" i="0" u="none" strike="noStrike" dirty="0">
                          <a:solidFill>
                            <a:srgbClr val="000000"/>
                          </a:solidFill>
                          <a:effectLst/>
                          <a:latin typeface="Arial Narrow" panose="020B0606020202030204" pitchFamily="34" charset="0"/>
                        </a:rPr>
                        <a:t>Entre 0 y 5 km</a:t>
                      </a:r>
                    </a:p>
                  </a:txBody>
                  <a:tcPr marL="0" marR="0" marT="0" marB="360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1597752"/>
                  </a:ext>
                </a:extLst>
              </a:tr>
            </a:tbl>
          </a:graphicData>
        </a:graphic>
      </p:graphicFrame>
      <p:sp>
        <p:nvSpPr>
          <p:cNvPr id="12" name="CuadroTexto 11">
            <a:extLst>
              <a:ext uri="{FF2B5EF4-FFF2-40B4-BE49-F238E27FC236}">
                <a16:creationId xmlns:a16="http://schemas.microsoft.com/office/drawing/2014/main" id="{1D352E0A-4492-4C94-818A-9D5AE7757068}"/>
              </a:ext>
            </a:extLst>
          </p:cNvPr>
          <p:cNvSpPr txBox="1"/>
          <p:nvPr/>
        </p:nvSpPr>
        <p:spPr>
          <a:xfrm>
            <a:off x="360000" y="4140000"/>
            <a:ext cx="8424000" cy="1538883"/>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Las variables de definición, en el caso de las subestaciones son la cantidad de patios, niveles de tensión, configuración de barras, cantidad de paños por patio, transformadores de poder, equipos de compensación de reactivos y la distancia de la instalación a puertos.</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En el caso de las líneas de transmisión, las variables de definición son la longitud de la línea y la distancia de la instalación a puerto.</a:t>
            </a:r>
          </a:p>
        </p:txBody>
      </p:sp>
    </p:spTree>
    <p:extLst>
      <p:ext uri="{BB962C8B-B14F-4D97-AF65-F5344CB8AC3E}">
        <p14:creationId xmlns:p14="http://schemas.microsoft.com/office/powerpoint/2010/main" val="221088757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24</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2016000"/>
            <a:ext cx="8424000" cy="2677656"/>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Corresponde al costo asociado al traslado terrestre de equipos y materiales desde el puerto a la faena.</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la determinación de este costo se establecieron como puertos de abastecimiento los ubicados en las ciudades de Iquique, Antofagasta, Coquimbo, Valparaíso, Talcahuano y Puerto Montt.</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El recargo por flete se calculó para cada una de las subestaciones y líneas que conforman el STN, considerando para cada una de ellas el tipo y cantidad de elementos registrados en la BD.</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utilizan dos tipos con distintos costos, los cuales fueron obtenidos de las cotizaciones realizadas.</a:t>
            </a:r>
          </a:p>
        </p:txBody>
      </p:sp>
      <p:sp>
        <p:nvSpPr>
          <p:cNvPr id="2" name="CuadroTexto 1">
            <a:extLst>
              <a:ext uri="{FF2B5EF4-FFF2-40B4-BE49-F238E27FC236}">
                <a16:creationId xmlns:a16="http://schemas.microsoft.com/office/drawing/2014/main" id="{DE21F29B-9AC2-4D2B-9340-B73CC751AFD2}"/>
              </a:ext>
            </a:extLst>
          </p:cNvPr>
          <p:cNvSpPr txBox="1"/>
          <p:nvPr/>
        </p:nvSpPr>
        <p:spPr>
          <a:xfrm>
            <a:off x="720000" y="1620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Recargo por Flete (</a:t>
            </a:r>
            <a:r>
              <a:rPr lang="es-CL" sz="2000" b="1" u="sng" dirty="0" err="1">
                <a:latin typeface="Arial Narrow" panose="020B0606020202030204" pitchFamily="34" charset="0"/>
                <a:cs typeface="Calibri" panose="020F0502020204030204" pitchFamily="34" charset="0"/>
              </a:rPr>
              <a:t>Fl</a:t>
            </a:r>
            <a:r>
              <a:rPr lang="es-CL" sz="2000" b="1" u="sng" dirty="0">
                <a:latin typeface="Arial Narrow" panose="020B0606020202030204" pitchFamily="34" charset="0"/>
                <a:cs typeface="Calibri" panose="020F0502020204030204" pitchFamily="34" charset="0"/>
              </a:rPr>
              <a:t>)</a:t>
            </a:r>
          </a:p>
        </p:txBody>
      </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F0A5DFF2-E023-48B5-8FA8-84B4F093B96B}"/>
                  </a:ext>
                </a:extLst>
              </p:cNvPr>
              <p:cNvSpPr txBox="1"/>
              <p:nvPr/>
            </p:nvSpPr>
            <p:spPr>
              <a:xfrm>
                <a:off x="5184000" y="4860000"/>
                <a:ext cx="3600400" cy="468000"/>
              </a:xfrm>
              <a:prstGeom prst="rect">
                <a:avLst/>
              </a:prstGeom>
              <a:noFill/>
            </p:spPr>
            <p:txBody>
              <a:bodyPr wrap="square" lIns="0" tIns="0" rIns="0" bIns="0">
                <a:noAutofit/>
              </a:bodyPr>
              <a:lstStyle/>
              <a:p>
                <a:pPr algn="r">
                  <a:spcAft>
                    <a:spcPts val="0"/>
                  </a:spcAft>
                </a:pPr>
                <a:r>
                  <a:rPr lang="es-CL" sz="1800" dirty="0">
                    <a:effectLst/>
                    <a:latin typeface="Arial Narrow" panose="020B0606020202030204" pitchFamily="34" charset="0"/>
                    <a:ea typeface="Calibri" panose="020F0502020204030204" pitchFamily="34" charset="0"/>
                    <a:cs typeface="Times New Roman" panose="02020603050405020304" pitchFamily="18" charset="0"/>
                  </a:rPr>
                  <a:t>Transporte especial: 0,4821 </a:t>
                </a:r>
                <a14:m>
                  <m:oMath xmlns:m="http://schemas.openxmlformats.org/officeDocument/2006/math">
                    <m:d>
                      <m:dPr>
                        <m:begChr m:val="["/>
                        <m:endChr m:val="]"/>
                        <m:ctrlPr>
                          <a:rPr lang="es-CL" sz="1800"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s-CL"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s-CL" sz="1800" i="1">
                                <a:effectLst/>
                                <a:latin typeface="Cambria Math" panose="02040503050406030204" pitchFamily="18" charset="0"/>
                                <a:ea typeface="Calibri" panose="020F0502020204030204" pitchFamily="34" charset="0"/>
                                <a:cs typeface="Times New Roman" panose="02020603050405020304" pitchFamily="18" charset="0"/>
                              </a:rPr>
                              <m:t>𝑈𝑆𝐷</m:t>
                            </m:r>
                          </m:num>
                          <m:den>
                            <m:r>
                              <a:rPr lang="es-CL" sz="1800" i="1">
                                <a:effectLst/>
                                <a:latin typeface="Cambria Math" panose="02040503050406030204" pitchFamily="18" charset="0"/>
                                <a:ea typeface="Calibri" panose="020F0502020204030204" pitchFamily="34" charset="0"/>
                                <a:cs typeface="Times New Roman" panose="02020603050405020304" pitchFamily="18" charset="0"/>
                              </a:rPr>
                              <m:t>𝑡𝑜𝑛</m:t>
                            </m:r>
                            <m:r>
                              <a:rPr lang="es-CL" sz="1800" i="1">
                                <a:effectLst/>
                                <a:latin typeface="Cambria Math" panose="02040503050406030204" pitchFamily="18" charset="0"/>
                                <a:ea typeface="Calibri" panose="020F0502020204030204" pitchFamily="34" charset="0"/>
                                <a:cs typeface="Times New Roman" panose="02020603050405020304" pitchFamily="18" charset="0"/>
                              </a:rPr>
                              <m:t>∙</m:t>
                            </m:r>
                            <m:r>
                              <a:rPr lang="es-CL" sz="1800" i="1">
                                <a:effectLst/>
                                <a:latin typeface="Cambria Math" panose="02040503050406030204" pitchFamily="18" charset="0"/>
                                <a:ea typeface="Calibri" panose="020F0502020204030204" pitchFamily="34" charset="0"/>
                                <a:cs typeface="Times New Roman" panose="02020603050405020304" pitchFamily="18" charset="0"/>
                              </a:rPr>
                              <m:t>𝑘𝑚</m:t>
                            </m:r>
                          </m:den>
                        </m:f>
                      </m:e>
                    </m:d>
                  </m:oMath>
                </a14:m>
                <a:endParaRPr lang="es-CL" sz="1800" dirty="0">
                  <a:effectLst/>
                  <a:latin typeface="Arial Narrow" panose="020B0606020202030204" pitchFamily="34" charset="0"/>
                  <a:ea typeface="Calibri" panose="020F0502020204030204" pitchFamily="34" charset="0"/>
                  <a:cs typeface="Times New Roman" panose="02020603050405020304" pitchFamily="18" charset="0"/>
                </a:endParaRPr>
              </a:p>
            </p:txBody>
          </p:sp>
        </mc:Choice>
        <mc:Fallback xmlns="">
          <p:sp>
            <p:nvSpPr>
              <p:cNvPr id="3" name="CuadroTexto 2">
                <a:extLst>
                  <a:ext uri="{FF2B5EF4-FFF2-40B4-BE49-F238E27FC236}">
                    <a16:creationId xmlns:a16="http://schemas.microsoft.com/office/drawing/2014/main" id="{F0A5DFF2-E023-48B5-8FA8-84B4F093B96B}"/>
                  </a:ext>
                </a:extLst>
              </p:cNvPr>
              <p:cNvSpPr txBox="1">
                <a:spLocks noRot="1" noChangeAspect="1" noMove="1" noResize="1" noEditPoints="1" noAdjustHandles="1" noChangeArrowheads="1" noChangeShapeType="1" noTextEdit="1"/>
              </p:cNvSpPr>
              <p:nvPr/>
            </p:nvSpPr>
            <p:spPr>
              <a:xfrm>
                <a:off x="5184000" y="4860000"/>
                <a:ext cx="3600400" cy="468000"/>
              </a:xfrm>
              <a:prstGeom prst="rect">
                <a:avLst/>
              </a:prstGeom>
              <a:blipFill>
                <a:blip r:embed="rId6"/>
                <a:stretch>
                  <a:fillRect t="-2597" b="-3896"/>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5B362AB5-7426-4252-91CA-EE29CA5E79CA}"/>
                  </a:ext>
                </a:extLst>
              </p:cNvPr>
              <p:cNvSpPr txBox="1"/>
              <p:nvPr/>
            </p:nvSpPr>
            <p:spPr>
              <a:xfrm>
                <a:off x="720000" y="4860000"/>
                <a:ext cx="3600000" cy="412485"/>
              </a:xfrm>
              <a:prstGeom prst="rect">
                <a:avLst/>
              </a:prstGeom>
              <a:noFill/>
            </p:spPr>
            <p:txBody>
              <a:bodyPr wrap="square" lIns="0" tIns="0" rIns="0" bIns="0">
                <a:spAutoFit/>
              </a:bodyPr>
              <a:lstStyle/>
              <a:p>
                <a:r>
                  <a:rPr kumimoji="0" lang="es-CL" sz="1800" b="0" i="0" u="none" strike="noStrike" kern="1200" cap="none" spc="0" normalizeH="0" baseline="0" noProof="0" dirty="0">
                    <a:ln>
                      <a:noFill/>
                    </a:ln>
                    <a:solidFill>
                      <a:srgbClr val="000000"/>
                    </a:solidFill>
                    <a:effectLst/>
                    <a:uLnTx/>
                    <a:uFillTx/>
                    <a:latin typeface="Arial Narrow" panose="020B0606020202030204" pitchFamily="34" charset="0"/>
                    <a:ea typeface="Calibri" panose="020F0502020204030204" pitchFamily="34" charset="0"/>
                    <a:cs typeface="Times New Roman" panose="02020603050405020304" pitchFamily="18" charset="0"/>
                  </a:rPr>
                  <a:t>Transporte a granel: 0,1261 </a:t>
                </a:r>
                <a14:m>
                  <m:oMath xmlns:m="http://schemas.openxmlformats.org/officeDocument/2006/math">
                    <m:d>
                      <m:dPr>
                        <m:begChr m:val="["/>
                        <m:endChr m:val="]"/>
                        <m:ctrlP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dPr>
                      <m:e>
                        <m:f>
                          <m:fPr>
                            <m:ctrlP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fPr>
                          <m:num>
                            <m: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𝑈𝑆𝐷</m:t>
                            </m:r>
                          </m:num>
                          <m:den>
                            <m: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𝑡𝑜𝑛</m:t>
                            </m:r>
                            <m: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r>
                              <a:rPr kumimoji="0" lang="es-CL"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𝑘𝑚</m:t>
                            </m:r>
                          </m:den>
                        </m:f>
                      </m:e>
                    </m:d>
                  </m:oMath>
                </a14:m>
                <a:endParaRPr lang="es-CL" sz="1800" dirty="0">
                  <a:latin typeface="Arial Narrow" panose="020B0606020202030204" pitchFamily="34" charset="0"/>
                </a:endParaRPr>
              </a:p>
            </p:txBody>
          </p:sp>
        </mc:Choice>
        <mc:Fallback xmlns="">
          <p:sp>
            <p:nvSpPr>
              <p:cNvPr id="14" name="CuadroTexto 13">
                <a:extLst>
                  <a:ext uri="{FF2B5EF4-FFF2-40B4-BE49-F238E27FC236}">
                    <a16:creationId xmlns:a16="http://schemas.microsoft.com/office/drawing/2014/main" id="{5B362AB5-7426-4252-91CA-EE29CA5E79CA}"/>
                  </a:ext>
                </a:extLst>
              </p:cNvPr>
              <p:cNvSpPr txBox="1">
                <a:spLocks noRot="1" noChangeAspect="1" noMove="1" noResize="1" noEditPoints="1" noAdjustHandles="1" noChangeArrowheads="1" noChangeShapeType="1" noTextEdit="1"/>
              </p:cNvSpPr>
              <p:nvPr/>
            </p:nvSpPr>
            <p:spPr>
              <a:xfrm>
                <a:off x="720000" y="4860000"/>
                <a:ext cx="3600000" cy="412485"/>
              </a:xfrm>
              <a:prstGeom prst="rect">
                <a:avLst/>
              </a:prstGeom>
              <a:blipFill>
                <a:blip r:embed="rId7"/>
                <a:stretch>
                  <a:fillRect l="-3892" t="-2941" b="-17647"/>
                </a:stretch>
              </a:blipFill>
            </p:spPr>
            <p:txBody>
              <a:bodyPr/>
              <a:lstStyle/>
              <a:p>
                <a:r>
                  <a:rPr lang="es-CL">
                    <a:noFill/>
                  </a:rPr>
                  <a:t> </a:t>
                </a:r>
              </a:p>
            </p:txBody>
          </p:sp>
        </mc:Fallback>
      </mc:AlternateContent>
    </p:spTree>
    <p:extLst>
      <p:ext uri="{BB962C8B-B14F-4D97-AF65-F5344CB8AC3E}">
        <p14:creationId xmlns:p14="http://schemas.microsoft.com/office/powerpoint/2010/main" val="330373989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25</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2159999"/>
            <a:ext cx="8424000" cy="3672000"/>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Corresponde al costo los requerimientos mínimos y necesarios de almacenamiento transitorio en obra de los equipos y materiales destinados a la construcción de instalaciones de transmisión.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considera que las bodegas se arriendan para el total de la faena y no por separado para paños, transformadores, instalaciones comunes y equipos de compensación.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El costo de bodega se determinó según el tipo de tramo, ya sea líneas de transmisión o subestaciones, incluidos los transformadores de poder.</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consideraron contenedores de 40 pies de longitud (área de 28,75 m2) con un costo de arriendo mensual de 168 dólares (4 UF), al que se le incluyó un recargo de un 20%  para reflejar el costo del transporte de la bodega desde el punto de entrega del contenedor hasta el punto de instalación.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Tanto para subestaciones como líneas se ha considerado que los elementos mayores no son almacenados en bodegas.</a:t>
            </a:r>
          </a:p>
        </p:txBody>
      </p:sp>
      <p:sp>
        <p:nvSpPr>
          <p:cNvPr id="2" name="CuadroTexto 1">
            <a:extLst>
              <a:ext uri="{FF2B5EF4-FFF2-40B4-BE49-F238E27FC236}">
                <a16:creationId xmlns:a16="http://schemas.microsoft.com/office/drawing/2014/main" id="{DE21F29B-9AC2-4D2B-9340-B73CC751AFD2}"/>
              </a:ext>
            </a:extLst>
          </p:cNvPr>
          <p:cNvSpPr txBox="1"/>
          <p:nvPr/>
        </p:nvSpPr>
        <p:spPr>
          <a:xfrm>
            <a:off x="720000" y="1728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Recargo por Bodegaje (B)</a:t>
            </a:r>
          </a:p>
        </p:txBody>
      </p:sp>
    </p:spTree>
    <p:extLst>
      <p:ext uri="{BB962C8B-B14F-4D97-AF65-F5344CB8AC3E}">
        <p14:creationId xmlns:p14="http://schemas.microsoft.com/office/powerpoint/2010/main" val="499980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26</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1980000"/>
            <a:ext cx="8424000" cy="4062651"/>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Corresponde al costo de todos los trabajos relacionados con los diversos estudios, elaboración de planos, memorias de cálculo e informes, para desarrollar un proyecto, incluyendo la revisión de cada uno de ellos.</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consideró que la ingeniería es externalizada por la empresa ejecutora de la obra y que las empresas propietarias contratan separadamente la contraparte para la revisión de ella.</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determinar el costo, se consideró en forma separada la ingeniería para líneas de trasmisión y para subestaciones, por la naturaleza de las actividades a realizar en cada caso. En ambos casos, la ingeniería se subdividió en: ingeniería conceptual, ingeniería básica e ingeniería de detalle, con revisiones para cada una de ellas.</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El cálculo en cada una de las ingenierías se hizo elaborando un listado detallado de actividades a realizar, determinando la cantidad de horas de trabajo según el tipo de trabajador que dedicaría a cada una de ellas con un costo unitario determinado sobre la base del Estudio de Remuneraciones, aplicando un factor que representa los costos de una oficina de ingeniería.</a:t>
            </a:r>
          </a:p>
        </p:txBody>
      </p:sp>
      <p:sp>
        <p:nvSpPr>
          <p:cNvPr id="2" name="CuadroTexto 1">
            <a:extLst>
              <a:ext uri="{FF2B5EF4-FFF2-40B4-BE49-F238E27FC236}">
                <a16:creationId xmlns:a16="http://schemas.microsoft.com/office/drawing/2014/main" id="{DE21F29B-9AC2-4D2B-9340-B73CC751AFD2}"/>
              </a:ext>
            </a:extLst>
          </p:cNvPr>
          <p:cNvSpPr txBox="1"/>
          <p:nvPr/>
        </p:nvSpPr>
        <p:spPr>
          <a:xfrm>
            <a:off x="720000" y="1620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Recargo por Ingeniería (</a:t>
            </a:r>
            <a:r>
              <a:rPr lang="es-CL" sz="2000" b="1" u="sng" dirty="0" err="1">
                <a:latin typeface="Arial Narrow" panose="020B0606020202030204" pitchFamily="34" charset="0"/>
                <a:cs typeface="Calibri" panose="020F0502020204030204" pitchFamily="34" charset="0"/>
              </a:rPr>
              <a:t>Ing</a:t>
            </a:r>
            <a:r>
              <a:rPr lang="es-CL" sz="2000" b="1" u="sng" dirty="0">
                <a:latin typeface="Arial Narrow" panose="020B0606020202030204" pitchFamily="34" charset="0"/>
                <a:cs typeface="Calibri" panose="020F0502020204030204" pitchFamily="34" charset="0"/>
              </a:rPr>
              <a:t>)</a:t>
            </a:r>
          </a:p>
        </p:txBody>
      </p:sp>
    </p:spTree>
    <p:extLst>
      <p:ext uri="{BB962C8B-B14F-4D97-AF65-F5344CB8AC3E}">
        <p14:creationId xmlns:p14="http://schemas.microsoft.com/office/powerpoint/2010/main" val="83547218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27</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42900" indent="-3429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2160000"/>
            <a:ext cx="8424000" cy="3508653"/>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Corresponde al costo de administración de obras contratadas a terceros y otros costos asociados a gastos generales.</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consideró dentro de los gastos generales tanto al personal administrativo como la instalación de faena y todo los gastos asociados a su funcionamiento y operación durante la ejecución de la obra.</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determinar el costo, se desarrolló un modelo para el cálculo de los gastos generales en obras de subestaciones y otro para el cálculo de los gastos generales de líneas de transmisión, considerando las exigencias definidas por el mandante para este tipo de obras, el monto de la obra y el plazo necesario para ejecutarla.</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El modelo de cálculo considera el costo de los recursos humanos y materiales, dimensionados según el tamaño y duración de la obra, utilizando la clasificación de ellas que se utiliza para la determinación de los recargos.</a:t>
            </a:r>
          </a:p>
        </p:txBody>
      </p:sp>
      <p:sp>
        <p:nvSpPr>
          <p:cNvPr id="2" name="CuadroTexto 1">
            <a:extLst>
              <a:ext uri="{FF2B5EF4-FFF2-40B4-BE49-F238E27FC236}">
                <a16:creationId xmlns:a16="http://schemas.microsoft.com/office/drawing/2014/main" id="{DE21F29B-9AC2-4D2B-9340-B73CC751AFD2}"/>
              </a:ext>
            </a:extLst>
          </p:cNvPr>
          <p:cNvSpPr txBox="1"/>
          <p:nvPr/>
        </p:nvSpPr>
        <p:spPr>
          <a:xfrm>
            <a:off x="720000" y="1656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Recargo por Gastos Generales (</a:t>
            </a:r>
            <a:r>
              <a:rPr lang="es-CL" sz="2000" b="1" u="sng" dirty="0" err="1">
                <a:latin typeface="Arial Narrow" panose="020B0606020202030204" pitchFamily="34" charset="0"/>
                <a:cs typeface="Calibri" panose="020F0502020204030204" pitchFamily="34" charset="0"/>
              </a:rPr>
              <a:t>Gg</a:t>
            </a:r>
            <a:r>
              <a:rPr lang="es-CL" sz="2000" b="1" u="sng" dirty="0">
                <a:latin typeface="Arial Narrow" panose="020B0606020202030204" pitchFamily="34" charset="0"/>
                <a:cs typeface="Calibri" panose="020F0502020204030204" pitchFamily="34" charset="0"/>
              </a:rPr>
              <a:t>)</a:t>
            </a:r>
          </a:p>
        </p:txBody>
      </p:sp>
    </p:spTree>
    <p:extLst>
      <p:ext uri="{BB962C8B-B14F-4D97-AF65-F5344CB8AC3E}">
        <p14:creationId xmlns:p14="http://schemas.microsoft.com/office/powerpoint/2010/main" val="45197826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28</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2160000"/>
            <a:ext cx="8424000" cy="3785652"/>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Corresponde al costo financiero que se produce durante el período de construcción eficiente.</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determinar este recargo porcentual se consideró una tasa financiera de un 3,13% anual, obtenido desde la Superintendencia de Bancos e Instituciones Financieras al día 31 de diciembre de 2017 y que corresponde a la tasa de interés corriente para operaciones expresadas en moneda extranjera y de un monto superior a las 2.000 Unidades de Fomento.</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determinar el flujo de desembolsos se modeló un conjunto de cartas Gantt tanto para líneas como para subestaciones, indicando las diversas actividades desde que es licitada una obra hasta su puesta en servicio. Los costos de estas actividades se representaron en términos porcentuales del costo total de la obra.</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Para cada etapa del estudio se creó un cuadro de pagos, también en términos porcentuales, con un pago del 30% al inicio de la actividad y un pago del 70% un mes después de finalizada la actividad.</a:t>
            </a:r>
          </a:p>
        </p:txBody>
      </p:sp>
      <p:sp>
        <p:nvSpPr>
          <p:cNvPr id="2" name="CuadroTexto 1">
            <a:extLst>
              <a:ext uri="{FF2B5EF4-FFF2-40B4-BE49-F238E27FC236}">
                <a16:creationId xmlns:a16="http://schemas.microsoft.com/office/drawing/2014/main" id="{DE21F29B-9AC2-4D2B-9340-B73CC751AFD2}"/>
              </a:ext>
            </a:extLst>
          </p:cNvPr>
          <p:cNvSpPr txBox="1"/>
          <p:nvPr/>
        </p:nvSpPr>
        <p:spPr>
          <a:xfrm>
            <a:off x="720000" y="1656000"/>
            <a:ext cx="8064000" cy="360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Recargo por Intereses Intercalarios (</a:t>
            </a:r>
            <a:r>
              <a:rPr lang="es-CL" sz="2000" b="1" u="sng" dirty="0" err="1">
                <a:latin typeface="Arial Narrow" panose="020B0606020202030204" pitchFamily="34" charset="0"/>
                <a:cs typeface="Calibri" panose="020F0502020204030204" pitchFamily="34" charset="0"/>
              </a:rPr>
              <a:t>Int</a:t>
            </a:r>
            <a:r>
              <a:rPr lang="es-CL" sz="2000" b="1" u="sng" dirty="0">
                <a:latin typeface="Arial Narrow" panose="020B0606020202030204" pitchFamily="34" charset="0"/>
                <a:cs typeface="Calibri" panose="020F0502020204030204" pitchFamily="34" charset="0"/>
              </a:rPr>
              <a:t>)</a:t>
            </a:r>
          </a:p>
        </p:txBody>
      </p:sp>
    </p:spTree>
    <p:extLst>
      <p:ext uri="{BB962C8B-B14F-4D97-AF65-F5344CB8AC3E}">
        <p14:creationId xmlns:p14="http://schemas.microsoft.com/office/powerpoint/2010/main" val="68228100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29</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Antecedentes utilizados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1D352E0A-4492-4C94-818A-9D5AE7757068}"/>
              </a:ext>
            </a:extLst>
          </p:cNvPr>
          <p:cNvSpPr txBox="1"/>
          <p:nvPr/>
        </p:nvSpPr>
        <p:spPr>
          <a:xfrm>
            <a:off x="360000" y="1800000"/>
            <a:ext cx="8424000" cy="3024000"/>
          </a:xfrm>
          <a:prstGeom prst="rect">
            <a:avLst/>
          </a:prstGeom>
          <a:noFill/>
        </p:spPr>
        <p:txBody>
          <a:bodyPr wrap="square" lIns="0" tIns="0" rIns="0" bIns="0">
            <a:spAutoFit/>
          </a:bodyPr>
          <a:lstStyle/>
          <a:p>
            <a:pPr marL="360000" indent="-360000" algn="just">
              <a:spcAft>
                <a:spcPts val="1200"/>
              </a:spcAft>
            </a:pPr>
            <a:r>
              <a:rPr lang="es-CL" sz="1800" dirty="0">
                <a:latin typeface="Arial Narrow" panose="020B0606020202030204" pitchFamily="34" charset="0"/>
                <a:ea typeface="Calibri" panose="020F0502020204030204" pitchFamily="34" charset="0"/>
                <a:cs typeface="Times New Roman" panose="02020603050405020304" pitchFamily="18" charset="0"/>
              </a:rPr>
              <a:t>Para el cálculo de los recargos porcentuales se utilizó los siguientes antecedentes:</a:t>
            </a:r>
            <a:endParaRPr lang="es-CL" sz="1800" dirty="0">
              <a:effectLst/>
              <a:latin typeface="Arial Narrow" panose="020B0606020202030204" pitchFamily="34" charset="0"/>
              <a:ea typeface="Calibri" panose="020F0502020204030204" pitchFamily="34" charset="0"/>
              <a:cs typeface="Times New Roman" panose="02020603050405020304" pitchFamily="18" charset="0"/>
            </a:endParaRP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Definiciones y exigencias de las bases técnicas del presente Estudio de Valorización del STN.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Información de instalaciones registradas en la BD.</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Diagrama unilineal del sistema y de subestaciones de instalaciones en servicio al 31 de diciembre de 2017 y planos de  detalle representativos de instalaciones de transmisión.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Estudio de remuneraciones y estudio de precios que forman parte del presente Estudio de Valorización del STN.</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Conocimiento y experiencia del Consultor en la ingeniería y construcción de obras de transmisión.</a:t>
            </a:r>
          </a:p>
        </p:txBody>
      </p:sp>
    </p:spTree>
    <p:extLst>
      <p:ext uri="{BB962C8B-B14F-4D97-AF65-F5344CB8AC3E}">
        <p14:creationId xmlns:p14="http://schemas.microsoft.com/office/powerpoint/2010/main" val="363656706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038A57F-8012-4D48-9F94-1D9E55F46E5F}"/>
              </a:ext>
            </a:extLst>
          </p:cNvPr>
          <p:cNvSpPr txBox="1"/>
          <p:nvPr/>
        </p:nvSpPr>
        <p:spPr>
          <a:xfrm>
            <a:off x="323064" y="1396011"/>
            <a:ext cx="8424936" cy="5816977"/>
          </a:xfrm>
          <a:prstGeom prst="rect">
            <a:avLst/>
          </a:prstGeom>
          <a:noFill/>
        </p:spPr>
        <p:txBody>
          <a:bodyPr wrap="square" lIns="0" tIns="0" rIns="0" bIns="0" rtlCol="0">
            <a:spAutoFit/>
          </a:bodyPr>
          <a:lstStyle/>
          <a:p>
            <a:pPr marL="540000" marR="0" lvl="0" indent="-534988" algn="l" defTabSz="914400" rtl="0" eaLnBrk="0" fontAlgn="base" latinLnBrk="0" hangingPunct="0">
              <a:lnSpc>
                <a:spcPct val="100000"/>
              </a:lnSpc>
              <a:spcBef>
                <a:spcPts val="0"/>
              </a:spcBef>
              <a:spcAft>
                <a:spcPts val="1200"/>
              </a:spcAft>
              <a:buClrTx/>
              <a:buSzTx/>
              <a:buFontTx/>
              <a:buNone/>
              <a:tabLst/>
              <a:defRPr/>
            </a:pPr>
            <a:r>
              <a:rPr lang="es-ES" altLang="es-CL" sz="2200" b="1" dirty="0">
                <a:latin typeface="Arial Narrow" panose="020B0606020202030204" pitchFamily="34" charset="0"/>
                <a:cs typeface="Calibri" panose="020F0502020204030204" pitchFamily="34" charset="0"/>
              </a:rPr>
              <a:t>C.</a:t>
            </a:r>
            <a:r>
              <a:rPr lang="es-ES" altLang="es-CL" b="1" dirty="0">
                <a:latin typeface="Arial Narrow"/>
              </a:rPr>
              <a:t>	</a:t>
            </a:r>
            <a:r>
              <a:rPr lang="es-ES" altLang="es-CL" sz="2200" b="1" dirty="0">
                <a:latin typeface="Arial Narrow" panose="020B0606020202030204" pitchFamily="34" charset="0"/>
                <a:cs typeface="Calibri" panose="020F0502020204030204" pitchFamily="34" charset="0"/>
              </a:rPr>
              <a:t>RESULTADOS COMPONENTES COMA</a:t>
            </a:r>
            <a:endParaRPr lang="es-CL" sz="2200" b="1" dirty="0">
              <a:latin typeface="Arial Narrow" panose="020B0606020202030204" pitchFamily="34" charset="0"/>
              <a:cs typeface="Calibri" panose="020F0502020204030204" pitchFamily="34" charset="0"/>
            </a:endParaRPr>
          </a:p>
          <a:p>
            <a:pPr marL="540000" indent="-514350">
              <a:spcBef>
                <a:spcPts val="0"/>
              </a:spcBef>
              <a:spcAft>
                <a:spcPts val="1200"/>
              </a:spcAft>
              <a:buAutoNum type="romanUcPeriod" startAt="7"/>
            </a:pPr>
            <a:r>
              <a:rPr lang="es-MX" sz="2200" b="1" dirty="0">
                <a:latin typeface="Arial Narrow" panose="020B0606020202030204" pitchFamily="34" charset="0"/>
                <a:cs typeface="Calibri" panose="020F0502020204030204" pitchFamily="34" charset="0"/>
              </a:rPr>
              <a:t>Costos de Operación y Mantenimiento</a:t>
            </a:r>
          </a:p>
          <a:p>
            <a:pPr marL="540000" indent="-514350">
              <a:spcBef>
                <a:spcPts val="0"/>
              </a:spcBef>
              <a:spcAft>
                <a:spcPts val="1200"/>
              </a:spcAft>
              <a:buAutoNum type="romanUcPeriod" startAt="7"/>
            </a:pPr>
            <a:r>
              <a:rPr lang="es-MX" sz="2200" b="1" dirty="0">
                <a:latin typeface="Arial Narrow" panose="020B0606020202030204" pitchFamily="34" charset="0"/>
                <a:cs typeface="Calibri" panose="020F0502020204030204" pitchFamily="34" charset="0"/>
              </a:rPr>
              <a:t>Organización de la Empresa Modelo Eficiente</a:t>
            </a:r>
          </a:p>
          <a:p>
            <a:pPr marL="540000" indent="-514350">
              <a:spcBef>
                <a:spcPts val="0"/>
              </a:spcBef>
              <a:spcAft>
                <a:spcPts val="1200"/>
              </a:spcAft>
              <a:buAutoNum type="romanUcPeriod" startAt="7"/>
            </a:pPr>
            <a:r>
              <a:rPr lang="es-MX" sz="2200" b="1" dirty="0">
                <a:latin typeface="Arial Narrow" panose="020B0606020202030204" pitchFamily="34" charset="0"/>
                <a:cs typeface="Calibri" panose="020F0502020204030204" pitchFamily="34" charset="0"/>
              </a:rPr>
              <a:t>Costos de Administración</a:t>
            </a:r>
          </a:p>
          <a:p>
            <a:pPr marL="540000" indent="-514350">
              <a:spcBef>
                <a:spcPts val="0"/>
              </a:spcBef>
              <a:spcAft>
                <a:spcPts val="1200"/>
              </a:spcAft>
              <a:buAutoNum type="romanUcPeriod" startAt="7"/>
            </a:pPr>
            <a:r>
              <a:rPr lang="es-MX" sz="2200" b="1" dirty="0">
                <a:latin typeface="Arial Narrow" panose="020B0606020202030204" pitchFamily="34" charset="0"/>
                <a:cs typeface="Calibri" panose="020F0502020204030204" pitchFamily="34" charset="0"/>
              </a:rPr>
              <a:t>Dimensionamiento de Bienes Muebles e Inmuebles</a:t>
            </a:r>
          </a:p>
          <a:p>
            <a:pPr marL="482850" indent="-457200">
              <a:spcBef>
                <a:spcPts val="0"/>
              </a:spcBef>
              <a:spcAft>
                <a:spcPts val="1200"/>
              </a:spcAft>
              <a:buAutoNum type="alphaUcPeriod" startAt="4"/>
            </a:pPr>
            <a:r>
              <a:rPr lang="es-MX" sz="2200" b="1" dirty="0">
                <a:latin typeface="Arial Narrow" panose="020B0606020202030204" pitchFamily="34" charset="0"/>
                <a:cs typeface="Calibri" panose="020F0502020204030204" pitchFamily="34" charset="0"/>
              </a:rPr>
              <a:t>METODOLOGÍA Y DESARROLLO DE COMPONENTES VATT DISTINTAS DE COMA</a:t>
            </a:r>
          </a:p>
          <a:p>
            <a:pPr marL="540000" indent="-514350">
              <a:spcBef>
                <a:spcPts val="0"/>
              </a:spcBef>
              <a:spcAft>
                <a:spcPts val="1200"/>
              </a:spcAft>
              <a:buAutoNum type="romanUcPeriod" startAt="11"/>
            </a:pPr>
            <a:r>
              <a:rPr lang="es-MX" sz="2200" b="1" dirty="0">
                <a:latin typeface="Arial Narrow" panose="020B0606020202030204" pitchFamily="34" charset="0"/>
                <a:cs typeface="Calibri" panose="020F0502020204030204" pitchFamily="34" charset="0"/>
              </a:rPr>
              <a:t>Anualidad de Valor de Inversión, Tasa, Vida Útil</a:t>
            </a:r>
          </a:p>
          <a:p>
            <a:pPr marL="540000" indent="-514350">
              <a:spcBef>
                <a:spcPts val="0"/>
              </a:spcBef>
              <a:spcAft>
                <a:spcPts val="1200"/>
              </a:spcAft>
              <a:buAutoNum type="romanUcPeriod" startAt="11"/>
            </a:pPr>
            <a:r>
              <a:rPr lang="es-MX" sz="2200" b="1" dirty="0">
                <a:latin typeface="Arial Narrow" panose="020B0606020202030204" pitchFamily="34" charset="0"/>
                <a:cs typeface="Calibri" panose="020F0502020204030204" pitchFamily="34" charset="0"/>
              </a:rPr>
              <a:t>Ajuste por Efecto de Impuesto a la Renta, Vida Útil SII</a:t>
            </a:r>
          </a:p>
          <a:p>
            <a:pPr marL="540000" indent="-514350">
              <a:spcBef>
                <a:spcPts val="0"/>
              </a:spcBef>
              <a:spcAft>
                <a:spcPts val="1200"/>
              </a:spcAft>
              <a:buAutoNum type="romanUcPeriod" startAt="11"/>
            </a:pPr>
            <a:r>
              <a:rPr lang="es-MX" sz="2200" b="1" dirty="0">
                <a:latin typeface="Arial Narrow" panose="020B0606020202030204" pitchFamily="34" charset="0"/>
                <a:cs typeface="Calibri" panose="020F0502020204030204" pitchFamily="34" charset="0"/>
              </a:rPr>
              <a:t>Fórmulas de Indexación</a:t>
            </a:r>
          </a:p>
          <a:p>
            <a:pPr marL="25650">
              <a:spcBef>
                <a:spcPts val="0"/>
              </a:spcBef>
              <a:spcAft>
                <a:spcPts val="1200"/>
              </a:spcAft>
            </a:pPr>
            <a:r>
              <a:rPr lang="es-MX" sz="2200" b="1" dirty="0">
                <a:latin typeface="Arial Narrow" panose="020B0606020202030204" pitchFamily="34" charset="0"/>
                <a:cs typeface="Calibri" panose="020F0502020204030204" pitchFamily="34" charset="0"/>
              </a:rPr>
              <a:t>E. RESULTADOS LABORES DE AMPLIACIÓN</a:t>
            </a:r>
            <a:br>
              <a:rPr lang="es-MX" sz="2200" b="1" dirty="0">
                <a:solidFill>
                  <a:srgbClr val="0070C0"/>
                </a:solidFill>
                <a:latin typeface="Arial Narrow" panose="020B0606020202030204" pitchFamily="34" charset="0"/>
                <a:cs typeface="Calibri" panose="020F0502020204030204" pitchFamily="34" charset="0"/>
              </a:rPr>
            </a:br>
            <a:br>
              <a:rPr lang="es-MX" sz="2200" b="1" dirty="0">
                <a:solidFill>
                  <a:srgbClr val="0070C0"/>
                </a:solidFill>
                <a:latin typeface="Arial Narrow" panose="020B0606020202030204" pitchFamily="34" charset="0"/>
                <a:cs typeface="Calibri" panose="020F0502020204030204" pitchFamily="34" charset="0"/>
              </a:rPr>
            </a:br>
            <a:endParaRPr lang="es-CL" sz="2200" b="1" dirty="0">
              <a:solidFill>
                <a:srgbClr val="0070C0"/>
              </a:solidFill>
              <a:latin typeface="Arial Narrow" panose="020B0606020202030204" pitchFamily="34" charset="0"/>
              <a:cs typeface="Calibri" panose="020F0502020204030204" pitchFamily="34" charset="0"/>
            </a:endParaRPr>
          </a:p>
        </p:txBody>
      </p:sp>
      <p:grpSp>
        <p:nvGrpSpPr>
          <p:cNvPr id="4" name="Grupo 3">
            <a:extLst>
              <a:ext uri="{FF2B5EF4-FFF2-40B4-BE49-F238E27FC236}">
                <a16:creationId xmlns:a16="http://schemas.microsoft.com/office/drawing/2014/main" id="{432ED4B6-A9AE-4B11-8A24-81C2139B2D32}"/>
              </a:ext>
            </a:extLst>
          </p:cNvPr>
          <p:cNvGrpSpPr/>
          <p:nvPr/>
        </p:nvGrpSpPr>
        <p:grpSpPr>
          <a:xfrm>
            <a:off x="360000" y="180000"/>
            <a:ext cx="8460000" cy="684000"/>
            <a:chOff x="360000" y="180000"/>
            <a:chExt cx="8460000" cy="684000"/>
          </a:xfrm>
        </p:grpSpPr>
        <p:pic>
          <p:nvPicPr>
            <p:cNvPr id="5" name="Imagen 4">
              <a:extLst>
                <a:ext uri="{FF2B5EF4-FFF2-40B4-BE49-F238E27FC236}">
                  <a16:creationId xmlns:a16="http://schemas.microsoft.com/office/drawing/2014/main" id="{FD7D9373-1216-458D-B709-B95A272ED4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6" name="Imagen 5">
              <a:extLst>
                <a:ext uri="{FF2B5EF4-FFF2-40B4-BE49-F238E27FC236}">
                  <a16:creationId xmlns:a16="http://schemas.microsoft.com/office/drawing/2014/main" id="{570E8F51-EDAB-4BAA-A52F-8DBA27DB25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A7F3406B-CABE-4A64-B143-D751383CC53F}"/>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499F9275-3AC5-46C4-8483-B45ADC86B42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929F320F-88E7-4C56-A35A-2698EDC3766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Rectángulo 10">
            <a:extLst>
              <a:ext uri="{FF2B5EF4-FFF2-40B4-BE49-F238E27FC236}">
                <a16:creationId xmlns:a16="http://schemas.microsoft.com/office/drawing/2014/main" id="{9F70F559-D4B0-4124-A7C9-314F0FEFD192}"/>
              </a:ext>
            </a:extLst>
          </p:cNvPr>
          <p:cNvSpPr/>
          <p:nvPr/>
        </p:nvSpPr>
        <p:spPr>
          <a:xfrm>
            <a:off x="360000" y="900000"/>
            <a:ext cx="8424000" cy="432000"/>
          </a:xfrm>
          <a:prstGeom prst="rect">
            <a:avLst/>
          </a:prstGeom>
          <a:solidFill>
            <a:srgbClr val="B4EBFF"/>
          </a:solidFill>
        </p:spPr>
        <p:txBody>
          <a:bodyPr wrap="square" lIns="36000" tIns="36000" rIns="36000" bIns="36000">
            <a:noAutofit/>
          </a:bodyPr>
          <a:lstStyle/>
          <a:p>
            <a:r>
              <a:rPr lang="es-CL" sz="2200" b="1" dirty="0">
                <a:latin typeface="Arial Narrow" panose="020B0606020202030204" pitchFamily="34" charset="0"/>
                <a:cs typeface="Calibri" panose="020F0502020204030204" pitchFamily="34" charset="0"/>
              </a:rPr>
              <a:t>CONTENIDO SEGUNDA PARTE</a:t>
            </a:r>
          </a:p>
        </p:txBody>
      </p:sp>
      <p:sp>
        <p:nvSpPr>
          <p:cNvPr id="12" name="3 Marcador de número de diapositiva">
            <a:extLst>
              <a:ext uri="{FF2B5EF4-FFF2-40B4-BE49-F238E27FC236}">
                <a16:creationId xmlns:a16="http://schemas.microsoft.com/office/drawing/2014/main" id="{00951AAE-E7B2-4DBE-B0F5-CAA943EE46E8}"/>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a:t>
            </a:fld>
            <a:endParaRPr lang="en-US" sz="2000" dirty="0">
              <a:latin typeface="+mn-lt"/>
            </a:endParaRPr>
          </a:p>
        </p:txBody>
      </p:sp>
    </p:spTree>
    <p:extLst>
      <p:ext uri="{BB962C8B-B14F-4D97-AF65-F5344CB8AC3E}">
        <p14:creationId xmlns:p14="http://schemas.microsoft.com/office/powerpoint/2010/main" val="313702903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30</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 tramos de transporte</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7" name="CuadroTexto 16">
            <a:extLst>
              <a:ext uri="{FF2B5EF4-FFF2-40B4-BE49-F238E27FC236}">
                <a16:creationId xmlns:a16="http://schemas.microsoft.com/office/drawing/2014/main" id="{61809404-5175-4898-8A72-3B5E361E8C6E}"/>
              </a:ext>
            </a:extLst>
          </p:cNvPr>
          <p:cNvSpPr txBox="1"/>
          <p:nvPr/>
        </p:nvSpPr>
        <p:spPr>
          <a:xfrm>
            <a:off x="360000" y="5400000"/>
            <a:ext cx="8424000" cy="276999"/>
          </a:xfrm>
          <a:prstGeom prst="rect">
            <a:avLst/>
          </a:prstGeom>
          <a:noFill/>
        </p:spPr>
        <p:txBody>
          <a:bodyPr wrap="square" lIns="0" tIns="0" rIns="0" bIns="0">
            <a:spAutoFit/>
          </a:bodyPr>
          <a:lstStyle/>
          <a:p>
            <a:pPr algn="just"/>
            <a:r>
              <a:rPr lang="es-CL" sz="1800" dirty="0">
                <a:latin typeface="Arial Narrow" panose="020B0606020202030204" pitchFamily="34" charset="0"/>
              </a:rPr>
              <a:t>Nota: Se excluyen servidumbres, estudios de impacto ambiental y mitigaciones ambientales. </a:t>
            </a:r>
          </a:p>
        </p:txBody>
      </p:sp>
      <p:graphicFrame>
        <p:nvGraphicFramePr>
          <p:cNvPr id="4" name="Tabla 3">
            <a:extLst>
              <a:ext uri="{FF2B5EF4-FFF2-40B4-BE49-F238E27FC236}">
                <a16:creationId xmlns:a16="http://schemas.microsoft.com/office/drawing/2014/main" id="{E4ACF33C-76D9-4BCF-8F42-FEA8EE9CF924}"/>
              </a:ext>
            </a:extLst>
          </p:cNvPr>
          <p:cNvGraphicFramePr>
            <a:graphicFrameLocks noGrp="1"/>
          </p:cNvGraphicFramePr>
          <p:nvPr>
            <p:extLst>
              <p:ext uri="{D42A27DB-BD31-4B8C-83A1-F6EECF244321}">
                <p14:modId xmlns:p14="http://schemas.microsoft.com/office/powerpoint/2010/main" val="2249033180"/>
              </p:ext>
            </p:extLst>
          </p:nvPr>
        </p:nvGraphicFramePr>
        <p:xfrm>
          <a:off x="360000" y="1758819"/>
          <a:ext cx="8423999" cy="3110338"/>
        </p:xfrm>
        <a:graphic>
          <a:graphicData uri="http://schemas.openxmlformats.org/drawingml/2006/table">
            <a:tbl>
              <a:tblPr/>
              <a:tblGrid>
                <a:gridCol w="1841968">
                  <a:extLst>
                    <a:ext uri="{9D8B030D-6E8A-4147-A177-3AD203B41FA5}">
                      <a16:colId xmlns:a16="http://schemas.microsoft.com/office/drawing/2014/main" val="985715334"/>
                    </a:ext>
                  </a:extLst>
                </a:gridCol>
                <a:gridCol w="713262">
                  <a:extLst>
                    <a:ext uri="{9D8B030D-6E8A-4147-A177-3AD203B41FA5}">
                      <a16:colId xmlns:a16="http://schemas.microsoft.com/office/drawing/2014/main" val="3975678179"/>
                    </a:ext>
                  </a:extLst>
                </a:gridCol>
                <a:gridCol w="941005">
                  <a:extLst>
                    <a:ext uri="{9D8B030D-6E8A-4147-A177-3AD203B41FA5}">
                      <a16:colId xmlns:a16="http://schemas.microsoft.com/office/drawing/2014/main" val="2976995416"/>
                    </a:ext>
                  </a:extLst>
                </a:gridCol>
                <a:gridCol w="941005">
                  <a:extLst>
                    <a:ext uri="{9D8B030D-6E8A-4147-A177-3AD203B41FA5}">
                      <a16:colId xmlns:a16="http://schemas.microsoft.com/office/drawing/2014/main" val="2324676985"/>
                    </a:ext>
                  </a:extLst>
                </a:gridCol>
                <a:gridCol w="941005">
                  <a:extLst>
                    <a:ext uri="{9D8B030D-6E8A-4147-A177-3AD203B41FA5}">
                      <a16:colId xmlns:a16="http://schemas.microsoft.com/office/drawing/2014/main" val="3427769094"/>
                    </a:ext>
                  </a:extLst>
                </a:gridCol>
                <a:gridCol w="941005">
                  <a:extLst>
                    <a:ext uri="{9D8B030D-6E8A-4147-A177-3AD203B41FA5}">
                      <a16:colId xmlns:a16="http://schemas.microsoft.com/office/drawing/2014/main" val="2211902670"/>
                    </a:ext>
                  </a:extLst>
                </a:gridCol>
                <a:gridCol w="941005">
                  <a:extLst>
                    <a:ext uri="{9D8B030D-6E8A-4147-A177-3AD203B41FA5}">
                      <a16:colId xmlns:a16="http://schemas.microsoft.com/office/drawing/2014/main" val="769188973"/>
                    </a:ext>
                  </a:extLst>
                </a:gridCol>
                <a:gridCol w="1163744">
                  <a:extLst>
                    <a:ext uri="{9D8B030D-6E8A-4147-A177-3AD203B41FA5}">
                      <a16:colId xmlns:a16="http://schemas.microsoft.com/office/drawing/2014/main" val="3990363506"/>
                    </a:ext>
                  </a:extLst>
                </a:gridCol>
              </a:tblGrid>
              <a:tr h="862241">
                <a:tc>
                  <a:txBody>
                    <a:bodyPr/>
                    <a:lstStyle/>
                    <a:p>
                      <a:pPr algn="ctr" fontAlgn="ctr"/>
                      <a:r>
                        <a:rPr lang="es-CL" sz="1400" b="1" i="0" u="none" strike="noStrike" dirty="0">
                          <a:solidFill>
                            <a:srgbClr val="000000"/>
                          </a:solidFill>
                          <a:effectLst/>
                          <a:latin typeface="Arial Narrow" panose="020B0606020202030204" pitchFamily="34" charset="0"/>
                        </a:rPr>
                        <a:t>Longitud</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Cantidad tramos</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Recargo Flete (USD)</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Recargo Bodegaje (USD)</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Recargo Gastos Generales (USD)</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Recargo Ingeniería (USD)</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Recargo Intereses Intercalarios (USD)</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Total recargos porcentuales (USD)</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602645777"/>
                  </a:ext>
                </a:extLst>
              </a:tr>
              <a:tr h="313542">
                <a:tc>
                  <a:txBody>
                    <a:bodyPr/>
                    <a:lstStyle/>
                    <a:p>
                      <a:pPr algn="ctr" fontAlgn="ctr"/>
                      <a:r>
                        <a:rPr lang="es-CL" sz="1400" b="0" i="0" u="none" strike="noStrike" dirty="0">
                          <a:solidFill>
                            <a:srgbClr val="000000"/>
                          </a:solidFill>
                          <a:effectLst/>
                          <a:latin typeface="Arial Narrow" panose="020B0606020202030204" pitchFamily="34" charset="0"/>
                        </a:rPr>
                        <a:t>Entre 0 y 5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13</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32.862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20.502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2.333.413</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1.296.188</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623.809</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26.853.087</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095826"/>
                  </a:ext>
                </a:extLst>
              </a:tr>
              <a:tr h="313542">
                <a:tc>
                  <a:txBody>
                    <a:bodyPr/>
                    <a:lstStyle/>
                    <a:p>
                      <a:pPr algn="ctr" fontAlgn="ctr"/>
                      <a:r>
                        <a:rPr lang="es-CL" sz="1400" b="0" i="0" u="none" strike="noStrike">
                          <a:solidFill>
                            <a:srgbClr val="000000"/>
                          </a:solidFill>
                          <a:effectLst/>
                          <a:latin typeface="Arial Narrow" panose="020B0606020202030204" pitchFamily="34" charset="0"/>
                        </a:rPr>
                        <a:t>Entre 5 y 25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36</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255.557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354.310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18.192.481</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11.860.857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6.106.432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197.701.789</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572982"/>
                  </a:ext>
                </a:extLst>
              </a:tr>
              <a:tr h="313542">
                <a:tc>
                  <a:txBody>
                    <a:bodyPr/>
                    <a:lstStyle/>
                    <a:p>
                      <a:pPr algn="ctr" fontAlgn="ctr"/>
                      <a:r>
                        <a:rPr lang="es-CL" sz="1400" b="0" i="0" u="none" strike="noStrike">
                          <a:solidFill>
                            <a:srgbClr val="000000"/>
                          </a:solidFill>
                          <a:effectLst/>
                          <a:latin typeface="Arial Narrow" panose="020B0606020202030204" pitchFamily="34" charset="0"/>
                        </a:rPr>
                        <a:t>Entre 25 y 50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29</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739.352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655.154</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31.599.010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14.594.896</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12.433.434</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403.496.630</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1977761"/>
                  </a:ext>
                </a:extLst>
              </a:tr>
              <a:tr h="313542">
                <a:tc>
                  <a:txBody>
                    <a:bodyPr/>
                    <a:lstStyle/>
                    <a:p>
                      <a:pPr algn="ctr" fontAlgn="ctr"/>
                      <a:r>
                        <a:rPr lang="es-CL" sz="1400" b="0" i="0" u="none" strike="noStrike">
                          <a:solidFill>
                            <a:srgbClr val="000000"/>
                          </a:solidFill>
                          <a:effectLst/>
                          <a:latin typeface="Arial Narrow" panose="020B0606020202030204" pitchFamily="34" charset="0"/>
                        </a:rPr>
                        <a:t>Entre 50 km y 100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31</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941.340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1.468.200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52.643.858</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16.883.217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25.716.246</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647.810.856</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513566"/>
                  </a:ext>
                </a:extLst>
              </a:tr>
              <a:tr h="313542">
                <a:tc>
                  <a:txBody>
                    <a:bodyPr/>
                    <a:lstStyle/>
                    <a:p>
                      <a:pPr algn="ctr" fontAlgn="ctr"/>
                      <a:r>
                        <a:rPr lang="es-CL" sz="1400" b="0" i="0" u="none" strike="noStrike">
                          <a:solidFill>
                            <a:srgbClr val="000000"/>
                          </a:solidFill>
                          <a:effectLst/>
                          <a:latin typeface="Arial Narrow" panose="020B0606020202030204" pitchFamily="34" charset="0"/>
                        </a:rPr>
                        <a:t>Entre 100 km y 250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9</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1.885.588</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684.769</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26.193.354</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5.903.169</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25.285.293</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504.366.533</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642350"/>
                  </a:ext>
                </a:extLst>
              </a:tr>
              <a:tr h="313542">
                <a:tc>
                  <a:txBody>
                    <a:bodyPr/>
                    <a:lstStyle/>
                    <a:p>
                      <a:pPr algn="ctr" fontAlgn="ctr"/>
                      <a:r>
                        <a:rPr lang="es-CL" sz="1400" b="0" i="0" u="none" strike="noStrike">
                          <a:solidFill>
                            <a:srgbClr val="000000"/>
                          </a:solidFill>
                          <a:effectLst/>
                          <a:latin typeface="Arial Narrow" panose="020B0606020202030204" pitchFamily="34" charset="0"/>
                        </a:rPr>
                        <a:t>Mayor a 250 km</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2.102.747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398.377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26.997.611</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3.822.680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45.486.400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800.932.784</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120973"/>
                  </a:ext>
                </a:extLst>
              </a:tr>
              <a:tr h="366845">
                <a:tc>
                  <a:txBody>
                    <a:bodyPr/>
                    <a:lstStyle/>
                    <a:p>
                      <a:pPr algn="ctr" fontAlgn="ctr"/>
                      <a:r>
                        <a:rPr lang="es-CL" sz="1400" b="1" i="0" u="none" strike="noStrike">
                          <a:solidFill>
                            <a:srgbClr val="000000"/>
                          </a:solidFill>
                          <a:effectLst/>
                          <a:latin typeface="Arial Narrow" panose="020B0606020202030204" pitchFamily="34" charset="0"/>
                        </a:rPr>
                        <a:t>Total</a:t>
                      </a:r>
                    </a:p>
                  </a:txBody>
                  <a:tcPr marL="6228" marR="6228" marT="622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1" i="0" u="none" strike="noStrike">
                          <a:solidFill>
                            <a:srgbClr val="000000"/>
                          </a:solidFill>
                          <a:effectLst/>
                          <a:latin typeface="Arial Narrow" panose="020B0606020202030204" pitchFamily="34" charset="0"/>
                        </a:rPr>
                        <a:t>120</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5.957.446</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3.581.312</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157.959.727</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54.361.006</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dirty="0">
                          <a:solidFill>
                            <a:srgbClr val="000000"/>
                          </a:solidFill>
                          <a:effectLst/>
                          <a:latin typeface="Arial Narrow" panose="020B0606020202030204" pitchFamily="34" charset="0"/>
                        </a:rPr>
                        <a:t>115.651.614</a:t>
                      </a:r>
                    </a:p>
                  </a:txBody>
                  <a:tcPr marL="6228" marR="6228" marT="62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dirty="0">
                          <a:solidFill>
                            <a:srgbClr val="000000"/>
                          </a:solidFill>
                          <a:effectLst/>
                          <a:latin typeface="Arial Narrow" panose="020B0606020202030204" pitchFamily="34" charset="0"/>
                        </a:rPr>
                        <a:t>2.581.161.679</a:t>
                      </a:r>
                    </a:p>
                  </a:txBody>
                  <a:tcPr marL="6228" marR="6228" marT="622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3461993"/>
                  </a:ext>
                </a:extLst>
              </a:tr>
            </a:tbl>
          </a:graphicData>
        </a:graphic>
      </p:graphicFrame>
    </p:spTree>
    <p:extLst>
      <p:ext uri="{BB962C8B-B14F-4D97-AF65-F5344CB8AC3E}">
        <p14:creationId xmlns:p14="http://schemas.microsoft.com/office/powerpoint/2010/main" val="42885050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31</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 tramos de transporte</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12" name="CuadroTexto 11">
            <a:extLst>
              <a:ext uri="{FF2B5EF4-FFF2-40B4-BE49-F238E27FC236}">
                <a16:creationId xmlns:a16="http://schemas.microsoft.com/office/drawing/2014/main" id="{A7550221-B02F-41CF-A332-BB60997C072C}"/>
              </a:ext>
            </a:extLst>
          </p:cNvPr>
          <p:cNvSpPr txBox="1"/>
          <p:nvPr/>
        </p:nvSpPr>
        <p:spPr>
          <a:xfrm>
            <a:off x="360000" y="5400000"/>
            <a:ext cx="8424000" cy="276999"/>
          </a:xfrm>
          <a:prstGeom prst="rect">
            <a:avLst/>
          </a:prstGeom>
          <a:noFill/>
        </p:spPr>
        <p:txBody>
          <a:bodyPr wrap="square" lIns="0" tIns="0" rIns="0" bIns="0">
            <a:spAutoFit/>
          </a:bodyPr>
          <a:lstStyle/>
          <a:p>
            <a:pPr algn="just"/>
            <a:r>
              <a:rPr lang="es-CL" sz="1800" dirty="0">
                <a:latin typeface="Arial Narrow" panose="020B0606020202030204" pitchFamily="34" charset="0"/>
              </a:rPr>
              <a:t>Nota: Se excluyen servidumbres, estudios de impacto ambiental y mitigaciones ambientales </a:t>
            </a:r>
          </a:p>
        </p:txBody>
      </p:sp>
      <p:graphicFrame>
        <p:nvGraphicFramePr>
          <p:cNvPr id="4" name="Tabla 3">
            <a:extLst>
              <a:ext uri="{FF2B5EF4-FFF2-40B4-BE49-F238E27FC236}">
                <a16:creationId xmlns:a16="http://schemas.microsoft.com/office/drawing/2014/main" id="{96CCBAE2-99BD-4EE1-A9B9-01607F2C35F4}"/>
              </a:ext>
            </a:extLst>
          </p:cNvPr>
          <p:cNvGraphicFramePr>
            <a:graphicFrameLocks noGrp="1"/>
          </p:cNvGraphicFramePr>
          <p:nvPr>
            <p:extLst>
              <p:ext uri="{D42A27DB-BD31-4B8C-83A1-F6EECF244321}">
                <p14:modId xmlns:p14="http://schemas.microsoft.com/office/powerpoint/2010/main" val="4019733176"/>
              </p:ext>
            </p:extLst>
          </p:nvPr>
        </p:nvGraphicFramePr>
        <p:xfrm>
          <a:off x="369892" y="1692000"/>
          <a:ext cx="8450107" cy="3537201"/>
        </p:xfrm>
        <a:graphic>
          <a:graphicData uri="http://schemas.openxmlformats.org/drawingml/2006/table">
            <a:tbl>
              <a:tblPr/>
              <a:tblGrid>
                <a:gridCol w="2080027">
                  <a:extLst>
                    <a:ext uri="{9D8B030D-6E8A-4147-A177-3AD203B41FA5}">
                      <a16:colId xmlns:a16="http://schemas.microsoft.com/office/drawing/2014/main" val="3371078745"/>
                    </a:ext>
                  </a:extLst>
                </a:gridCol>
                <a:gridCol w="805445">
                  <a:extLst>
                    <a:ext uri="{9D8B030D-6E8A-4147-A177-3AD203B41FA5}">
                      <a16:colId xmlns:a16="http://schemas.microsoft.com/office/drawing/2014/main" val="1750633950"/>
                    </a:ext>
                  </a:extLst>
                </a:gridCol>
                <a:gridCol w="1062622">
                  <a:extLst>
                    <a:ext uri="{9D8B030D-6E8A-4147-A177-3AD203B41FA5}">
                      <a16:colId xmlns:a16="http://schemas.microsoft.com/office/drawing/2014/main" val="3231099160"/>
                    </a:ext>
                  </a:extLst>
                </a:gridCol>
                <a:gridCol w="1062622">
                  <a:extLst>
                    <a:ext uri="{9D8B030D-6E8A-4147-A177-3AD203B41FA5}">
                      <a16:colId xmlns:a16="http://schemas.microsoft.com/office/drawing/2014/main" val="385248922"/>
                    </a:ext>
                  </a:extLst>
                </a:gridCol>
                <a:gridCol w="1062622">
                  <a:extLst>
                    <a:ext uri="{9D8B030D-6E8A-4147-A177-3AD203B41FA5}">
                      <a16:colId xmlns:a16="http://schemas.microsoft.com/office/drawing/2014/main" val="1026515792"/>
                    </a:ext>
                  </a:extLst>
                </a:gridCol>
                <a:gridCol w="1062622">
                  <a:extLst>
                    <a:ext uri="{9D8B030D-6E8A-4147-A177-3AD203B41FA5}">
                      <a16:colId xmlns:a16="http://schemas.microsoft.com/office/drawing/2014/main" val="1964748428"/>
                    </a:ext>
                  </a:extLst>
                </a:gridCol>
                <a:gridCol w="1314147">
                  <a:extLst>
                    <a:ext uri="{9D8B030D-6E8A-4147-A177-3AD203B41FA5}">
                      <a16:colId xmlns:a16="http://schemas.microsoft.com/office/drawing/2014/main" val="2951415140"/>
                    </a:ext>
                  </a:extLst>
                </a:gridCol>
              </a:tblGrid>
              <a:tr h="867917">
                <a:tc>
                  <a:txBody>
                    <a:bodyPr/>
                    <a:lstStyle/>
                    <a:p>
                      <a:pPr algn="ctr" fontAlgn="ctr"/>
                      <a:r>
                        <a:rPr lang="es-CL" sz="1400" b="1" i="0" u="none" strike="noStrike" baseline="0" dirty="0">
                          <a:solidFill>
                            <a:srgbClr val="000000"/>
                          </a:solidFill>
                          <a:effectLst/>
                          <a:latin typeface="Arial Narrow" panose="020B0606020202030204" pitchFamily="34" charset="0"/>
                        </a:rPr>
                        <a:t>Longitud</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dirty="0">
                          <a:solidFill>
                            <a:srgbClr val="000000"/>
                          </a:solidFill>
                          <a:effectLst/>
                          <a:latin typeface="Arial Narrow" panose="020B0606020202030204" pitchFamily="34" charset="0"/>
                        </a:rPr>
                        <a:t>Cantidad tramos</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a:solidFill>
                            <a:srgbClr val="000000"/>
                          </a:solidFill>
                          <a:effectLst/>
                          <a:latin typeface="Arial Narrow" panose="020B0606020202030204" pitchFamily="34" charset="0"/>
                        </a:rPr>
                        <a:t>Recargo Flete (USD)</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a:solidFill>
                            <a:srgbClr val="000000"/>
                          </a:solidFill>
                          <a:effectLst/>
                          <a:latin typeface="Arial Narrow" panose="020B0606020202030204" pitchFamily="34" charset="0"/>
                        </a:rPr>
                        <a:t>Recargo Bodegaje (%)</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a:solidFill>
                            <a:srgbClr val="000000"/>
                          </a:solidFill>
                          <a:effectLst/>
                          <a:latin typeface="Arial Narrow" panose="020B0606020202030204" pitchFamily="34" charset="0"/>
                        </a:rPr>
                        <a:t>Recargo Gastos Generales (%)</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a:solidFill>
                            <a:srgbClr val="000000"/>
                          </a:solidFill>
                          <a:effectLst/>
                          <a:latin typeface="Arial Narrow" panose="020B0606020202030204" pitchFamily="34" charset="0"/>
                        </a:rPr>
                        <a:t>Recargo Ingeniería (%)</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baseline="0">
                          <a:solidFill>
                            <a:srgbClr val="000000"/>
                          </a:solidFill>
                          <a:effectLst/>
                          <a:latin typeface="Arial Narrow" panose="020B0606020202030204" pitchFamily="34" charset="0"/>
                        </a:rPr>
                        <a:t>Recargo Intereses Intercalarios (%)</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46497062"/>
                  </a:ext>
                </a:extLst>
              </a:tr>
              <a:tr h="334619">
                <a:tc>
                  <a:txBody>
                    <a:bodyPr/>
                    <a:lstStyle/>
                    <a:p>
                      <a:pPr algn="ctr" fontAlgn="ctr"/>
                      <a:r>
                        <a:rPr lang="es-CL" sz="1400" b="0" i="0" u="none" strike="noStrike" baseline="0" dirty="0">
                          <a:solidFill>
                            <a:srgbClr val="000000"/>
                          </a:solidFill>
                          <a:effectLst/>
                          <a:latin typeface="Arial Narrow" panose="020B0606020202030204" pitchFamily="34" charset="0"/>
                        </a:rPr>
                        <a:t>Entre 0 y 5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dirty="0">
                          <a:solidFill>
                            <a:srgbClr val="000000"/>
                          </a:solidFill>
                          <a:effectLst/>
                          <a:latin typeface="Arial Narrow" panose="020B0606020202030204" pitchFamily="34" charset="0"/>
                        </a:rPr>
                        <a:t>13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0,47%</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0,30%</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10,32%</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5,74%</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2,38%</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1424785"/>
                  </a:ext>
                </a:extLst>
              </a:tr>
              <a:tr h="355533">
                <a:tc>
                  <a:txBody>
                    <a:bodyPr/>
                    <a:lstStyle/>
                    <a:p>
                      <a:pPr algn="ctr" fontAlgn="ctr"/>
                      <a:r>
                        <a:rPr lang="es-CL" sz="1400" b="0" i="0" u="none" strike="noStrike" baseline="0">
                          <a:solidFill>
                            <a:srgbClr val="000000"/>
                          </a:solidFill>
                          <a:effectLst/>
                          <a:latin typeface="Arial Narrow" panose="020B0606020202030204" pitchFamily="34" charset="0"/>
                        </a:rPr>
                        <a:t>Entre 5 y 25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dirty="0">
                          <a:solidFill>
                            <a:srgbClr val="000000"/>
                          </a:solidFill>
                          <a:effectLst/>
                          <a:latin typeface="Arial Narrow" panose="020B0606020202030204" pitchFamily="34" charset="0"/>
                        </a:rPr>
                        <a:t>36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0,51%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0,71%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11,26%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7,34%</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3,19%</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893141"/>
                  </a:ext>
                </a:extLst>
              </a:tr>
              <a:tr h="355533">
                <a:tc>
                  <a:txBody>
                    <a:bodyPr/>
                    <a:lstStyle/>
                    <a:p>
                      <a:pPr algn="ctr" fontAlgn="ctr"/>
                      <a:r>
                        <a:rPr lang="es-CL" sz="1400" b="0" i="0" u="none" strike="noStrike" baseline="0">
                          <a:solidFill>
                            <a:srgbClr val="000000"/>
                          </a:solidFill>
                          <a:effectLst/>
                          <a:latin typeface="Arial Narrow" panose="020B0606020202030204" pitchFamily="34" charset="0"/>
                        </a:rPr>
                        <a:t>Entre 25 y 50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a:solidFill>
                            <a:srgbClr val="000000"/>
                          </a:solidFill>
                          <a:effectLst/>
                          <a:latin typeface="Arial Narrow" panose="020B0606020202030204" pitchFamily="34" charset="0"/>
                        </a:rPr>
                        <a:t>29</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0,61%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0,54%</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9,16%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4,23%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3,18%</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912333"/>
                  </a:ext>
                </a:extLst>
              </a:tr>
              <a:tr h="355533">
                <a:tc>
                  <a:txBody>
                    <a:bodyPr/>
                    <a:lstStyle/>
                    <a:p>
                      <a:pPr algn="ctr" fontAlgn="ctr"/>
                      <a:r>
                        <a:rPr lang="es-CL" sz="1400" b="0" i="0" u="none" strike="noStrike" baseline="0">
                          <a:solidFill>
                            <a:srgbClr val="000000"/>
                          </a:solidFill>
                          <a:effectLst/>
                          <a:latin typeface="Arial Narrow" panose="020B0606020202030204" pitchFamily="34" charset="0"/>
                        </a:rPr>
                        <a:t>Entre 50 km y 100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a:solidFill>
                            <a:srgbClr val="000000"/>
                          </a:solidFill>
                          <a:effectLst/>
                          <a:latin typeface="Arial Narrow" panose="020B0606020202030204" pitchFamily="34" charset="0"/>
                        </a:rPr>
                        <a:t>31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0,66%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1,03%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9,53%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3,06%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4,13%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638971"/>
                  </a:ext>
                </a:extLst>
              </a:tr>
              <a:tr h="355533">
                <a:tc>
                  <a:txBody>
                    <a:bodyPr/>
                    <a:lstStyle/>
                    <a:p>
                      <a:pPr algn="ctr" fontAlgn="ctr"/>
                      <a:r>
                        <a:rPr lang="es-CL" sz="1400" b="0" i="0" u="none" strike="noStrike" baseline="0">
                          <a:solidFill>
                            <a:srgbClr val="000000"/>
                          </a:solidFill>
                          <a:effectLst/>
                          <a:latin typeface="Arial Narrow" panose="020B0606020202030204" pitchFamily="34" charset="0"/>
                        </a:rPr>
                        <a:t>Entre 100 km y 250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a:solidFill>
                            <a:srgbClr val="000000"/>
                          </a:solidFill>
                          <a:effectLst/>
                          <a:latin typeface="Arial Narrow" panose="020B0606020202030204" pitchFamily="34" charset="0"/>
                        </a:rPr>
                        <a:t>9</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0,97%</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0,35%</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5,86%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1,32%</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5,28%</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658495"/>
                  </a:ext>
                </a:extLst>
              </a:tr>
              <a:tr h="355533">
                <a:tc>
                  <a:txBody>
                    <a:bodyPr/>
                    <a:lstStyle/>
                    <a:p>
                      <a:pPr algn="ctr" fontAlgn="ctr"/>
                      <a:r>
                        <a:rPr lang="es-CL" sz="1400" b="0" i="0" u="none" strike="noStrike" baseline="0">
                          <a:solidFill>
                            <a:srgbClr val="000000"/>
                          </a:solidFill>
                          <a:effectLst/>
                          <a:latin typeface="Arial Narrow" panose="020B0606020202030204" pitchFamily="34" charset="0"/>
                        </a:rPr>
                        <a:t>Mayor a 250 km</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a:solidFill>
                            <a:srgbClr val="000000"/>
                          </a:solidFill>
                          <a:effectLst/>
                          <a:latin typeface="Arial Narrow" panose="020B0606020202030204" pitchFamily="34" charset="0"/>
                        </a:rPr>
                        <a:t>2</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0,84%</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0,16%</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3,73%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0,53%</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6,02%</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2595189"/>
                  </a:ext>
                </a:extLst>
              </a:tr>
              <a:tr h="557000">
                <a:tc>
                  <a:txBody>
                    <a:bodyPr/>
                    <a:lstStyle/>
                    <a:p>
                      <a:pPr algn="ctr" fontAlgn="ctr"/>
                      <a:r>
                        <a:rPr lang="es-CL" sz="1400" b="1" i="0" u="none" strike="noStrike" baseline="0">
                          <a:solidFill>
                            <a:srgbClr val="000000"/>
                          </a:solidFill>
                          <a:effectLst/>
                          <a:latin typeface="Arial Narrow" panose="020B0606020202030204" pitchFamily="34" charset="0"/>
                        </a:rPr>
                        <a:t>Total</a:t>
                      </a:r>
                    </a:p>
                  </a:txBody>
                  <a:tcPr marL="7011" marR="7011" marT="7011"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0" i="0" u="none" strike="noStrike" baseline="0">
                          <a:solidFill>
                            <a:srgbClr val="000000"/>
                          </a:solidFill>
                          <a:effectLst/>
                          <a:latin typeface="Arial Narrow" panose="020B0606020202030204" pitchFamily="34" charset="0"/>
                        </a:rPr>
                        <a:t>120</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0,78%</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0,47%</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a:solidFill>
                            <a:srgbClr val="000000"/>
                          </a:solidFill>
                          <a:effectLst/>
                          <a:latin typeface="Arial Narrow" panose="020B0606020202030204" pitchFamily="34" charset="0"/>
                        </a:rPr>
                        <a:t>7,01%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2,41%</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baseline="0" dirty="0">
                          <a:solidFill>
                            <a:srgbClr val="000000"/>
                          </a:solidFill>
                          <a:effectLst/>
                          <a:latin typeface="Arial Narrow" panose="020B0606020202030204" pitchFamily="34" charset="0"/>
                        </a:rPr>
                        <a:t>4,69%</a:t>
                      </a:r>
                    </a:p>
                  </a:txBody>
                  <a:tcPr marL="7011" marR="7011" marT="7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7533565"/>
                  </a:ext>
                </a:extLst>
              </a:tr>
            </a:tbl>
          </a:graphicData>
        </a:graphic>
      </p:graphicFrame>
    </p:spTree>
    <p:extLst>
      <p:ext uri="{BB962C8B-B14F-4D97-AF65-F5344CB8AC3E}">
        <p14:creationId xmlns:p14="http://schemas.microsoft.com/office/powerpoint/2010/main" val="335894706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32</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5999"/>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 tramos de subestación</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graphicFrame>
        <p:nvGraphicFramePr>
          <p:cNvPr id="2" name="Tabla 1">
            <a:extLst>
              <a:ext uri="{FF2B5EF4-FFF2-40B4-BE49-F238E27FC236}">
                <a16:creationId xmlns:a16="http://schemas.microsoft.com/office/drawing/2014/main" id="{B5AEDBC4-DC41-47C4-B479-F61B0C720CFA}"/>
              </a:ext>
            </a:extLst>
          </p:cNvPr>
          <p:cNvGraphicFramePr>
            <a:graphicFrameLocks noGrp="1"/>
          </p:cNvGraphicFramePr>
          <p:nvPr>
            <p:extLst>
              <p:ext uri="{D42A27DB-BD31-4B8C-83A1-F6EECF244321}">
                <p14:modId xmlns:p14="http://schemas.microsoft.com/office/powerpoint/2010/main" val="1393166356"/>
              </p:ext>
            </p:extLst>
          </p:nvPr>
        </p:nvGraphicFramePr>
        <p:xfrm>
          <a:off x="360000" y="1800000"/>
          <a:ext cx="8423997" cy="3295981"/>
        </p:xfrm>
        <a:graphic>
          <a:graphicData uri="http://schemas.openxmlformats.org/drawingml/2006/table">
            <a:tbl>
              <a:tblPr/>
              <a:tblGrid>
                <a:gridCol w="678203">
                  <a:extLst>
                    <a:ext uri="{9D8B030D-6E8A-4147-A177-3AD203B41FA5}">
                      <a16:colId xmlns:a16="http://schemas.microsoft.com/office/drawing/2014/main" val="1773069278"/>
                    </a:ext>
                  </a:extLst>
                </a:gridCol>
                <a:gridCol w="1106542">
                  <a:extLst>
                    <a:ext uri="{9D8B030D-6E8A-4147-A177-3AD203B41FA5}">
                      <a16:colId xmlns:a16="http://schemas.microsoft.com/office/drawing/2014/main" val="3047181854"/>
                    </a:ext>
                  </a:extLst>
                </a:gridCol>
                <a:gridCol w="1106542">
                  <a:extLst>
                    <a:ext uri="{9D8B030D-6E8A-4147-A177-3AD203B41FA5}">
                      <a16:colId xmlns:a16="http://schemas.microsoft.com/office/drawing/2014/main" val="4236210323"/>
                    </a:ext>
                  </a:extLst>
                </a:gridCol>
                <a:gridCol w="1106542">
                  <a:extLst>
                    <a:ext uri="{9D8B030D-6E8A-4147-A177-3AD203B41FA5}">
                      <a16:colId xmlns:a16="http://schemas.microsoft.com/office/drawing/2014/main" val="63577937"/>
                    </a:ext>
                  </a:extLst>
                </a:gridCol>
                <a:gridCol w="1106542">
                  <a:extLst>
                    <a:ext uri="{9D8B030D-6E8A-4147-A177-3AD203B41FA5}">
                      <a16:colId xmlns:a16="http://schemas.microsoft.com/office/drawing/2014/main" val="165644536"/>
                    </a:ext>
                  </a:extLst>
                </a:gridCol>
                <a:gridCol w="1106542">
                  <a:extLst>
                    <a:ext uri="{9D8B030D-6E8A-4147-A177-3AD203B41FA5}">
                      <a16:colId xmlns:a16="http://schemas.microsoft.com/office/drawing/2014/main" val="653170029"/>
                    </a:ext>
                  </a:extLst>
                </a:gridCol>
                <a:gridCol w="1106542">
                  <a:extLst>
                    <a:ext uri="{9D8B030D-6E8A-4147-A177-3AD203B41FA5}">
                      <a16:colId xmlns:a16="http://schemas.microsoft.com/office/drawing/2014/main" val="4064833570"/>
                    </a:ext>
                  </a:extLst>
                </a:gridCol>
                <a:gridCol w="1106542">
                  <a:extLst>
                    <a:ext uri="{9D8B030D-6E8A-4147-A177-3AD203B41FA5}">
                      <a16:colId xmlns:a16="http://schemas.microsoft.com/office/drawing/2014/main" val="4025801572"/>
                    </a:ext>
                  </a:extLst>
                </a:gridCol>
              </a:tblGrid>
              <a:tr h="1334296">
                <a:tc>
                  <a:txBody>
                    <a:bodyPr/>
                    <a:lstStyle/>
                    <a:p>
                      <a:pPr algn="ctr" fontAlgn="ctr"/>
                      <a:r>
                        <a:rPr lang="es-CL" sz="1400" b="1" i="0" u="none" strike="noStrike" dirty="0">
                          <a:solidFill>
                            <a:srgbClr val="000000"/>
                          </a:solidFill>
                          <a:effectLst/>
                          <a:latin typeface="Arial Narrow" panose="020B0606020202030204" pitchFamily="34" charset="0"/>
                        </a:rPr>
                        <a:t>Tipo</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Cantidad subestaciones</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Recargo </a:t>
                      </a:r>
                      <a:r>
                        <a:rPr lang="es-CL" sz="1400" b="1" i="0" u="none" strike="noStrike">
                          <a:solidFill>
                            <a:srgbClr val="000000"/>
                          </a:solidFill>
                          <a:effectLst/>
                          <a:latin typeface="Arial Narrow" panose="020B0606020202030204" pitchFamily="34" charset="0"/>
                        </a:rPr>
                        <a:t>Flete (USD)</a:t>
                      </a:r>
                      <a:endParaRPr lang="es-CL" sz="1400" b="1" i="0" u="none" strike="noStrike" dirty="0">
                        <a:solidFill>
                          <a:srgbClr val="000000"/>
                        </a:solidFill>
                        <a:effectLst/>
                        <a:latin typeface="Arial Narrow" panose="020B0606020202030204" pitchFamily="34" charset="0"/>
                      </a:endParaRP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Recargo Bodegaje (USD)</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Recargo Gastos </a:t>
                      </a:r>
                      <a:r>
                        <a:rPr lang="es-CL" sz="1400" b="1" i="0" u="none" strike="noStrike">
                          <a:solidFill>
                            <a:srgbClr val="000000"/>
                          </a:solidFill>
                          <a:effectLst/>
                          <a:latin typeface="Arial Narrow" panose="020B0606020202030204" pitchFamily="34" charset="0"/>
                        </a:rPr>
                        <a:t>Generales (USD)</a:t>
                      </a:r>
                      <a:endParaRPr lang="es-CL" sz="1400" b="1" i="0" u="none" strike="noStrike" dirty="0">
                        <a:solidFill>
                          <a:srgbClr val="000000"/>
                        </a:solidFill>
                        <a:effectLst/>
                        <a:latin typeface="Arial Narrow" panose="020B0606020202030204" pitchFamily="34" charset="0"/>
                      </a:endParaRP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Recargo </a:t>
                      </a:r>
                      <a:r>
                        <a:rPr lang="es-CL" sz="1400" b="1" i="0" u="none" strike="noStrike">
                          <a:solidFill>
                            <a:srgbClr val="000000"/>
                          </a:solidFill>
                          <a:effectLst/>
                          <a:latin typeface="Arial Narrow" panose="020B0606020202030204" pitchFamily="34" charset="0"/>
                        </a:rPr>
                        <a:t>Ingeniería (USD)</a:t>
                      </a:r>
                      <a:endParaRPr lang="es-CL" sz="1400" b="1" i="0" u="none" strike="noStrike" dirty="0">
                        <a:solidFill>
                          <a:srgbClr val="000000"/>
                        </a:solidFill>
                        <a:effectLst/>
                        <a:latin typeface="Arial Narrow" panose="020B0606020202030204" pitchFamily="34" charset="0"/>
                      </a:endParaRP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Recargo Intereses </a:t>
                      </a:r>
                      <a:r>
                        <a:rPr lang="es-CL" sz="1400" b="1" i="0" u="none" strike="noStrike">
                          <a:solidFill>
                            <a:srgbClr val="000000"/>
                          </a:solidFill>
                          <a:effectLst/>
                          <a:latin typeface="Arial Narrow" panose="020B0606020202030204" pitchFamily="34" charset="0"/>
                        </a:rPr>
                        <a:t>Intercalarios (USD)</a:t>
                      </a:r>
                      <a:endParaRPr lang="es-CL" sz="1400" b="1" i="0" u="none" strike="noStrike" dirty="0">
                        <a:solidFill>
                          <a:srgbClr val="000000"/>
                        </a:solidFill>
                        <a:effectLst/>
                        <a:latin typeface="Arial Narrow" panose="020B0606020202030204" pitchFamily="34" charset="0"/>
                      </a:endParaRP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Total recargos porcentuales (USD)</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583977676"/>
                  </a:ext>
                </a:extLst>
              </a:tr>
              <a:tr h="392337">
                <a:tc>
                  <a:txBody>
                    <a:bodyPr/>
                    <a:lstStyle/>
                    <a:p>
                      <a:pPr algn="ctr" fontAlgn="ctr"/>
                      <a:r>
                        <a:rPr lang="es-CL" sz="1400" b="0" i="0" u="none" strike="noStrike" dirty="0">
                          <a:solidFill>
                            <a:srgbClr val="000000"/>
                          </a:solidFill>
                          <a:effectLst/>
                          <a:latin typeface="Arial Narrow" panose="020B0606020202030204" pitchFamily="34" charset="0"/>
                        </a:rPr>
                        <a:t>1</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23</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38.691</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28.946</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5.186.016</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3.183.169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1.243.415</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9.680.237</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316694"/>
                  </a:ext>
                </a:extLst>
              </a:tr>
              <a:tr h="392337">
                <a:tc>
                  <a:txBody>
                    <a:bodyPr/>
                    <a:lstStyle/>
                    <a:p>
                      <a:pPr algn="ctr" fontAlgn="ctr"/>
                      <a:r>
                        <a:rPr lang="es-CL" sz="1400" b="0" i="0" u="none" strike="noStrike">
                          <a:solidFill>
                            <a:srgbClr val="000000"/>
                          </a:solidFill>
                          <a:effectLst/>
                          <a:latin typeface="Arial Narrow" panose="020B0606020202030204" pitchFamily="34" charset="0"/>
                        </a:rPr>
                        <a:t>2</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27</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110.189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141.045</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13.340.242</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6.312.743</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4.393.109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24.297.327</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217888"/>
                  </a:ext>
                </a:extLst>
              </a:tr>
              <a:tr h="392337">
                <a:tc>
                  <a:txBody>
                    <a:bodyPr/>
                    <a:lstStyle/>
                    <a:p>
                      <a:pPr algn="ctr" fontAlgn="ctr"/>
                      <a:r>
                        <a:rPr lang="es-CL" sz="1400" b="0" i="0" u="none" strike="noStrike">
                          <a:solidFill>
                            <a:srgbClr val="000000"/>
                          </a:solidFill>
                          <a:effectLst/>
                          <a:latin typeface="Arial Narrow" panose="020B0606020202030204" pitchFamily="34" charset="0"/>
                        </a:rPr>
                        <a:t>3</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12</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139.212</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129.918</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7.897.912</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3.279.607</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4.374.923</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15.821.571</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3787678"/>
                  </a:ext>
                </a:extLst>
              </a:tr>
              <a:tr h="392337">
                <a:tc>
                  <a:txBody>
                    <a:bodyPr/>
                    <a:lstStyle/>
                    <a:p>
                      <a:pPr algn="ctr" fontAlgn="ctr"/>
                      <a:r>
                        <a:rPr lang="es-CL" sz="1400" b="0" i="0" u="none" strike="noStrike">
                          <a:solidFill>
                            <a:srgbClr val="000000"/>
                          </a:solidFill>
                          <a:effectLst/>
                          <a:latin typeface="Arial Narrow" panose="020B0606020202030204" pitchFamily="34" charset="0"/>
                        </a:rPr>
                        <a:t>4</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5</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415.819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74.795</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6.490.189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1.828.104</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9.395.098</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18.204.004</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687045"/>
                  </a:ext>
                </a:extLst>
              </a:tr>
              <a:tr h="392337">
                <a:tc>
                  <a:txBody>
                    <a:bodyPr/>
                    <a:lstStyle/>
                    <a:p>
                      <a:pPr algn="ctr" fontAlgn="ctr"/>
                      <a:r>
                        <a:rPr lang="es-CL" sz="1400" b="1" i="0" u="none" strike="noStrike">
                          <a:solidFill>
                            <a:srgbClr val="000000"/>
                          </a:solidFill>
                          <a:effectLst/>
                          <a:latin typeface="Arial Narrow" panose="020B0606020202030204" pitchFamily="34" charset="0"/>
                        </a:rPr>
                        <a:t>Total</a:t>
                      </a:r>
                    </a:p>
                  </a:txBody>
                  <a:tcPr marL="5932" marR="5932" marT="593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1" i="0" u="none" strike="noStrike">
                          <a:solidFill>
                            <a:srgbClr val="000000"/>
                          </a:solidFill>
                          <a:effectLst/>
                          <a:latin typeface="Arial Narrow" panose="020B0606020202030204" pitchFamily="34" charset="0"/>
                        </a:rPr>
                        <a:t>67</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703.909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374.703</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32.914.359</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dirty="0">
                          <a:solidFill>
                            <a:srgbClr val="000000"/>
                          </a:solidFill>
                          <a:effectLst/>
                          <a:latin typeface="Arial Narrow" panose="020B0606020202030204" pitchFamily="34" charset="0"/>
                        </a:rPr>
                        <a:t>14.603.622</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a:solidFill>
                            <a:srgbClr val="000000"/>
                          </a:solidFill>
                          <a:effectLst/>
                          <a:latin typeface="Arial Narrow" panose="020B0606020202030204" pitchFamily="34" charset="0"/>
                        </a:rPr>
                        <a:t>19.406.545</a:t>
                      </a:r>
                    </a:p>
                  </a:txBody>
                  <a:tcPr marL="5932" marR="5932" marT="59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dirty="0">
                          <a:solidFill>
                            <a:srgbClr val="000000"/>
                          </a:solidFill>
                          <a:effectLst/>
                          <a:latin typeface="Arial Narrow" panose="020B0606020202030204" pitchFamily="34" charset="0"/>
                        </a:rPr>
                        <a:t>68.003.139</a:t>
                      </a:r>
                    </a:p>
                  </a:txBody>
                  <a:tcPr marL="5932" marR="5932" marT="593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0778049"/>
                  </a:ext>
                </a:extLst>
              </a:tr>
            </a:tbl>
          </a:graphicData>
        </a:graphic>
      </p:graphicFrame>
      <p:sp>
        <p:nvSpPr>
          <p:cNvPr id="3" name="CuadroTexto 2">
            <a:extLst>
              <a:ext uri="{FF2B5EF4-FFF2-40B4-BE49-F238E27FC236}">
                <a16:creationId xmlns:a16="http://schemas.microsoft.com/office/drawing/2014/main" id="{7D9070E7-A16E-4A74-A3E8-0280C45D64F4}"/>
              </a:ext>
            </a:extLst>
          </p:cNvPr>
          <p:cNvSpPr txBox="1"/>
          <p:nvPr/>
        </p:nvSpPr>
        <p:spPr>
          <a:xfrm>
            <a:off x="360000" y="5400000"/>
            <a:ext cx="8424000" cy="324000"/>
          </a:xfrm>
          <a:prstGeom prst="rect">
            <a:avLst/>
          </a:prstGeom>
          <a:noFill/>
        </p:spPr>
        <p:txBody>
          <a:bodyPr wrap="square" lIns="0" tIns="0" rIns="0" bIns="0">
            <a:spAutoFit/>
          </a:bodyPr>
          <a:lstStyle/>
          <a:p>
            <a:pPr algn="just"/>
            <a:r>
              <a:rPr lang="es-CL" sz="1800" dirty="0">
                <a:latin typeface="Arial Narrow" panose="020B0606020202030204" pitchFamily="34" charset="0"/>
              </a:rPr>
              <a:t>Nota: Se excluyen terrenos y estudios de impacto ambiental</a:t>
            </a:r>
          </a:p>
        </p:txBody>
      </p:sp>
    </p:spTree>
    <p:extLst>
      <p:ext uri="{BB962C8B-B14F-4D97-AF65-F5344CB8AC3E}">
        <p14:creationId xmlns:p14="http://schemas.microsoft.com/office/powerpoint/2010/main" val="36772787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33</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5999"/>
            <a:ext cx="8424000" cy="360000"/>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 tramos de subestación</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  RECARGOS PORCENTUALES</a:t>
            </a:r>
            <a:endParaRPr lang="es-CL" altLang="es-CL" b="1" dirty="0">
              <a:latin typeface="Arial Narrow" panose="020B0606020202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7D9070E7-A16E-4A74-A3E8-0280C45D64F4}"/>
              </a:ext>
            </a:extLst>
          </p:cNvPr>
          <p:cNvSpPr txBox="1"/>
          <p:nvPr/>
        </p:nvSpPr>
        <p:spPr>
          <a:xfrm>
            <a:off x="360000" y="5040000"/>
            <a:ext cx="8424000" cy="307777"/>
          </a:xfrm>
          <a:prstGeom prst="rect">
            <a:avLst/>
          </a:prstGeom>
          <a:noFill/>
        </p:spPr>
        <p:txBody>
          <a:bodyPr wrap="square" lIns="0" tIns="0" rIns="0" bIns="0">
            <a:spAutoFit/>
          </a:bodyPr>
          <a:lstStyle/>
          <a:p>
            <a:pPr algn="just"/>
            <a:r>
              <a:rPr lang="es-CL" sz="2000" dirty="0">
                <a:latin typeface="Arial Narrow" panose="020B0606020202030204" pitchFamily="34" charset="0"/>
              </a:rPr>
              <a:t>Nota: Se excluye terrenos y </a:t>
            </a:r>
            <a:r>
              <a:rPr lang="es-CL" sz="1800" dirty="0">
                <a:latin typeface="Arial Narrow" panose="020B0606020202030204" pitchFamily="34" charset="0"/>
              </a:rPr>
              <a:t>estudios</a:t>
            </a:r>
            <a:r>
              <a:rPr lang="es-CL" sz="2000" dirty="0">
                <a:latin typeface="Arial Narrow" panose="020B0606020202030204" pitchFamily="34" charset="0"/>
              </a:rPr>
              <a:t> de impacto ambiental</a:t>
            </a:r>
          </a:p>
        </p:txBody>
      </p:sp>
      <p:graphicFrame>
        <p:nvGraphicFramePr>
          <p:cNvPr id="12" name="Tabla 11">
            <a:extLst>
              <a:ext uri="{FF2B5EF4-FFF2-40B4-BE49-F238E27FC236}">
                <a16:creationId xmlns:a16="http://schemas.microsoft.com/office/drawing/2014/main" id="{77086201-F0AA-4F20-BB73-4918EED76ED6}"/>
              </a:ext>
            </a:extLst>
          </p:cNvPr>
          <p:cNvGraphicFramePr>
            <a:graphicFrameLocks noGrp="1"/>
          </p:cNvGraphicFramePr>
          <p:nvPr>
            <p:extLst>
              <p:ext uri="{D42A27DB-BD31-4B8C-83A1-F6EECF244321}">
                <p14:modId xmlns:p14="http://schemas.microsoft.com/office/powerpoint/2010/main" val="2967259165"/>
              </p:ext>
            </p:extLst>
          </p:nvPr>
        </p:nvGraphicFramePr>
        <p:xfrm>
          <a:off x="360000" y="1800000"/>
          <a:ext cx="8423999" cy="2875488"/>
        </p:xfrm>
        <a:graphic>
          <a:graphicData uri="http://schemas.openxmlformats.org/drawingml/2006/table">
            <a:tbl>
              <a:tblPr/>
              <a:tblGrid>
                <a:gridCol w="780761">
                  <a:extLst>
                    <a:ext uri="{9D8B030D-6E8A-4147-A177-3AD203B41FA5}">
                      <a16:colId xmlns:a16="http://schemas.microsoft.com/office/drawing/2014/main" val="341378273"/>
                    </a:ext>
                  </a:extLst>
                </a:gridCol>
                <a:gridCol w="1273873">
                  <a:extLst>
                    <a:ext uri="{9D8B030D-6E8A-4147-A177-3AD203B41FA5}">
                      <a16:colId xmlns:a16="http://schemas.microsoft.com/office/drawing/2014/main" val="3181030896"/>
                    </a:ext>
                  </a:extLst>
                </a:gridCol>
                <a:gridCol w="1273873">
                  <a:extLst>
                    <a:ext uri="{9D8B030D-6E8A-4147-A177-3AD203B41FA5}">
                      <a16:colId xmlns:a16="http://schemas.microsoft.com/office/drawing/2014/main" val="2969107074"/>
                    </a:ext>
                  </a:extLst>
                </a:gridCol>
                <a:gridCol w="1273873">
                  <a:extLst>
                    <a:ext uri="{9D8B030D-6E8A-4147-A177-3AD203B41FA5}">
                      <a16:colId xmlns:a16="http://schemas.microsoft.com/office/drawing/2014/main" val="193028851"/>
                    </a:ext>
                  </a:extLst>
                </a:gridCol>
                <a:gridCol w="1273873">
                  <a:extLst>
                    <a:ext uri="{9D8B030D-6E8A-4147-A177-3AD203B41FA5}">
                      <a16:colId xmlns:a16="http://schemas.microsoft.com/office/drawing/2014/main" val="1033134909"/>
                    </a:ext>
                  </a:extLst>
                </a:gridCol>
                <a:gridCol w="1273873">
                  <a:extLst>
                    <a:ext uri="{9D8B030D-6E8A-4147-A177-3AD203B41FA5}">
                      <a16:colId xmlns:a16="http://schemas.microsoft.com/office/drawing/2014/main" val="3651447622"/>
                    </a:ext>
                  </a:extLst>
                </a:gridCol>
                <a:gridCol w="1273873">
                  <a:extLst>
                    <a:ext uri="{9D8B030D-6E8A-4147-A177-3AD203B41FA5}">
                      <a16:colId xmlns:a16="http://schemas.microsoft.com/office/drawing/2014/main" val="2084071307"/>
                    </a:ext>
                  </a:extLst>
                </a:gridCol>
              </a:tblGrid>
              <a:tr h="1113745">
                <a:tc>
                  <a:txBody>
                    <a:bodyPr/>
                    <a:lstStyle/>
                    <a:p>
                      <a:pPr algn="ctr" fontAlgn="ctr"/>
                      <a:r>
                        <a:rPr lang="es-CL" sz="1600" b="1" i="0" u="none" strike="noStrike" dirty="0">
                          <a:solidFill>
                            <a:srgbClr val="000000"/>
                          </a:solidFill>
                          <a:effectLst/>
                          <a:latin typeface="Arial Narrow" panose="020B0606020202030204" pitchFamily="34" charset="0"/>
                        </a:rPr>
                        <a:t>Tipo</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Cantidad subestaciones</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Recargo Flete (%)</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Recargo Bodegaje (%)</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Recargo Gastos Generales (%)</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Recargo Ingeniería (%)</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Recargo Intereses Intercalarios (%)</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721232296"/>
                  </a:ext>
                </a:extLst>
              </a:tr>
              <a:tr h="354374">
                <a:tc>
                  <a:txBody>
                    <a:bodyPr/>
                    <a:lstStyle/>
                    <a:p>
                      <a:pPr algn="ctr" fontAlgn="ctr"/>
                      <a:r>
                        <a:rPr lang="es-CL" sz="1600" b="0" i="0" u="none" strike="noStrike">
                          <a:solidFill>
                            <a:srgbClr val="000000"/>
                          </a:solidFill>
                          <a:effectLst/>
                          <a:latin typeface="Arial Narrow" panose="020B0606020202030204" pitchFamily="34" charset="0"/>
                        </a:rPr>
                        <a:t>1</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23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0,17%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0,13%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8,87%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5,44%</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1,86%</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6063805"/>
                  </a:ext>
                </a:extLst>
              </a:tr>
              <a:tr h="344248">
                <a:tc>
                  <a:txBody>
                    <a:bodyPr/>
                    <a:lstStyle/>
                    <a:p>
                      <a:pPr algn="ctr" fontAlgn="ctr"/>
                      <a:r>
                        <a:rPr lang="es-CL" sz="1600" b="0" i="0" u="none" strike="noStrike">
                          <a:solidFill>
                            <a:srgbClr val="000000"/>
                          </a:solidFill>
                          <a:effectLst/>
                          <a:latin typeface="Arial Narrow" panose="020B0606020202030204" pitchFamily="34" charset="0"/>
                        </a:rPr>
                        <a:t>2</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27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0,19%</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0,24%</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10,08%</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4,77%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2,89%</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165496"/>
                  </a:ext>
                </a:extLst>
              </a:tr>
              <a:tr h="344248">
                <a:tc>
                  <a:txBody>
                    <a:bodyPr/>
                    <a:lstStyle/>
                    <a:p>
                      <a:pPr algn="ctr" fontAlgn="ctr"/>
                      <a:r>
                        <a:rPr lang="es-CL" sz="1600" b="0" i="0" u="none" strike="noStrike">
                          <a:solidFill>
                            <a:srgbClr val="000000"/>
                          </a:solidFill>
                          <a:effectLst/>
                          <a:latin typeface="Arial Narrow" panose="020B0606020202030204" pitchFamily="34" charset="0"/>
                        </a:rPr>
                        <a:t>3</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12</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0,23%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0,22%</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8,13%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3,38%</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4,04%</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334044"/>
                  </a:ext>
                </a:extLst>
              </a:tr>
              <a:tr h="354374">
                <a:tc>
                  <a:txBody>
                    <a:bodyPr/>
                    <a:lstStyle/>
                    <a:p>
                      <a:pPr algn="ctr" fontAlgn="ctr"/>
                      <a:r>
                        <a:rPr lang="es-CL" sz="1600" b="0" i="0" u="none" strike="noStrike">
                          <a:solidFill>
                            <a:srgbClr val="000000"/>
                          </a:solidFill>
                          <a:effectLst/>
                          <a:latin typeface="Arial Narrow" panose="020B0606020202030204" pitchFamily="34" charset="0"/>
                        </a:rPr>
                        <a:t>4</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5</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0,33%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0,06%</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3,80%</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1,07%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5,24%</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170698"/>
                  </a:ext>
                </a:extLst>
              </a:tr>
              <a:tr h="364499">
                <a:tc>
                  <a:txBody>
                    <a:bodyPr/>
                    <a:lstStyle/>
                    <a:p>
                      <a:pPr algn="ctr" fontAlgn="ctr"/>
                      <a:r>
                        <a:rPr lang="es-CL" sz="1600" b="1" i="0" u="none" strike="noStrike">
                          <a:solidFill>
                            <a:srgbClr val="000000"/>
                          </a:solidFill>
                          <a:effectLst/>
                          <a:latin typeface="Arial Narrow" panose="020B0606020202030204" pitchFamily="34" charset="0"/>
                        </a:rPr>
                        <a:t>Total</a:t>
                      </a:r>
                    </a:p>
                  </a:txBody>
                  <a:tcPr marL="6829" marR="6829" marT="682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600" b="1" i="0" u="none" strike="noStrike">
                          <a:solidFill>
                            <a:srgbClr val="000000"/>
                          </a:solidFill>
                          <a:effectLst/>
                          <a:latin typeface="Arial Narrow" panose="020B0606020202030204" pitchFamily="34" charset="0"/>
                        </a:rPr>
                        <a:t>67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dirty="0">
                          <a:solidFill>
                            <a:srgbClr val="000000"/>
                          </a:solidFill>
                          <a:effectLst/>
                          <a:latin typeface="Arial Narrow" panose="020B0606020202030204" pitchFamily="34" charset="0"/>
                        </a:rPr>
                        <a:t>0,26%</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a:solidFill>
                            <a:srgbClr val="000000"/>
                          </a:solidFill>
                          <a:effectLst/>
                          <a:latin typeface="Arial Narrow" panose="020B0606020202030204" pitchFamily="34" charset="0"/>
                        </a:rPr>
                        <a:t>0,14%</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dirty="0">
                          <a:solidFill>
                            <a:srgbClr val="000000"/>
                          </a:solidFill>
                          <a:effectLst/>
                          <a:latin typeface="Arial Narrow" panose="020B0606020202030204" pitchFamily="34" charset="0"/>
                        </a:rPr>
                        <a:t>7,17%</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a:solidFill>
                            <a:srgbClr val="000000"/>
                          </a:solidFill>
                          <a:effectLst/>
                          <a:latin typeface="Arial Narrow" panose="020B0606020202030204" pitchFamily="34" charset="0"/>
                        </a:rPr>
                        <a:t>3,18%</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dirty="0">
                          <a:solidFill>
                            <a:srgbClr val="000000"/>
                          </a:solidFill>
                          <a:effectLst/>
                          <a:latin typeface="Arial Narrow" panose="020B0606020202030204" pitchFamily="34" charset="0"/>
                        </a:rPr>
                        <a:t>3,83%</a:t>
                      </a:r>
                    </a:p>
                  </a:txBody>
                  <a:tcPr marL="6829" marR="6829" marT="68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603072"/>
                  </a:ext>
                </a:extLst>
              </a:tr>
            </a:tbl>
          </a:graphicData>
        </a:graphic>
      </p:graphicFrame>
    </p:spTree>
    <p:extLst>
      <p:ext uri="{BB962C8B-B14F-4D97-AF65-F5344CB8AC3E}">
        <p14:creationId xmlns:p14="http://schemas.microsoft.com/office/powerpoint/2010/main" val="289774133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34</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VI.  MONTAJE</a:t>
            </a:r>
            <a:endParaRPr lang="es-CL" altLang="es-CL" b="1" dirty="0">
              <a:latin typeface="Arial Narrow" panose="020B0606020202030204" pitchFamily="34" charset="0"/>
              <a:cs typeface="Calibri" panose="020F0502020204030204" pitchFamily="34" charset="0"/>
            </a:endParaRPr>
          </a:p>
        </p:txBody>
      </p:sp>
      <p:sp>
        <p:nvSpPr>
          <p:cNvPr id="2" name="CuadroTexto 1">
            <a:extLst>
              <a:ext uri="{FF2B5EF4-FFF2-40B4-BE49-F238E27FC236}">
                <a16:creationId xmlns:a16="http://schemas.microsoft.com/office/drawing/2014/main" id="{E41E4B02-4A7E-4A89-951A-02438896FA92}"/>
              </a:ext>
            </a:extLst>
          </p:cNvPr>
          <p:cNvSpPr txBox="1"/>
          <p:nvPr/>
        </p:nvSpPr>
        <p:spPr>
          <a:xfrm>
            <a:off x="360000" y="1728000"/>
            <a:ext cx="8424000" cy="4248000"/>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agrupó los inventarios de los tramos en familias, de acuerdo a tabla de familias indicada en las Bases del estudio.</a:t>
            </a:r>
          </a:p>
          <a:p>
            <a:pPr marL="360000" indent="-360000" algn="just">
              <a:spcAft>
                <a:spcPts val="600"/>
              </a:spcAft>
              <a:buFont typeface="Arial Narrow" panose="020B0606020202030204" pitchFamily="34" charset="0"/>
              <a:buChar char="–"/>
            </a:pPr>
            <a:r>
              <a:rPr lang="es-CL" sz="1800" spc="-20" dirty="0">
                <a:latin typeface="Arial Narrow" panose="020B0606020202030204" pitchFamily="34" charset="0"/>
              </a:rPr>
              <a:t>Se elaboró un modelo matricial que calcula el costo de montaje sobre la base de la siguiente información:</a:t>
            </a:r>
          </a:p>
          <a:p>
            <a:pPr marL="720000" lvl="0" indent="-360000" algn="just">
              <a:lnSpc>
                <a:spcPct val="105000"/>
              </a:lnSpc>
              <a:spcAft>
                <a:spcPts val="0"/>
              </a:spcAft>
              <a:buFont typeface="Courier New" panose="02070309020205020404" pitchFamily="49" charset="0"/>
              <a:buChar char="o"/>
            </a:pPr>
            <a:r>
              <a:rPr lang="es-CL" sz="1800" spc="-20" dirty="0">
                <a:effectLst/>
                <a:latin typeface="Arial Narrow" panose="020B0606020202030204" pitchFamily="34" charset="0"/>
                <a:ea typeface="Calibri" panose="020F0502020204030204" pitchFamily="34" charset="0"/>
                <a:cs typeface="Calibri" panose="020F0502020204030204" pitchFamily="34" charset="0"/>
              </a:rPr>
              <a:t>Costos unitarios</a:t>
            </a:r>
            <a:endParaRPr lang="es-CL" sz="1800" dirty="0">
              <a:effectLst/>
              <a:latin typeface="Arial Narrow" panose="020B0606020202030204" pitchFamily="34" charset="0"/>
              <a:ea typeface="Calibri" panose="020F0502020204030204" pitchFamily="34" charset="0"/>
              <a:cs typeface="Times New Roman" panose="02020603050405020304" pitchFamily="18" charset="0"/>
            </a:endParaRPr>
          </a:p>
          <a:p>
            <a:pPr marL="720000" lvl="0" indent="-360000" algn="just">
              <a:lnSpc>
                <a:spcPct val="105000"/>
              </a:lnSpc>
              <a:spcAft>
                <a:spcPts val="0"/>
              </a:spcAft>
              <a:buFont typeface="Courier New" panose="02070309020205020404" pitchFamily="49" charset="0"/>
              <a:buChar char="o"/>
            </a:pPr>
            <a:r>
              <a:rPr lang="es-CL" sz="1800" spc="-20" dirty="0">
                <a:effectLst/>
                <a:latin typeface="Arial Narrow" panose="020B0606020202030204" pitchFamily="34" charset="0"/>
                <a:ea typeface="Calibri" panose="020F0502020204030204" pitchFamily="34" charset="0"/>
                <a:cs typeface="Calibri" panose="020F0502020204030204" pitchFamily="34" charset="0"/>
              </a:rPr>
              <a:t>Datos</a:t>
            </a:r>
            <a:endParaRPr lang="es-CL" sz="1800" dirty="0">
              <a:effectLst/>
              <a:latin typeface="Arial Narrow" panose="020B0606020202030204" pitchFamily="34" charset="0"/>
              <a:ea typeface="Calibri" panose="020F0502020204030204" pitchFamily="34" charset="0"/>
              <a:cs typeface="Times New Roman" panose="02020603050405020304" pitchFamily="18" charset="0"/>
            </a:endParaRPr>
          </a:p>
          <a:p>
            <a:pPr marL="720000" lvl="0" indent="-360000" algn="just">
              <a:lnSpc>
                <a:spcPct val="105000"/>
              </a:lnSpc>
              <a:spcAft>
                <a:spcPts val="1200"/>
              </a:spcAft>
              <a:buFont typeface="Courier New" panose="02070309020205020404" pitchFamily="49" charset="0"/>
              <a:buChar char="o"/>
            </a:pPr>
            <a:r>
              <a:rPr lang="es-CL" sz="1800" spc="-20" dirty="0">
                <a:effectLst/>
                <a:latin typeface="Arial Narrow" panose="020B0606020202030204" pitchFamily="34" charset="0"/>
                <a:ea typeface="Calibri" panose="020F0502020204030204" pitchFamily="34" charset="0"/>
                <a:cs typeface="Calibri" panose="020F0502020204030204" pitchFamily="34" charset="0"/>
              </a:rPr>
              <a:t>Cuadrillas y rendimientos</a:t>
            </a:r>
            <a:endParaRPr lang="es-CL" sz="1800" dirty="0">
              <a:effectLst/>
              <a:latin typeface="Arial Narrow" panose="020B0606020202030204" pitchFamily="34" charset="0"/>
              <a:ea typeface="Calibri" panose="020F0502020204030204" pitchFamily="34" charset="0"/>
              <a:cs typeface="Times New Roman" panose="02020603050405020304" pitchFamily="18" charset="0"/>
            </a:endParaRP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Los costos unitarios contienen los parámetros básicos para el cálculo, la definición y costo unitario del personal de cuadrillas de montaje y del personal de costos indirectos (administración de la obra e Inspección Técnica de la Obra). Además, se incluye una tabla con el costo unitario de vehículos y equipos de montaje.</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Los datos corresponden a la información técnica que dimensiona las instalaciones para las cuales se calcula el costo de montaje y cuyo total representa el costo de montaje de cada tramo.</a:t>
            </a:r>
          </a:p>
        </p:txBody>
      </p:sp>
    </p:spTree>
    <p:extLst>
      <p:ext uri="{BB962C8B-B14F-4D97-AF65-F5344CB8AC3E}">
        <p14:creationId xmlns:p14="http://schemas.microsoft.com/office/powerpoint/2010/main" val="58086118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35</a:t>
            </a:fld>
            <a:endParaRPr lang="en-US" sz="2000" dirty="0">
              <a:latin typeface="+mn-lt"/>
            </a:endParaRP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VI.  MONTAJE</a:t>
            </a:r>
            <a:endParaRPr lang="es-CL" altLang="es-CL" b="1" dirty="0">
              <a:latin typeface="Arial Narrow" panose="020B0606020202030204" pitchFamily="34" charset="0"/>
              <a:cs typeface="Calibri" panose="020F0502020204030204" pitchFamily="34" charset="0"/>
            </a:endParaRPr>
          </a:p>
        </p:txBody>
      </p:sp>
      <p:sp>
        <p:nvSpPr>
          <p:cNvPr id="2" name="CuadroTexto 1">
            <a:extLst>
              <a:ext uri="{FF2B5EF4-FFF2-40B4-BE49-F238E27FC236}">
                <a16:creationId xmlns:a16="http://schemas.microsoft.com/office/drawing/2014/main" id="{E41E4B02-4A7E-4A89-951A-02438896FA92}"/>
              </a:ext>
            </a:extLst>
          </p:cNvPr>
          <p:cNvSpPr txBox="1"/>
          <p:nvPr/>
        </p:nvSpPr>
        <p:spPr>
          <a:xfrm>
            <a:off x="360000" y="1656000"/>
            <a:ext cx="8424000" cy="4356000"/>
          </a:xfrm>
          <a:prstGeom prst="rect">
            <a:avLst/>
          </a:prstGeom>
          <a:noFill/>
        </p:spPr>
        <p:txBody>
          <a:bodyPr wrap="square" lIns="0" tIns="0" rIns="0" bIns="0">
            <a:spAutoFit/>
          </a:bodyPr>
          <a:lstStyle/>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Las cuadrillas y rendimientos definen el equipo de trabajo y el uso de vehículos y equipos para el montaje de cada una de las tareas que, en conjunto con los costos unitarios, determinan el costo unitario de montaje por unidad de cada tarea o actividad, desglosados en recursos humanos y en vehículos y herramientas.</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calcula el montaje aplicando el costo de montaje por unidad con la cantidad de cada una de las tareas de montaje, que son propias de cada tramo y agregando los costos indirectos. El cálculo se realiza por separado para cada familia existente en el tramo. Se obtiene así el costo total de montaje del tramo, MO.</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aplica factores de ajuste por zona geográfica y por altura como factores de rendimiento. En el caso de la zona central para instalaciones en valle y costa ambos factores son 100%.</a:t>
            </a:r>
          </a:p>
          <a:p>
            <a:pPr marL="360000" indent="-360000" algn="just">
              <a:spcAft>
                <a:spcPts val="1200"/>
              </a:spcAft>
              <a:buFont typeface="Arial Narrow" panose="020B0606020202030204" pitchFamily="34" charset="0"/>
              <a:buChar char="–"/>
            </a:pPr>
            <a:r>
              <a:rPr lang="es-CL" sz="1800" spc="-20" dirty="0">
                <a:latin typeface="Arial Narrow" panose="020B0606020202030204" pitchFamily="34" charset="0"/>
              </a:rPr>
              <a:t>Se elaboró una tabla con el costo de montaje de cada tramo, desglosado por familia. El costo total de montaje de los tramos de subestaciones y de los tramos de transporte, MO, se sube a la base de datos, donde el motor de cálculo lo prorratea en proporción al precio por cantidad de los elementos registrados en la base de datos correspondientes al tramo.</a:t>
            </a:r>
          </a:p>
        </p:txBody>
      </p:sp>
      <p:sp>
        <p:nvSpPr>
          <p:cNvPr id="3" name="CuadroTexto 2">
            <a:extLst>
              <a:ext uri="{FF2B5EF4-FFF2-40B4-BE49-F238E27FC236}">
                <a16:creationId xmlns:a16="http://schemas.microsoft.com/office/drawing/2014/main" id="{D748A0EA-8A62-42C6-93A2-6D9BDE1FF9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Metodología</a:t>
            </a:r>
          </a:p>
        </p:txBody>
      </p:sp>
    </p:spTree>
    <p:extLst>
      <p:ext uri="{BB962C8B-B14F-4D97-AF65-F5344CB8AC3E}">
        <p14:creationId xmlns:p14="http://schemas.microsoft.com/office/powerpoint/2010/main" val="415793632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36</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6000"/>
            <a:ext cx="8424000" cy="307777"/>
          </a:xfrm>
          <a:prstGeom prst="rect">
            <a:avLst/>
          </a:prstGeom>
          <a:noFill/>
        </p:spPr>
        <p:txBody>
          <a:bodyPr wrap="square" lIns="0" tIns="0" rIns="0" bIns="0" rtlCol="0">
            <a:spAutoFit/>
          </a:bodyPr>
          <a:lstStyle/>
          <a:p>
            <a:pPr marL="360000" indent="-3600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VI.  MONTAJE</a:t>
            </a:r>
            <a:endParaRPr lang="es-CL" altLang="es-CL" b="1" dirty="0">
              <a:latin typeface="Arial Narrow" panose="020B0606020202030204" pitchFamily="34" charset="0"/>
              <a:cs typeface="Calibri" panose="020F0502020204030204" pitchFamily="34" charset="0"/>
            </a:endParaRPr>
          </a:p>
        </p:txBody>
      </p:sp>
      <p:graphicFrame>
        <p:nvGraphicFramePr>
          <p:cNvPr id="3" name="Tabla 2">
            <a:extLst>
              <a:ext uri="{FF2B5EF4-FFF2-40B4-BE49-F238E27FC236}">
                <a16:creationId xmlns:a16="http://schemas.microsoft.com/office/drawing/2014/main" id="{80840DF1-9AA6-4C2C-81D7-269AF9A40727}"/>
              </a:ext>
            </a:extLst>
          </p:cNvPr>
          <p:cNvGraphicFramePr>
            <a:graphicFrameLocks noGrp="1"/>
          </p:cNvGraphicFramePr>
          <p:nvPr>
            <p:extLst>
              <p:ext uri="{D42A27DB-BD31-4B8C-83A1-F6EECF244321}">
                <p14:modId xmlns:p14="http://schemas.microsoft.com/office/powerpoint/2010/main" val="3639564368"/>
              </p:ext>
            </p:extLst>
          </p:nvPr>
        </p:nvGraphicFramePr>
        <p:xfrm>
          <a:off x="342001" y="2160000"/>
          <a:ext cx="8459998" cy="2406439"/>
        </p:xfrm>
        <a:graphic>
          <a:graphicData uri="http://schemas.openxmlformats.org/drawingml/2006/table">
            <a:tbl>
              <a:tblPr/>
              <a:tblGrid>
                <a:gridCol w="740737">
                  <a:extLst>
                    <a:ext uri="{9D8B030D-6E8A-4147-A177-3AD203B41FA5}">
                      <a16:colId xmlns:a16="http://schemas.microsoft.com/office/drawing/2014/main" val="3356150721"/>
                    </a:ext>
                  </a:extLst>
                </a:gridCol>
                <a:gridCol w="1167005">
                  <a:extLst>
                    <a:ext uri="{9D8B030D-6E8A-4147-A177-3AD203B41FA5}">
                      <a16:colId xmlns:a16="http://schemas.microsoft.com/office/drawing/2014/main" val="1363601610"/>
                    </a:ext>
                  </a:extLst>
                </a:gridCol>
                <a:gridCol w="1437271">
                  <a:extLst>
                    <a:ext uri="{9D8B030D-6E8A-4147-A177-3AD203B41FA5}">
                      <a16:colId xmlns:a16="http://schemas.microsoft.com/office/drawing/2014/main" val="4170890722"/>
                    </a:ext>
                  </a:extLst>
                </a:gridCol>
                <a:gridCol w="1227025">
                  <a:extLst>
                    <a:ext uri="{9D8B030D-6E8A-4147-A177-3AD203B41FA5}">
                      <a16:colId xmlns:a16="http://schemas.microsoft.com/office/drawing/2014/main" val="1147694441"/>
                    </a:ext>
                  </a:extLst>
                </a:gridCol>
                <a:gridCol w="1152128">
                  <a:extLst>
                    <a:ext uri="{9D8B030D-6E8A-4147-A177-3AD203B41FA5}">
                      <a16:colId xmlns:a16="http://schemas.microsoft.com/office/drawing/2014/main" val="1449252873"/>
                    </a:ext>
                  </a:extLst>
                </a:gridCol>
                <a:gridCol w="1527261">
                  <a:extLst>
                    <a:ext uri="{9D8B030D-6E8A-4147-A177-3AD203B41FA5}">
                      <a16:colId xmlns:a16="http://schemas.microsoft.com/office/drawing/2014/main" val="3760592023"/>
                    </a:ext>
                  </a:extLst>
                </a:gridCol>
                <a:gridCol w="1208571">
                  <a:extLst>
                    <a:ext uri="{9D8B030D-6E8A-4147-A177-3AD203B41FA5}">
                      <a16:colId xmlns:a16="http://schemas.microsoft.com/office/drawing/2014/main" val="3415716598"/>
                    </a:ext>
                  </a:extLst>
                </a:gridCol>
              </a:tblGrid>
              <a:tr h="687554">
                <a:tc>
                  <a:txBody>
                    <a:bodyPr/>
                    <a:lstStyle/>
                    <a:p>
                      <a:pPr algn="ctr" fontAlgn="ctr"/>
                      <a:r>
                        <a:rPr lang="es-CL" sz="1600" b="1" i="0" u="none" strike="noStrike" dirty="0">
                          <a:solidFill>
                            <a:srgbClr val="000000"/>
                          </a:solidFill>
                          <a:effectLst/>
                          <a:latin typeface="Arial Narrow" panose="020B0606020202030204" pitchFamily="34" charset="0"/>
                        </a:rPr>
                        <a:t>TIPO</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err="1">
                          <a:solidFill>
                            <a:srgbClr val="000000"/>
                          </a:solidFill>
                          <a:effectLst/>
                          <a:latin typeface="Arial Narrow" panose="020B0606020202030204" pitchFamily="34" charset="0"/>
                        </a:rPr>
                        <a:t>CANT</a:t>
                      </a:r>
                      <a:r>
                        <a:rPr lang="es-CL" sz="1600" b="1" i="0" u="none" strike="noStrike" dirty="0">
                          <a:solidFill>
                            <a:srgbClr val="000000"/>
                          </a:solidFill>
                          <a:effectLst/>
                          <a:latin typeface="Arial Narrow" panose="020B0606020202030204" pitchFamily="34" charset="0"/>
                        </a:rPr>
                        <a:t>. SS/EE</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COMUNES SSEE (USD)</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PATIOS (USD)</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dirty="0">
                          <a:solidFill>
                            <a:srgbClr val="000000"/>
                          </a:solidFill>
                          <a:effectLst/>
                          <a:latin typeface="Arial Narrow" panose="020B0606020202030204" pitchFamily="34" charset="0"/>
                        </a:rPr>
                        <a:t>PAÑOS (USD)</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marL="0" indent="0" algn="ctr" fontAlgn="ctr">
                        <a:tabLst/>
                      </a:pPr>
                      <a:r>
                        <a:rPr lang="es-CL" sz="1600" b="1" i="0" u="none" strike="noStrike" dirty="0">
                          <a:solidFill>
                            <a:srgbClr val="000000"/>
                          </a:solidFill>
                          <a:effectLst/>
                          <a:latin typeface="Arial Narrow" panose="020B0606020202030204" pitchFamily="34" charset="0"/>
                        </a:rPr>
                        <a:t>COMPENSACIÓN (USD)</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600" b="1" i="0" u="none" strike="noStrike">
                          <a:solidFill>
                            <a:srgbClr val="000000"/>
                          </a:solidFill>
                          <a:effectLst/>
                          <a:latin typeface="Arial Narrow" panose="020B0606020202030204" pitchFamily="34" charset="0"/>
                        </a:rPr>
                        <a:t>TOTAL (USD)</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813480539"/>
                  </a:ext>
                </a:extLst>
              </a:tr>
              <a:tr h="343777">
                <a:tc>
                  <a:txBody>
                    <a:bodyPr/>
                    <a:lstStyle/>
                    <a:p>
                      <a:pPr algn="ctr" fontAlgn="ctr"/>
                      <a:r>
                        <a:rPr lang="es-CL" sz="1600" b="0" i="0" u="none" strike="noStrike">
                          <a:solidFill>
                            <a:srgbClr val="000000"/>
                          </a:solidFill>
                          <a:effectLst/>
                          <a:latin typeface="Arial Narrow" panose="020B0606020202030204" pitchFamily="34" charset="0"/>
                        </a:rPr>
                        <a:t>1</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dirty="0">
                          <a:solidFill>
                            <a:srgbClr val="000000"/>
                          </a:solidFill>
                          <a:effectLst/>
                          <a:latin typeface="Arial Narrow" panose="020B0606020202030204" pitchFamily="34" charset="0"/>
                        </a:rPr>
                        <a:t>23</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13.992.388</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12.722.519</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5.928.995,48</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0</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32.643.902</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100015"/>
                  </a:ext>
                </a:extLst>
              </a:tr>
              <a:tr h="343777">
                <a:tc>
                  <a:txBody>
                    <a:bodyPr/>
                    <a:lstStyle/>
                    <a:p>
                      <a:pPr algn="ctr" fontAlgn="ctr"/>
                      <a:r>
                        <a:rPr lang="es-CL" sz="1600" b="0" i="0" u="none" strike="noStrike">
                          <a:solidFill>
                            <a:srgbClr val="000000"/>
                          </a:solidFill>
                          <a:effectLst/>
                          <a:latin typeface="Arial Narrow" panose="020B0606020202030204" pitchFamily="34" charset="0"/>
                        </a:rPr>
                        <a:t>2</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27</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31.110.410</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22.689.672</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9.069.637,60</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2.444.906</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65.314.626</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5254157"/>
                  </a:ext>
                </a:extLst>
              </a:tr>
              <a:tr h="343777">
                <a:tc>
                  <a:txBody>
                    <a:bodyPr/>
                    <a:lstStyle/>
                    <a:p>
                      <a:pPr algn="ctr" fontAlgn="ctr"/>
                      <a:r>
                        <a:rPr lang="es-CL" sz="1600" b="0" i="0" u="none" strike="noStrike">
                          <a:solidFill>
                            <a:srgbClr val="000000"/>
                          </a:solidFill>
                          <a:effectLst/>
                          <a:latin typeface="Arial Narrow" panose="020B0606020202030204" pitchFamily="34" charset="0"/>
                        </a:rPr>
                        <a:t>3</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11</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13.442.024</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13.927.116</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6.705.840,62</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2.871.336</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36.946.316</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465088"/>
                  </a:ext>
                </a:extLst>
              </a:tr>
              <a:tr h="343777">
                <a:tc>
                  <a:txBody>
                    <a:bodyPr/>
                    <a:lstStyle/>
                    <a:p>
                      <a:pPr algn="ctr" fontAlgn="ctr"/>
                      <a:r>
                        <a:rPr lang="es-CL" sz="1600" b="0" i="0" u="none" strike="noStrike">
                          <a:solidFill>
                            <a:srgbClr val="000000"/>
                          </a:solidFill>
                          <a:effectLst/>
                          <a:latin typeface="Arial Narrow" panose="020B0606020202030204" pitchFamily="34" charset="0"/>
                        </a:rPr>
                        <a:t>4</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600" b="0" i="0" u="none" strike="noStrike">
                          <a:solidFill>
                            <a:srgbClr val="000000"/>
                          </a:solidFill>
                          <a:effectLst/>
                          <a:latin typeface="Arial Narrow" panose="020B0606020202030204" pitchFamily="34" charset="0"/>
                        </a:rPr>
                        <a:t>6</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10.918.662</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17.756.012</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16.923.226,31</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dirty="0">
                          <a:solidFill>
                            <a:srgbClr val="000000"/>
                          </a:solidFill>
                          <a:effectLst/>
                          <a:latin typeface="Arial Narrow" panose="020B0606020202030204" pitchFamily="34" charset="0"/>
                        </a:rPr>
                        <a:t>5.592.017</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600" b="0" i="0" u="none" strike="noStrike">
                          <a:solidFill>
                            <a:srgbClr val="000000"/>
                          </a:solidFill>
                          <a:effectLst/>
                          <a:latin typeface="Arial Narrow" panose="020B0606020202030204" pitchFamily="34" charset="0"/>
                        </a:rPr>
                        <a:t>51.189.917</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2786907"/>
                  </a:ext>
                </a:extLst>
              </a:tr>
              <a:tr h="343777">
                <a:tc>
                  <a:txBody>
                    <a:bodyPr/>
                    <a:lstStyle/>
                    <a:p>
                      <a:pPr algn="ctr" fontAlgn="ctr"/>
                      <a:r>
                        <a:rPr lang="es-CL" sz="1600" b="1" i="0" u="none" strike="noStrike">
                          <a:solidFill>
                            <a:srgbClr val="000000"/>
                          </a:solidFill>
                          <a:effectLst/>
                          <a:latin typeface="Arial Narrow" panose="020B0606020202030204" pitchFamily="34" charset="0"/>
                        </a:rPr>
                        <a:t>TOTAL</a:t>
                      </a:r>
                    </a:p>
                  </a:txBody>
                  <a:tcPr marL="6450" marR="6450" marT="645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600" b="1" i="0" u="none" strike="noStrike">
                          <a:solidFill>
                            <a:srgbClr val="000000"/>
                          </a:solidFill>
                          <a:effectLst/>
                          <a:latin typeface="Arial Narrow" panose="020B0606020202030204" pitchFamily="34" charset="0"/>
                        </a:rPr>
                        <a:t>67</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a:solidFill>
                            <a:srgbClr val="000000"/>
                          </a:solidFill>
                          <a:effectLst/>
                          <a:latin typeface="Arial Narrow" panose="020B0606020202030204" pitchFamily="34" charset="0"/>
                        </a:rPr>
                        <a:t>69.463.483</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a:solidFill>
                            <a:srgbClr val="000000"/>
                          </a:solidFill>
                          <a:effectLst/>
                          <a:latin typeface="Arial Narrow" panose="020B0606020202030204" pitchFamily="34" charset="0"/>
                        </a:rPr>
                        <a:t>67.095.319</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a:solidFill>
                            <a:srgbClr val="000000"/>
                          </a:solidFill>
                          <a:effectLst/>
                          <a:latin typeface="Arial Narrow" panose="020B0606020202030204" pitchFamily="34" charset="0"/>
                        </a:rPr>
                        <a:t>38.627.700</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dirty="0">
                          <a:solidFill>
                            <a:srgbClr val="000000"/>
                          </a:solidFill>
                          <a:effectLst/>
                          <a:latin typeface="Arial Narrow" panose="020B0606020202030204" pitchFamily="34" charset="0"/>
                        </a:rPr>
                        <a:t>10.908.259</a:t>
                      </a:r>
                    </a:p>
                  </a:txBody>
                  <a:tcPr marL="6450" marR="6450" marT="6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600" b="1" i="0" u="none" strike="noStrike" dirty="0">
                          <a:solidFill>
                            <a:srgbClr val="000000"/>
                          </a:solidFill>
                          <a:effectLst/>
                          <a:latin typeface="Arial Narrow" panose="020B0606020202030204" pitchFamily="34" charset="0"/>
                        </a:rPr>
                        <a:t>186.094.761</a:t>
                      </a:r>
                    </a:p>
                  </a:txBody>
                  <a:tcPr marL="6450" marR="6450" marT="645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9358786"/>
                  </a:ext>
                </a:extLst>
              </a:tr>
            </a:tbl>
          </a:graphicData>
        </a:graphic>
      </p:graphicFrame>
      <p:sp>
        <p:nvSpPr>
          <p:cNvPr id="4" name="CuadroTexto 3">
            <a:extLst>
              <a:ext uri="{FF2B5EF4-FFF2-40B4-BE49-F238E27FC236}">
                <a16:creationId xmlns:a16="http://schemas.microsoft.com/office/drawing/2014/main" id="{D6F6CC6B-2E95-46DC-860C-F586800A157D}"/>
              </a:ext>
            </a:extLst>
          </p:cNvPr>
          <p:cNvSpPr txBox="1"/>
          <p:nvPr/>
        </p:nvSpPr>
        <p:spPr>
          <a:xfrm>
            <a:off x="360000" y="1728000"/>
            <a:ext cx="8064000" cy="324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Tramos de subestación</a:t>
            </a:r>
          </a:p>
        </p:txBody>
      </p:sp>
    </p:spTree>
    <p:extLst>
      <p:ext uri="{BB962C8B-B14F-4D97-AF65-F5344CB8AC3E}">
        <p14:creationId xmlns:p14="http://schemas.microsoft.com/office/powerpoint/2010/main" val="268519584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37</a:t>
            </a:fld>
            <a:endParaRPr lang="en-US" sz="2000" dirty="0">
              <a:latin typeface="+mn-lt"/>
            </a:endParaRPr>
          </a:p>
        </p:txBody>
      </p:sp>
      <p:sp>
        <p:nvSpPr>
          <p:cNvPr id="15" name="CuadroTexto 14">
            <a:extLst>
              <a:ext uri="{FF2B5EF4-FFF2-40B4-BE49-F238E27FC236}">
                <a16:creationId xmlns:a16="http://schemas.microsoft.com/office/drawing/2014/main" id="{DCD7B2E0-90CF-4B62-842D-F24B22CB256A}"/>
              </a:ext>
            </a:extLst>
          </p:cNvPr>
          <p:cNvSpPr txBox="1"/>
          <p:nvPr/>
        </p:nvSpPr>
        <p:spPr>
          <a:xfrm>
            <a:off x="360000" y="1295999"/>
            <a:ext cx="8424000" cy="360000"/>
          </a:xfrm>
          <a:prstGeom prst="rect">
            <a:avLst/>
          </a:prstGeom>
          <a:noFill/>
        </p:spPr>
        <p:txBody>
          <a:bodyPr wrap="square" lIns="0" tIns="0" rIns="0" bIns="0" rtlCol="0">
            <a:spAutoFit/>
          </a:bodyPr>
          <a:lstStyle/>
          <a:p>
            <a:pPr marL="342900" indent="-342900">
              <a:spcBef>
                <a:spcPts val="0"/>
              </a:spcBef>
              <a:spcAft>
                <a:spcPts val="0"/>
              </a:spcAft>
              <a:buFont typeface="Wingdings" panose="05000000000000000000" pitchFamily="2" charset="2"/>
              <a:buChar char="Ø"/>
            </a:pPr>
            <a:r>
              <a:rPr lang="es-CL" sz="2000" b="1" dirty="0">
                <a:latin typeface="Arial Narrow" panose="020B0606020202030204" pitchFamily="34" charset="0"/>
                <a:cs typeface="Calibri" panose="020F0502020204030204" pitchFamily="34" charset="0"/>
              </a:rPr>
              <a:t>Resultados</a:t>
            </a:r>
          </a:p>
        </p:txBody>
      </p:sp>
      <p:sp>
        <p:nvSpPr>
          <p:cNvPr id="19" name="Rectángulo 18">
            <a:extLst>
              <a:ext uri="{FF2B5EF4-FFF2-40B4-BE49-F238E27FC236}">
                <a16:creationId xmlns:a16="http://schemas.microsoft.com/office/drawing/2014/main" id="{8639FA4F-F5E9-4681-917F-059E997B3500}"/>
              </a:ext>
            </a:extLst>
          </p:cNvPr>
          <p:cNvSpPr/>
          <p:nvPr/>
        </p:nvSpPr>
        <p:spPr>
          <a:xfrm>
            <a:off x="360000" y="900000"/>
            <a:ext cx="8424000" cy="360000"/>
          </a:xfrm>
          <a:prstGeom prst="rect">
            <a:avLst/>
          </a:prstGeom>
          <a:solidFill>
            <a:srgbClr val="B4EBFF"/>
          </a:solidFill>
        </p:spPr>
        <p:txBody>
          <a:bodyPr wrap="none" lIns="0" tIns="0" rIns="36000" bIns="72000">
            <a:noAutofit/>
          </a:bodyPr>
          <a:lstStyle/>
          <a:p>
            <a:pPr marL="361950" indent="-361950"/>
            <a:r>
              <a:rPr lang="es-CL" altLang="es-CL" sz="2400" b="1" dirty="0">
                <a:latin typeface="Arial Narrow" panose="020B0606020202030204" pitchFamily="34" charset="0"/>
                <a:cs typeface="Calibri" panose="020F0502020204030204" pitchFamily="34" charset="0"/>
              </a:rPr>
              <a:t>VI.  MONTAJE</a:t>
            </a:r>
            <a:endParaRPr lang="es-CL" altLang="es-CL" b="1" dirty="0">
              <a:latin typeface="Arial Narrow" panose="020B0606020202030204" pitchFamily="34" charset="0"/>
              <a:cs typeface="Calibri" panose="020F0502020204030204" pitchFamily="34" charset="0"/>
            </a:endParaRPr>
          </a:p>
        </p:txBody>
      </p:sp>
      <p:sp>
        <p:nvSpPr>
          <p:cNvPr id="4" name="CuadroTexto 3">
            <a:extLst>
              <a:ext uri="{FF2B5EF4-FFF2-40B4-BE49-F238E27FC236}">
                <a16:creationId xmlns:a16="http://schemas.microsoft.com/office/drawing/2014/main" id="{D6F6CC6B-2E95-46DC-860C-F586800A157D}"/>
              </a:ext>
            </a:extLst>
          </p:cNvPr>
          <p:cNvSpPr txBox="1"/>
          <p:nvPr/>
        </p:nvSpPr>
        <p:spPr>
          <a:xfrm>
            <a:off x="360000" y="1728000"/>
            <a:ext cx="8064000" cy="324000"/>
          </a:xfrm>
          <a:prstGeom prst="rect">
            <a:avLst/>
          </a:prstGeom>
          <a:noFill/>
        </p:spPr>
        <p:txBody>
          <a:bodyPr wrap="square" lIns="0" tIns="0" rIns="0" bIns="0" rtlCol="0">
            <a:spAutoFit/>
          </a:bodyPr>
          <a:lstStyle/>
          <a:p>
            <a:pPr>
              <a:spcBef>
                <a:spcPts val="0"/>
              </a:spcBef>
              <a:spcAft>
                <a:spcPts val="0"/>
              </a:spcAft>
            </a:pPr>
            <a:r>
              <a:rPr lang="es-CL" sz="2000" b="1" u="sng" dirty="0">
                <a:latin typeface="Arial Narrow" panose="020B0606020202030204" pitchFamily="34" charset="0"/>
                <a:cs typeface="Calibri" panose="020F0502020204030204" pitchFamily="34" charset="0"/>
              </a:rPr>
              <a:t>Tramos de transporte</a:t>
            </a:r>
          </a:p>
        </p:txBody>
      </p:sp>
      <p:graphicFrame>
        <p:nvGraphicFramePr>
          <p:cNvPr id="2" name="Tabla 1">
            <a:extLst>
              <a:ext uri="{FF2B5EF4-FFF2-40B4-BE49-F238E27FC236}">
                <a16:creationId xmlns:a16="http://schemas.microsoft.com/office/drawing/2014/main" id="{E48D5265-6CD8-48CD-8316-B9168AC670B2}"/>
              </a:ext>
            </a:extLst>
          </p:cNvPr>
          <p:cNvGraphicFramePr>
            <a:graphicFrameLocks noGrp="1"/>
          </p:cNvGraphicFramePr>
          <p:nvPr>
            <p:extLst>
              <p:ext uri="{D42A27DB-BD31-4B8C-83A1-F6EECF244321}">
                <p14:modId xmlns:p14="http://schemas.microsoft.com/office/powerpoint/2010/main" val="1642391234"/>
              </p:ext>
            </p:extLst>
          </p:nvPr>
        </p:nvGraphicFramePr>
        <p:xfrm>
          <a:off x="1799692" y="2160000"/>
          <a:ext cx="5544616" cy="3505261"/>
        </p:xfrm>
        <a:graphic>
          <a:graphicData uri="http://schemas.openxmlformats.org/drawingml/2006/table">
            <a:tbl>
              <a:tblPr/>
              <a:tblGrid>
                <a:gridCol w="3087982">
                  <a:extLst>
                    <a:ext uri="{9D8B030D-6E8A-4147-A177-3AD203B41FA5}">
                      <a16:colId xmlns:a16="http://schemas.microsoft.com/office/drawing/2014/main" val="2944211576"/>
                    </a:ext>
                  </a:extLst>
                </a:gridCol>
                <a:gridCol w="890764">
                  <a:extLst>
                    <a:ext uri="{9D8B030D-6E8A-4147-A177-3AD203B41FA5}">
                      <a16:colId xmlns:a16="http://schemas.microsoft.com/office/drawing/2014/main" val="1945111882"/>
                    </a:ext>
                  </a:extLst>
                </a:gridCol>
                <a:gridCol w="1565870">
                  <a:extLst>
                    <a:ext uri="{9D8B030D-6E8A-4147-A177-3AD203B41FA5}">
                      <a16:colId xmlns:a16="http://schemas.microsoft.com/office/drawing/2014/main" val="770053145"/>
                    </a:ext>
                  </a:extLst>
                </a:gridCol>
              </a:tblGrid>
              <a:tr h="533400">
                <a:tc>
                  <a:txBody>
                    <a:bodyPr/>
                    <a:lstStyle/>
                    <a:p>
                      <a:pPr algn="ctr" fontAlgn="ctr"/>
                      <a:r>
                        <a:rPr lang="es-CL" sz="1400" b="1" i="0" u="none" strike="noStrike" dirty="0">
                          <a:solidFill>
                            <a:srgbClr val="000000"/>
                          </a:solidFill>
                          <a:effectLst/>
                          <a:latin typeface="Arial Narrow" panose="020B0606020202030204" pitchFamily="34" charset="0"/>
                        </a:rPr>
                        <a:t>Longitud</a:t>
                      </a:r>
                    </a:p>
                  </a:txBody>
                  <a:tcPr marL="9525"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dirty="0">
                          <a:solidFill>
                            <a:srgbClr val="000000"/>
                          </a:solidFill>
                          <a:effectLst/>
                          <a:latin typeface="Arial Narrow" panose="020B0606020202030204" pitchFamily="34" charset="0"/>
                        </a:rPr>
                        <a:t>Cantidad tramos</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400" b="1" i="0" u="none" strike="noStrike">
                          <a:solidFill>
                            <a:srgbClr val="000000"/>
                          </a:solidFill>
                          <a:effectLst/>
                          <a:latin typeface="Arial Narrow" panose="020B0606020202030204" pitchFamily="34" charset="0"/>
                        </a:rPr>
                        <a:t>Costo Montaje sin factores de ajuste</a:t>
                      </a:r>
                    </a:p>
                  </a:txBody>
                  <a:tcPr marL="9525" marR="9525"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315314451"/>
                  </a:ext>
                </a:extLst>
              </a:tr>
              <a:tr h="333375">
                <a:tc>
                  <a:txBody>
                    <a:bodyPr/>
                    <a:lstStyle/>
                    <a:p>
                      <a:pPr algn="l" fontAlgn="ctr"/>
                      <a:r>
                        <a:rPr lang="es-CL" sz="1400" b="0" i="0" u="none" strike="noStrike" dirty="0">
                          <a:solidFill>
                            <a:srgbClr val="000000"/>
                          </a:solidFill>
                          <a:effectLst/>
                          <a:latin typeface="Arial Narrow" panose="020B0606020202030204" pitchFamily="34" charset="0"/>
                        </a:rPr>
                        <a:t>Entre 0 y 5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13</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14.015.757</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213219"/>
                  </a:ext>
                </a:extLst>
              </a:tr>
              <a:tr h="323850">
                <a:tc>
                  <a:txBody>
                    <a:bodyPr/>
                    <a:lstStyle/>
                    <a:p>
                      <a:pPr algn="l" fontAlgn="ctr"/>
                      <a:r>
                        <a:rPr lang="es-CL" sz="1400" b="0" i="0" u="none" strike="noStrike" dirty="0">
                          <a:solidFill>
                            <a:srgbClr val="000000"/>
                          </a:solidFill>
                          <a:effectLst/>
                          <a:latin typeface="Arial Narrow" panose="020B0606020202030204" pitchFamily="34" charset="0"/>
                        </a:rPr>
                        <a:t>Entre 5 y 25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34</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102.683.368</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9429670"/>
                  </a:ext>
                </a:extLst>
              </a:tr>
              <a:tr h="323850">
                <a:tc>
                  <a:txBody>
                    <a:bodyPr/>
                    <a:lstStyle/>
                    <a:p>
                      <a:pPr algn="l" fontAlgn="ctr"/>
                      <a:r>
                        <a:rPr lang="es-CL" sz="1400" b="0" i="0" u="none" strike="noStrike" dirty="0">
                          <a:solidFill>
                            <a:srgbClr val="000000"/>
                          </a:solidFill>
                          <a:effectLst/>
                          <a:latin typeface="Arial Narrow" panose="020B0606020202030204" pitchFamily="34" charset="0"/>
                        </a:rPr>
                        <a:t>Entre 25 y 50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30</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196.467.168</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335060"/>
                  </a:ext>
                </a:extLst>
              </a:tr>
              <a:tr h="323850">
                <a:tc>
                  <a:txBody>
                    <a:bodyPr/>
                    <a:lstStyle/>
                    <a:p>
                      <a:pPr algn="l" fontAlgn="ctr"/>
                      <a:r>
                        <a:rPr lang="es-CL" sz="1400" b="0" i="0" u="none" strike="noStrike" dirty="0">
                          <a:solidFill>
                            <a:srgbClr val="000000"/>
                          </a:solidFill>
                          <a:effectLst/>
                          <a:latin typeface="Arial Narrow" panose="020B0606020202030204" pitchFamily="34" charset="0"/>
                        </a:rPr>
                        <a:t>Entre 50 km y 100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30</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a:solidFill>
                            <a:srgbClr val="000000"/>
                          </a:solidFill>
                          <a:effectLst/>
                          <a:latin typeface="Arial Narrow" panose="020B0606020202030204" pitchFamily="34" charset="0"/>
                        </a:rPr>
                        <a:t>348.750.013</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584360"/>
                  </a:ext>
                </a:extLst>
              </a:tr>
              <a:tr h="342961">
                <a:tc>
                  <a:txBody>
                    <a:bodyPr/>
                    <a:lstStyle/>
                    <a:p>
                      <a:pPr algn="l" fontAlgn="ctr"/>
                      <a:r>
                        <a:rPr lang="es-CL" sz="1400" b="0" i="0" u="none" strike="noStrike" dirty="0">
                          <a:solidFill>
                            <a:srgbClr val="000000"/>
                          </a:solidFill>
                          <a:effectLst/>
                          <a:latin typeface="Arial Narrow" panose="020B0606020202030204" pitchFamily="34" charset="0"/>
                        </a:rPr>
                        <a:t>Entre 100 km y 250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8</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213.846.300</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95907"/>
                  </a:ext>
                </a:extLst>
              </a:tr>
              <a:tr h="323850">
                <a:tc>
                  <a:txBody>
                    <a:bodyPr/>
                    <a:lstStyle/>
                    <a:p>
                      <a:pPr algn="l" fontAlgn="ctr"/>
                      <a:r>
                        <a:rPr lang="es-CL" sz="1400" b="0" i="0" u="none" strike="noStrike" dirty="0">
                          <a:solidFill>
                            <a:srgbClr val="000000"/>
                          </a:solidFill>
                          <a:effectLst/>
                          <a:latin typeface="Arial Narrow" panose="020B0606020202030204" pitchFamily="34" charset="0"/>
                        </a:rPr>
                        <a:t>Mayor a 250 km</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2</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428.854.592</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452116"/>
                  </a:ext>
                </a:extLst>
              </a:tr>
              <a:tr h="323850">
                <a:tc>
                  <a:txBody>
                    <a:bodyPr/>
                    <a:lstStyle/>
                    <a:p>
                      <a:pPr algn="l" fontAlgn="ctr"/>
                      <a:r>
                        <a:rPr lang="es-CL" sz="1400" b="0" i="0" u="none" strike="noStrike" dirty="0">
                          <a:solidFill>
                            <a:srgbClr val="000000"/>
                          </a:solidFill>
                          <a:effectLst/>
                          <a:latin typeface="Arial Narrow" panose="020B0606020202030204" pitchFamily="34" charset="0"/>
                        </a:rPr>
                        <a:t>Solo paños</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7</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2.359.755</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36134"/>
                  </a:ext>
                </a:extLst>
              </a:tr>
              <a:tr h="333375">
                <a:tc>
                  <a:txBody>
                    <a:bodyPr/>
                    <a:lstStyle/>
                    <a:p>
                      <a:pPr algn="l" fontAlgn="ctr"/>
                      <a:r>
                        <a:rPr lang="es-CL" sz="1400" b="0" i="0" u="none" strike="noStrike" dirty="0" err="1">
                          <a:solidFill>
                            <a:srgbClr val="000000"/>
                          </a:solidFill>
                          <a:effectLst/>
                          <a:latin typeface="Arial Narrow" panose="020B0606020202030204" pitchFamily="34" charset="0"/>
                        </a:rPr>
                        <a:t>Transf</a:t>
                      </a:r>
                      <a:r>
                        <a:rPr lang="es-CL" sz="1400" b="0" i="0" u="none" strike="noStrike" dirty="0">
                          <a:solidFill>
                            <a:srgbClr val="000000"/>
                          </a:solidFill>
                          <a:effectLst/>
                          <a:latin typeface="Arial Narrow" panose="020B0606020202030204" pitchFamily="34" charset="0"/>
                        </a:rPr>
                        <a:t>. 500/220 y </a:t>
                      </a:r>
                      <a:r>
                        <a:rPr lang="es-CL" sz="1400" b="0" i="0" u="none" strike="noStrike" dirty="0" err="1">
                          <a:solidFill>
                            <a:srgbClr val="000000"/>
                          </a:solidFill>
                          <a:effectLst/>
                          <a:latin typeface="Arial Narrow" panose="020B0606020202030204" pitchFamily="34" charset="0"/>
                        </a:rPr>
                        <a:t>Desfasador</a:t>
                      </a:r>
                      <a:endParaRPr lang="es-CL" sz="1400" b="0" i="0" u="none" strike="noStrike" dirty="0">
                        <a:solidFill>
                          <a:srgbClr val="000000"/>
                        </a:solidFill>
                        <a:effectLst/>
                        <a:latin typeface="Arial Narrow" panose="020B0606020202030204" pitchFamily="34" charset="0"/>
                      </a:endParaRP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0" i="0" u="none" strike="noStrike" dirty="0">
                          <a:solidFill>
                            <a:srgbClr val="000000"/>
                          </a:solidFill>
                          <a:effectLst/>
                          <a:latin typeface="Arial Narrow" panose="020B0606020202030204" pitchFamily="34" charset="0"/>
                        </a:rPr>
                        <a:t>6</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0" i="0" u="none" strike="noStrike" dirty="0">
                          <a:solidFill>
                            <a:srgbClr val="000000"/>
                          </a:solidFill>
                          <a:effectLst/>
                          <a:latin typeface="Arial Narrow" panose="020B0606020202030204" pitchFamily="34" charset="0"/>
                        </a:rPr>
                        <a:t>19.383.538</a:t>
                      </a:r>
                    </a:p>
                  </a:txBody>
                  <a:tcPr marL="9525" marR="72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194671"/>
                  </a:ext>
                </a:extLst>
              </a:tr>
              <a:tr h="342900">
                <a:tc>
                  <a:txBody>
                    <a:bodyPr/>
                    <a:lstStyle/>
                    <a:p>
                      <a:pPr algn="l" fontAlgn="ctr"/>
                      <a:r>
                        <a:rPr lang="es-CL" sz="1400" b="1" i="0" u="none" strike="noStrike" dirty="0">
                          <a:solidFill>
                            <a:srgbClr val="000000"/>
                          </a:solidFill>
                          <a:effectLst/>
                          <a:latin typeface="Arial Narrow" panose="020B0606020202030204" pitchFamily="34" charset="0"/>
                        </a:rPr>
                        <a:t>Total</a:t>
                      </a:r>
                    </a:p>
                  </a:txBody>
                  <a:tcPr marL="108000" marR="9525"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400" b="0" i="0" u="none" strike="noStrike">
                          <a:solidFill>
                            <a:srgbClr val="000000"/>
                          </a:solidFill>
                          <a:effectLst/>
                          <a:latin typeface="Arial Narrow" panose="020B0606020202030204" pitchFamily="34" charset="0"/>
                        </a:rPr>
                        <a:t>130</a:t>
                      </a: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400" b="1" i="0" u="none" strike="noStrike" dirty="0">
                          <a:solidFill>
                            <a:srgbClr val="000000"/>
                          </a:solidFill>
                          <a:effectLst/>
                          <a:latin typeface="Arial Narrow" panose="020B0606020202030204" pitchFamily="34" charset="0"/>
                        </a:rPr>
                        <a:t>1.326.360.492</a:t>
                      </a:r>
                    </a:p>
                  </a:txBody>
                  <a:tcPr marL="9525" marR="72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0776657"/>
                  </a:ext>
                </a:extLst>
              </a:tr>
            </a:tbl>
          </a:graphicData>
        </a:graphic>
      </p:graphicFrame>
    </p:spTree>
    <p:extLst>
      <p:ext uri="{BB962C8B-B14F-4D97-AF65-F5344CB8AC3E}">
        <p14:creationId xmlns:p14="http://schemas.microsoft.com/office/powerpoint/2010/main" val="122312456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38</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736114"/>
            <a:ext cx="8424000" cy="1673141"/>
          </a:xfrm>
          <a:prstGeom prst="rect">
            <a:avLst/>
          </a:prstGeom>
          <a:noFill/>
        </p:spPr>
        <p:txBody>
          <a:bodyPr wrap="square" lIns="36000" tIns="36000" rIns="36000" bIns="36000" rtlCol="0">
            <a:spAutoFit/>
          </a:bodyPr>
          <a:lstStyle/>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25650" algn="ctr">
              <a:spcBef>
                <a:spcPts val="0"/>
              </a:spcBef>
              <a:spcAft>
                <a:spcPts val="1200"/>
              </a:spcAft>
            </a:pPr>
            <a:r>
              <a:rPr lang="es-MX" sz="4000" b="1" dirty="0">
                <a:latin typeface="Arial Narrow" panose="020B0606020202030204" pitchFamily="34" charset="0"/>
                <a:cs typeface="Calibri" panose="020F0502020204030204" pitchFamily="34" charset="0"/>
              </a:rPr>
              <a:t>FIN PRIMERA PARTE</a:t>
            </a:r>
          </a:p>
        </p:txBody>
      </p:sp>
    </p:spTree>
    <p:extLst>
      <p:ext uri="{BB962C8B-B14F-4D97-AF65-F5344CB8AC3E}">
        <p14:creationId xmlns:p14="http://schemas.microsoft.com/office/powerpoint/2010/main" val="227156378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39</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SEGUNDA PARTE</a:t>
            </a:r>
          </a:p>
        </p:txBody>
      </p:sp>
      <p:sp>
        <p:nvSpPr>
          <p:cNvPr id="13" name="CuadroTexto 12">
            <a:extLst>
              <a:ext uri="{FF2B5EF4-FFF2-40B4-BE49-F238E27FC236}">
                <a16:creationId xmlns:a16="http://schemas.microsoft.com/office/drawing/2014/main" id="{0250CC08-2AE8-4303-9DEF-5E1EA0F5D0E2}"/>
              </a:ext>
            </a:extLst>
          </p:cNvPr>
          <p:cNvSpPr txBox="1"/>
          <p:nvPr/>
        </p:nvSpPr>
        <p:spPr>
          <a:xfrm>
            <a:off x="1879621" y="3173716"/>
            <a:ext cx="6256379" cy="461665"/>
          </a:xfrm>
          <a:prstGeom prst="rect">
            <a:avLst/>
          </a:prstGeom>
          <a:noFill/>
        </p:spPr>
        <p:txBody>
          <a:bodyPr wrap="square">
            <a:spAutoFit/>
          </a:bodyPr>
          <a:lstStyle/>
          <a:p>
            <a:r>
              <a:rPr lang="es-ES" altLang="es-CL" b="1" dirty="0">
                <a:latin typeface="Arial Narrow" panose="020B0606020202030204" pitchFamily="34" charset="0"/>
                <a:cs typeface="Calibri" panose="020F0502020204030204" pitchFamily="34" charset="0"/>
              </a:rPr>
              <a:t>C</a:t>
            </a:r>
            <a:r>
              <a:rPr lang="es-ES" altLang="es-CL" sz="1800" b="1" dirty="0">
                <a:latin typeface="Arial Narrow" panose="020B0606020202030204" pitchFamily="34" charset="0"/>
                <a:cs typeface="Calibri" panose="020F0502020204030204" pitchFamily="34" charset="0"/>
              </a:rPr>
              <a:t>.</a:t>
            </a:r>
            <a:r>
              <a:rPr lang="es-ES" altLang="es-CL" sz="1800" b="1" dirty="0">
                <a:latin typeface="Arial Narrow"/>
                <a:cs typeface="Calibri" panose="020F0502020204030204" pitchFamily="34" charset="0"/>
              </a:rPr>
              <a:t>  </a:t>
            </a:r>
            <a:r>
              <a:rPr lang="es-ES" altLang="es-CL" b="1" dirty="0">
                <a:latin typeface="Arial Narrow" panose="020B0606020202030204" pitchFamily="34" charset="0"/>
                <a:cs typeface="Calibri" panose="020F0502020204030204" pitchFamily="34" charset="0"/>
              </a:rPr>
              <a:t>RESULTADOS COMPONENTES COMA</a:t>
            </a:r>
            <a:endParaRPr lang="es-CL" dirty="0"/>
          </a:p>
        </p:txBody>
      </p:sp>
    </p:spTree>
    <p:extLst>
      <p:ext uri="{BB962C8B-B14F-4D97-AF65-F5344CB8AC3E}">
        <p14:creationId xmlns:p14="http://schemas.microsoft.com/office/powerpoint/2010/main" val="17914794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432ED4B6-A9AE-4B11-8A24-81C2139B2D32}"/>
              </a:ext>
            </a:extLst>
          </p:cNvPr>
          <p:cNvGrpSpPr/>
          <p:nvPr/>
        </p:nvGrpSpPr>
        <p:grpSpPr>
          <a:xfrm>
            <a:off x="360000" y="180000"/>
            <a:ext cx="8460000" cy="684000"/>
            <a:chOff x="360000" y="180000"/>
            <a:chExt cx="8460000" cy="684000"/>
          </a:xfrm>
        </p:grpSpPr>
        <p:pic>
          <p:nvPicPr>
            <p:cNvPr id="5" name="Imagen 4">
              <a:extLst>
                <a:ext uri="{FF2B5EF4-FFF2-40B4-BE49-F238E27FC236}">
                  <a16:creationId xmlns:a16="http://schemas.microsoft.com/office/drawing/2014/main" id="{FD7D9373-1216-458D-B709-B95A272ED4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6" name="Imagen 5">
              <a:extLst>
                <a:ext uri="{FF2B5EF4-FFF2-40B4-BE49-F238E27FC236}">
                  <a16:creationId xmlns:a16="http://schemas.microsoft.com/office/drawing/2014/main" id="{570E8F51-EDAB-4BAA-A52F-8DBA27DB25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A7F3406B-CABE-4A64-B143-D751383CC53F}"/>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499F9275-3AC5-46C4-8483-B45ADC86B42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929F320F-88E7-4C56-A35A-2698EDC3766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2" name="3 Marcador de número de diapositiva">
            <a:extLst>
              <a:ext uri="{FF2B5EF4-FFF2-40B4-BE49-F238E27FC236}">
                <a16:creationId xmlns:a16="http://schemas.microsoft.com/office/drawing/2014/main" id="{00951AAE-E7B2-4DBE-B0F5-CAA943EE46E8}"/>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a:t>
            </a:fld>
            <a:endParaRPr lang="en-US" sz="2000" dirty="0">
              <a:latin typeface="+mn-lt"/>
            </a:endParaRPr>
          </a:p>
        </p:txBody>
      </p:sp>
      <p:sp>
        <p:nvSpPr>
          <p:cNvPr id="2" name="Rectángulo 1">
            <a:extLst>
              <a:ext uri="{FF2B5EF4-FFF2-40B4-BE49-F238E27FC236}">
                <a16:creationId xmlns:a16="http://schemas.microsoft.com/office/drawing/2014/main" id="{7CD6C83F-DD3A-4B94-A170-A6B4A6B6DC36}"/>
              </a:ext>
            </a:extLst>
          </p:cNvPr>
          <p:cNvSpPr/>
          <p:nvPr/>
        </p:nvSpPr>
        <p:spPr>
          <a:xfrm>
            <a:off x="324000" y="1512000"/>
            <a:ext cx="8424000" cy="432000"/>
          </a:xfrm>
          <a:prstGeom prst="rect">
            <a:avLst/>
          </a:prstGeom>
          <a:noFill/>
        </p:spPr>
        <p:txBody>
          <a:bodyPr wrap="square" lIns="36000" tIns="36000" rIns="36000" bIns="36000">
            <a:noAutofit/>
          </a:bodyPr>
          <a:lstStyle/>
          <a:p>
            <a:pPr marL="534988" indent="-534988"/>
            <a:endParaRPr lang="es-CL" b="1" dirty="0">
              <a:solidFill>
                <a:srgbClr val="000099"/>
              </a:solidFill>
              <a:latin typeface="+mn-lt"/>
            </a:endParaRPr>
          </a:p>
        </p:txBody>
      </p:sp>
      <p:sp>
        <p:nvSpPr>
          <p:cNvPr id="11" name="Rectángulo 10">
            <a:extLst>
              <a:ext uri="{FF2B5EF4-FFF2-40B4-BE49-F238E27FC236}">
                <a16:creationId xmlns:a16="http://schemas.microsoft.com/office/drawing/2014/main" id="{492DDEC5-9E2C-48D8-AC2A-8367680288DB}"/>
              </a:ext>
            </a:extLst>
          </p:cNvPr>
          <p:cNvSpPr/>
          <p:nvPr/>
        </p:nvSpPr>
        <p:spPr>
          <a:xfrm>
            <a:off x="395064" y="918000"/>
            <a:ext cx="8424000" cy="432000"/>
          </a:xfrm>
          <a:prstGeom prst="rect">
            <a:avLst/>
          </a:prstGeom>
          <a:solidFill>
            <a:srgbClr val="B4EBFF"/>
          </a:solidFill>
        </p:spPr>
        <p:txBody>
          <a:bodyPr wrap="square" lIns="36000" tIns="36000" rIns="36000" bIns="36000">
            <a:noAutofit/>
          </a:bodyPr>
          <a:lstStyle/>
          <a:p>
            <a:r>
              <a:rPr lang="es-CL" sz="2200" b="1" dirty="0">
                <a:latin typeface="Arial Narrow" panose="020B0606020202030204" pitchFamily="34" charset="0"/>
                <a:cs typeface="Calibri" panose="020F0502020204030204" pitchFamily="34" charset="0"/>
              </a:rPr>
              <a:t>INTRODUCCIÓN</a:t>
            </a:r>
          </a:p>
        </p:txBody>
      </p:sp>
      <p:sp>
        <p:nvSpPr>
          <p:cNvPr id="20" name="CuadroTexto 19">
            <a:extLst>
              <a:ext uri="{FF2B5EF4-FFF2-40B4-BE49-F238E27FC236}">
                <a16:creationId xmlns:a16="http://schemas.microsoft.com/office/drawing/2014/main" id="{B3C82B66-9907-49E8-905B-D479A0A21A38}"/>
              </a:ext>
            </a:extLst>
          </p:cNvPr>
          <p:cNvSpPr txBox="1"/>
          <p:nvPr/>
        </p:nvSpPr>
        <p:spPr>
          <a:xfrm>
            <a:off x="360000" y="1404001"/>
            <a:ext cx="8676496" cy="3816429"/>
          </a:xfrm>
          <a:prstGeom prst="rect">
            <a:avLst/>
          </a:prstGeom>
          <a:noFill/>
        </p:spPr>
        <p:txBody>
          <a:bodyPr wrap="square">
            <a:spAutoFit/>
          </a:bodyPr>
          <a:lstStyle/>
          <a:p>
            <a:br>
              <a:rPr lang="es-CL" sz="2200" b="1" dirty="0">
                <a:solidFill>
                  <a:srgbClr val="0070C0"/>
                </a:solidFill>
                <a:latin typeface="Arial Narrow" panose="020B0606020202030204" pitchFamily="34" charset="0"/>
                <a:cs typeface="Calibri" panose="020F0502020204030204" pitchFamily="34" charset="0"/>
              </a:rPr>
            </a:br>
            <a:endParaRPr lang="es-CL" sz="2200" b="1" dirty="0">
              <a:solidFill>
                <a:srgbClr val="0070C0"/>
              </a:solidFill>
              <a:latin typeface="Arial Narrow" panose="020B0606020202030204" pitchFamily="34" charset="0"/>
              <a:cs typeface="Calibri" panose="020F0502020204030204" pitchFamily="34" charset="0"/>
            </a:endParaRPr>
          </a:p>
          <a:p>
            <a:pPr marL="800100" lvl="1" indent="-342900">
              <a:buFont typeface="Wingdings" panose="05000000000000000000" pitchFamily="2" charset="2"/>
              <a:buChar char="Ø"/>
            </a:pPr>
            <a:r>
              <a:rPr lang="es-CL" sz="2200" b="1" dirty="0">
                <a:latin typeface="Arial Narrow" panose="020B0606020202030204" pitchFamily="34" charset="0"/>
                <a:cs typeface="Calibri" panose="020F0502020204030204" pitchFamily="34" charset="0"/>
              </a:rPr>
              <a:t>ESTUDIO DEBIO SUSTENTARSE EN BASE DE DATOS PROPORCIONADA POR EL COORDINADOR ELÉCTRICO NACIONAL. </a:t>
            </a:r>
          </a:p>
          <a:p>
            <a:pPr marL="800100" lvl="1" indent="-342900">
              <a:buFont typeface="Wingdings" panose="05000000000000000000" pitchFamily="2" charset="2"/>
              <a:buChar char="Ø"/>
            </a:pPr>
            <a:endParaRPr lang="es-CL" sz="2200" b="1" dirty="0">
              <a:latin typeface="Arial Narrow" panose="020B0606020202030204" pitchFamily="34" charset="0"/>
              <a:cs typeface="Calibri" panose="020F0502020204030204" pitchFamily="34" charset="0"/>
            </a:endParaRPr>
          </a:p>
          <a:p>
            <a:pPr marL="800100" lvl="1" indent="-342900">
              <a:buFont typeface="Wingdings" panose="05000000000000000000" pitchFamily="2" charset="2"/>
              <a:buChar char="Ø"/>
            </a:pPr>
            <a:r>
              <a:rPr lang="es-CL" sz="2200" b="1" dirty="0">
                <a:latin typeface="Arial Narrow" panose="020B0606020202030204" pitchFamily="34" charset="0"/>
                <a:cs typeface="Calibri" panose="020F0502020204030204" pitchFamily="34" charset="0"/>
              </a:rPr>
              <a:t>ADECUACIÓN DE LA BASE DE DATOS CON MÁXIMO USO DE INFORMACIÓN DISPONIBLE PARA LA ETAPA DE VERIFICACIÓN Y VALIDACIÓN DE INSTALACIONES.</a:t>
            </a:r>
          </a:p>
          <a:p>
            <a:pPr marL="800100" lvl="1" indent="-342900">
              <a:buFont typeface="Wingdings" panose="05000000000000000000" pitchFamily="2" charset="2"/>
              <a:buChar char="Ø"/>
            </a:pPr>
            <a:endParaRPr lang="es-CL" sz="2200" b="1" dirty="0">
              <a:latin typeface="Arial Narrow" panose="020B0606020202030204" pitchFamily="34" charset="0"/>
              <a:cs typeface="Calibri" panose="020F0502020204030204" pitchFamily="34" charset="0"/>
            </a:endParaRPr>
          </a:p>
          <a:p>
            <a:pPr marL="800100" lvl="1" indent="-342900">
              <a:buFont typeface="Wingdings" panose="05000000000000000000" pitchFamily="2" charset="2"/>
              <a:buChar char="Ø"/>
            </a:pPr>
            <a:r>
              <a:rPr lang="es-CL" sz="2200" b="1" dirty="0">
                <a:latin typeface="Arial Narrow" panose="020B0606020202030204" pitchFamily="34" charset="0"/>
                <a:cs typeface="Calibri" panose="020F0502020204030204" pitchFamily="34" charset="0"/>
              </a:rPr>
              <a:t>CALIFICACIÓN DE INSTALACIONES DE 2017 INCORPORADA A BASE DE DATOS CON LA TOPOLOGÍA DEL SISTEMA EN 2014.</a:t>
            </a:r>
          </a:p>
        </p:txBody>
      </p:sp>
    </p:spTree>
    <p:extLst>
      <p:ext uri="{BB962C8B-B14F-4D97-AF65-F5344CB8AC3E}">
        <p14:creationId xmlns:p14="http://schemas.microsoft.com/office/powerpoint/2010/main" val="305472471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40</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 COSTOS DE OPERACIÓN Y MANTENIMIENTO</a:t>
            </a:r>
          </a:p>
        </p:txBody>
      </p:sp>
      <p:sp>
        <p:nvSpPr>
          <p:cNvPr id="12" name="CuadroTexto 2">
            <a:extLst>
              <a:ext uri="{FF2B5EF4-FFF2-40B4-BE49-F238E27FC236}">
                <a16:creationId xmlns:a16="http://schemas.microsoft.com/office/drawing/2014/main" id="{A7988A65-04C3-42D0-A445-751A9A3A4C49}"/>
              </a:ext>
            </a:extLst>
          </p:cNvPr>
          <p:cNvSpPr txBox="1">
            <a:spLocks noChangeArrowheads="1"/>
          </p:cNvSpPr>
          <p:nvPr/>
        </p:nvSpPr>
        <p:spPr bwMode="auto">
          <a:xfrm>
            <a:off x="360000" y="1368000"/>
            <a:ext cx="842400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marL="360000" indent="-360000">
              <a:spcBef>
                <a:spcPts val="0"/>
              </a:spcBef>
              <a:spcAft>
                <a:spcPts val="1200"/>
              </a:spcAft>
              <a:buClr>
                <a:schemeClr val="tx1"/>
              </a:buClr>
              <a:buFont typeface="Wingdings" panose="05000000000000000000" pitchFamily="2" charset="2"/>
              <a:buChar char="Ø"/>
            </a:pPr>
            <a:r>
              <a:rPr lang="es-CL" altLang="es-CL" sz="2000" b="1" dirty="0"/>
              <a:t>Metodología y criterios</a:t>
            </a:r>
          </a:p>
          <a:p>
            <a:pPr marL="360000" indent="-360000">
              <a:spcBef>
                <a:spcPts val="0"/>
              </a:spcBef>
              <a:spcAft>
                <a:spcPts val="1200"/>
              </a:spcAft>
              <a:buClr>
                <a:schemeClr val="tx1"/>
              </a:buClr>
              <a:buFont typeface="Wingdings" panose="05000000000000000000" pitchFamily="2" charset="2"/>
              <a:buChar char="§"/>
            </a:pPr>
            <a:r>
              <a:rPr lang="es-CL" altLang="es-CL" sz="2000" dirty="0"/>
              <a:t>Definición de tareas de </a:t>
            </a:r>
            <a:r>
              <a:rPr lang="es-CL" altLang="es-CL" sz="2000" dirty="0" err="1"/>
              <a:t>OyM</a:t>
            </a:r>
            <a:r>
              <a:rPr lang="es-CL" altLang="es-CL" sz="2000" dirty="0"/>
              <a:t> por tipo de activo (líneas, paños, equipos primarios, dispositivos de regulación y control, </a:t>
            </a:r>
            <a:r>
              <a:rPr lang="es-CL" altLang="es-CL" sz="2000" dirty="0" err="1"/>
              <a:t>etc</a:t>
            </a:r>
            <a:r>
              <a:rPr lang="es-CL" altLang="es-CL" sz="2000" dirty="0"/>
              <a:t>).</a:t>
            </a:r>
          </a:p>
          <a:p>
            <a:pPr marL="360000" lvl="1" indent="-360000">
              <a:spcBef>
                <a:spcPts val="0"/>
              </a:spcBef>
              <a:spcAft>
                <a:spcPts val="1200"/>
              </a:spcAft>
              <a:buClr>
                <a:schemeClr val="tx1"/>
              </a:buClr>
            </a:pPr>
            <a:r>
              <a:rPr lang="es-CL" altLang="es-CL" sz="2000" dirty="0"/>
              <a:t>Frecuencia de ejecución.</a:t>
            </a:r>
          </a:p>
          <a:p>
            <a:pPr marL="360000" lvl="1" indent="-360000">
              <a:spcBef>
                <a:spcPts val="0"/>
              </a:spcBef>
              <a:spcAft>
                <a:spcPts val="1200"/>
              </a:spcAft>
              <a:buClr>
                <a:schemeClr val="tx1"/>
              </a:buClr>
            </a:pPr>
            <a:r>
              <a:rPr lang="es-CL" altLang="es-CL" sz="2000" dirty="0"/>
              <a:t>Tipos de cuadrilla por tarea: cantidad de operarios, herramientas, equipos y vehículos.</a:t>
            </a:r>
          </a:p>
          <a:p>
            <a:pPr marL="360000" lvl="1" indent="-360000">
              <a:spcBef>
                <a:spcPts val="0"/>
              </a:spcBef>
              <a:spcAft>
                <a:spcPts val="1200"/>
              </a:spcAft>
              <a:buClr>
                <a:schemeClr val="tx1"/>
              </a:buClr>
            </a:pPr>
            <a:r>
              <a:rPr lang="es-CL" altLang="es-CL" sz="2000" dirty="0"/>
              <a:t>Tiempo de ejecución por tarea.</a:t>
            </a:r>
          </a:p>
          <a:p>
            <a:pPr marL="360000" indent="-360000">
              <a:spcBef>
                <a:spcPts val="0"/>
              </a:spcBef>
              <a:spcAft>
                <a:spcPts val="1200"/>
              </a:spcAft>
              <a:buClr>
                <a:schemeClr val="tx1"/>
              </a:buClr>
              <a:buFont typeface="Wingdings" panose="05000000000000000000" pitchFamily="2" charset="2"/>
              <a:buChar char="§"/>
            </a:pPr>
            <a:r>
              <a:rPr lang="es-CL" altLang="es-CL" sz="2000" dirty="0"/>
              <a:t>Tiempo de traslado por tipo de instalación, por cuadrilla, tipo de tarea (programables/no programable).</a:t>
            </a:r>
          </a:p>
          <a:p>
            <a:pPr marL="360000" indent="-360000">
              <a:spcBef>
                <a:spcPts val="0"/>
              </a:spcBef>
              <a:spcAft>
                <a:spcPts val="1200"/>
              </a:spcAft>
              <a:buClr>
                <a:schemeClr val="tx1"/>
              </a:buClr>
              <a:buFont typeface="Wingdings" panose="05000000000000000000" pitchFamily="2" charset="2"/>
              <a:buChar char="§"/>
            </a:pPr>
            <a:r>
              <a:rPr lang="es-CL" altLang="es-CL" sz="2000" dirty="0"/>
              <a:t>Tareas programables: Misiones estimadas a partir de la frecuencia de las tareas asignadas a una cuadrilla.</a:t>
            </a:r>
            <a:endParaRPr lang="es-CL" altLang="es-CL" sz="1600" dirty="0"/>
          </a:p>
        </p:txBody>
      </p:sp>
    </p:spTree>
    <p:extLst>
      <p:ext uri="{BB962C8B-B14F-4D97-AF65-F5344CB8AC3E}">
        <p14:creationId xmlns:p14="http://schemas.microsoft.com/office/powerpoint/2010/main" val="68828906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41</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 COSTOS DE OPERACIÓN Y MANTENIMIENTO</a:t>
            </a:r>
          </a:p>
          <a:p>
            <a:endParaRPr lang="es-CL" b="1" dirty="0">
              <a:latin typeface="Arial Narrow" panose="020B0606020202030204" pitchFamily="34" charset="0"/>
            </a:endParaRPr>
          </a:p>
        </p:txBody>
      </p:sp>
      <p:sp>
        <p:nvSpPr>
          <p:cNvPr id="12" name="CuadroTexto 2">
            <a:extLst>
              <a:ext uri="{FF2B5EF4-FFF2-40B4-BE49-F238E27FC236}">
                <a16:creationId xmlns:a16="http://schemas.microsoft.com/office/drawing/2014/main" id="{A7988A65-04C3-42D0-A445-751A9A3A4C49}"/>
              </a:ext>
            </a:extLst>
          </p:cNvPr>
          <p:cNvSpPr txBox="1">
            <a:spLocks noChangeArrowheads="1"/>
          </p:cNvSpPr>
          <p:nvPr/>
        </p:nvSpPr>
        <p:spPr bwMode="auto">
          <a:xfrm>
            <a:off x="360000" y="1368000"/>
            <a:ext cx="8424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36000">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marL="360000" indent="-360000">
              <a:spcBef>
                <a:spcPts val="0"/>
              </a:spcBef>
              <a:spcAft>
                <a:spcPts val="1200"/>
              </a:spcAft>
              <a:buClr>
                <a:schemeClr val="tx1"/>
              </a:buClr>
              <a:buFont typeface="Wingdings" panose="05000000000000000000" pitchFamily="2" charset="2"/>
              <a:buChar char="Ø"/>
            </a:pPr>
            <a:r>
              <a:rPr lang="es-CL" altLang="es-CL" sz="2000" b="1" dirty="0"/>
              <a:t>Metodología y criterios</a:t>
            </a:r>
          </a:p>
          <a:p>
            <a:pPr marL="360000" indent="-360000">
              <a:spcBef>
                <a:spcPts val="0"/>
              </a:spcBef>
              <a:spcAft>
                <a:spcPts val="1200"/>
              </a:spcAft>
              <a:buClr>
                <a:schemeClr val="tx1"/>
              </a:buClr>
              <a:buFont typeface="Wingdings" panose="05000000000000000000" pitchFamily="2" charset="2"/>
              <a:buChar char="§"/>
            </a:pPr>
            <a:r>
              <a:rPr lang="es-CL" altLang="es-CL" sz="2000" dirty="0"/>
              <a:t>Tareas no programables: Viaje ida y vuelta a zona de tarea por cada evento.</a:t>
            </a:r>
          </a:p>
          <a:p>
            <a:pPr marL="360000" lvl="1" indent="-360000">
              <a:spcBef>
                <a:spcPts val="0"/>
              </a:spcBef>
              <a:spcAft>
                <a:spcPts val="1200"/>
              </a:spcAft>
              <a:buClr>
                <a:schemeClr val="tx1"/>
              </a:buClr>
            </a:pPr>
            <a:r>
              <a:rPr lang="es-CL" altLang="es-CL" sz="2000" dirty="0"/>
              <a:t>Costos de materiales consistentes con los usados en el cálculo del V.I.</a:t>
            </a:r>
          </a:p>
          <a:p>
            <a:pPr marL="360000" lvl="1" indent="-360000">
              <a:spcBef>
                <a:spcPts val="0"/>
              </a:spcBef>
              <a:spcAft>
                <a:spcPts val="1200"/>
              </a:spcAft>
              <a:buClr>
                <a:schemeClr val="tx1"/>
              </a:buClr>
            </a:pPr>
            <a:r>
              <a:rPr lang="es-CL" altLang="es-CL" sz="2000" dirty="0"/>
              <a:t>Estimación de los recursos físicos (personal, vehículos, herramientas, materiales) para las tareas programables  y no programables.</a:t>
            </a:r>
          </a:p>
          <a:p>
            <a:pPr marL="360000" lvl="1" indent="-360000">
              <a:spcBef>
                <a:spcPts val="0"/>
              </a:spcBef>
              <a:spcAft>
                <a:spcPts val="1200"/>
              </a:spcAft>
              <a:buClr>
                <a:schemeClr val="tx1"/>
              </a:buClr>
            </a:pPr>
            <a:r>
              <a:rPr lang="es-CL" altLang="es-CL" sz="2000" dirty="0"/>
              <a:t>Análisis de tercerización de actividades considerando actividades estratégicas (planificación y control) y conveniencia económica (comparar el costo de la actividad con personal propio vs personal tercerizado).</a:t>
            </a:r>
            <a:endParaRPr lang="es-CL" altLang="es-CL" sz="1600" dirty="0"/>
          </a:p>
        </p:txBody>
      </p:sp>
    </p:spTree>
    <p:extLst>
      <p:ext uri="{BB962C8B-B14F-4D97-AF65-F5344CB8AC3E}">
        <p14:creationId xmlns:p14="http://schemas.microsoft.com/office/powerpoint/2010/main" val="96674915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42</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 COSTOS DE OPERACIÓN Y MANTENIMIENTO</a:t>
            </a:r>
          </a:p>
          <a:p>
            <a:endParaRPr lang="es-CL" b="1" dirty="0">
              <a:latin typeface="Arial Narrow" panose="020B0606020202030204" pitchFamily="34" charset="0"/>
            </a:endParaRPr>
          </a:p>
        </p:txBody>
      </p:sp>
      <p:sp>
        <p:nvSpPr>
          <p:cNvPr id="13" name="CuadroTexto 2">
            <a:extLst>
              <a:ext uri="{FF2B5EF4-FFF2-40B4-BE49-F238E27FC236}">
                <a16:creationId xmlns:a16="http://schemas.microsoft.com/office/drawing/2014/main" id="{A7988A65-04C3-42D0-A445-751A9A3A4C49}"/>
              </a:ext>
            </a:extLst>
          </p:cNvPr>
          <p:cNvSpPr txBox="1">
            <a:spLocks noChangeArrowheads="1"/>
          </p:cNvSpPr>
          <p:nvPr/>
        </p:nvSpPr>
        <p:spPr bwMode="auto">
          <a:xfrm>
            <a:off x="360000" y="1368000"/>
            <a:ext cx="84240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marL="360000" indent="-360000">
              <a:spcBef>
                <a:spcPts val="0"/>
              </a:spcBef>
              <a:spcAft>
                <a:spcPts val="600"/>
              </a:spcAft>
              <a:buClr>
                <a:schemeClr val="tx1"/>
              </a:buClr>
              <a:buFont typeface="Wingdings" panose="05000000000000000000" pitchFamily="2" charset="2"/>
              <a:buChar char="Ø"/>
            </a:pPr>
            <a:r>
              <a:rPr lang="es-CL" altLang="es-CL" sz="1800" b="1" dirty="0"/>
              <a:t>Antecedentes utilizados  </a:t>
            </a:r>
          </a:p>
          <a:p>
            <a:pPr marL="360000" lvl="1" indent="-360000">
              <a:spcBef>
                <a:spcPts val="0"/>
              </a:spcBef>
              <a:spcAft>
                <a:spcPts val="600"/>
              </a:spcAft>
              <a:buClr>
                <a:schemeClr val="tx1"/>
              </a:buClr>
            </a:pPr>
            <a:r>
              <a:rPr lang="es-CL" altLang="es-CL" sz="1700" dirty="0"/>
              <a:t>Revisión y análisis de la información enviada por las empresas. </a:t>
            </a:r>
          </a:p>
          <a:p>
            <a:pPr marL="360000" lvl="1" indent="-360000">
              <a:spcBef>
                <a:spcPts val="0"/>
              </a:spcBef>
              <a:spcAft>
                <a:spcPts val="600"/>
              </a:spcAft>
              <a:buClr>
                <a:schemeClr val="tx1"/>
              </a:buClr>
            </a:pPr>
            <a:r>
              <a:rPr lang="es-CL" altLang="es-CL" sz="1700" dirty="0"/>
              <a:t>Experiencia del consultor: </a:t>
            </a:r>
            <a:r>
              <a:rPr lang="es-ES" sz="1700" dirty="0"/>
              <a:t>recogida en procesos de tarificación de la industria de la transmisión basados en la metodología de empresa modelo y realizados para Chile, Perú, Argentina, Bolivia, Brasil, Guatemala, Uruguay, Venezuela, Colombia entre otros países ajustado a las características del STN de Chile. </a:t>
            </a:r>
            <a:endParaRPr lang="es-CL" altLang="es-CL" sz="1700" dirty="0"/>
          </a:p>
          <a:p>
            <a:pPr marL="360000" lvl="1" indent="-360000">
              <a:spcBef>
                <a:spcPts val="0"/>
              </a:spcBef>
              <a:spcAft>
                <a:spcPts val="600"/>
              </a:spcAft>
              <a:buClr>
                <a:schemeClr val="tx1"/>
              </a:buClr>
            </a:pPr>
            <a:r>
              <a:rPr lang="es-ES" sz="1700" dirty="0"/>
              <a:t>Los antecedentes de dicha experiencia fueron utilizados con la adecuación requerida a las características de las instalaciones objeto del presente estudio y teniendo en cuenta las particularidades del contexto operacional.</a:t>
            </a:r>
            <a:endParaRPr lang="es-CL" altLang="es-CL" sz="1700" dirty="0"/>
          </a:p>
          <a:p>
            <a:pPr marL="360000" lvl="1" indent="-360000">
              <a:spcBef>
                <a:spcPts val="0"/>
              </a:spcBef>
              <a:spcAft>
                <a:spcPts val="600"/>
              </a:spcAft>
              <a:buClr>
                <a:schemeClr val="tx1"/>
              </a:buClr>
            </a:pPr>
            <a:r>
              <a:rPr lang="es-CL" altLang="es-CL" sz="1700" dirty="0"/>
              <a:t>Relevamiento de costos unitarios de mercado.</a:t>
            </a:r>
            <a:endParaRPr lang="es-CL" altLang="es-CL" sz="1700" b="1" dirty="0"/>
          </a:p>
          <a:p>
            <a:pPr marL="360000" indent="-360000">
              <a:spcBef>
                <a:spcPts val="0"/>
              </a:spcBef>
              <a:buClr>
                <a:schemeClr val="tx1"/>
              </a:buClr>
              <a:buFont typeface="Wingdings" panose="05000000000000000000" pitchFamily="2" charset="2"/>
              <a:buChar char="Ø"/>
            </a:pPr>
            <a:r>
              <a:rPr lang="es-CL" altLang="es-CL" sz="1800" b="1" dirty="0"/>
              <a:t>Resultados</a:t>
            </a:r>
            <a:endParaRPr lang="es-CL" altLang="es-CL" sz="1600" dirty="0"/>
          </a:p>
        </p:txBody>
      </p:sp>
      <p:sp>
        <p:nvSpPr>
          <p:cNvPr id="14" name="4 Rectángulo">
            <a:extLst>
              <a:ext uri="{FF2B5EF4-FFF2-40B4-BE49-F238E27FC236}">
                <a16:creationId xmlns:a16="http://schemas.microsoft.com/office/drawing/2014/main" id="{ACA21EDE-5B3C-4169-B65D-814659ECBAA4}"/>
              </a:ext>
            </a:extLst>
          </p:cNvPr>
          <p:cNvSpPr>
            <a:spLocks noChangeArrowheads="1"/>
          </p:cNvSpPr>
          <p:nvPr/>
        </p:nvSpPr>
        <p:spPr bwMode="auto">
          <a:xfrm>
            <a:off x="1547664" y="6021288"/>
            <a:ext cx="5771580" cy="576064"/>
          </a:xfrm>
          <a:prstGeom prst="rect">
            <a:avLst/>
          </a:prstGeom>
          <a:solidFill>
            <a:srgbClr val="0099CC"/>
          </a:solidFill>
          <a:ln w="9525" algn="ctr">
            <a:solidFill>
              <a:schemeClr val="tx1"/>
            </a:solidFill>
            <a:round/>
            <a:headEnd/>
            <a:tailEnd/>
          </a:ln>
        </p:spPr>
        <p:txBody>
          <a:bodyPr lIns="0" tIns="36000" rIns="0" bIns="36000"/>
          <a:lstStyle>
            <a:lvl1pPr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lgn="l">
              <a:spcBef>
                <a:spcPct val="0"/>
              </a:spcBef>
              <a:buClrTx/>
              <a:buFontTx/>
              <a:buNone/>
            </a:pPr>
            <a:r>
              <a:rPr lang="es-ES" altLang="es-CL" sz="1200" b="1" dirty="0" err="1">
                <a:solidFill>
                  <a:schemeClr val="bg1"/>
                </a:solidFill>
                <a:latin typeface="Times New Roman" panose="02020603050405020304" pitchFamily="18" charset="0"/>
              </a:rPr>
              <a:t>Directos_SE_EC</a:t>
            </a:r>
            <a:r>
              <a:rPr lang="es-ES" altLang="es-CL" sz="1200" b="1" dirty="0">
                <a:solidFill>
                  <a:schemeClr val="bg1"/>
                </a:solidFill>
                <a:latin typeface="Times New Roman" panose="02020603050405020304" pitchFamily="18" charset="0"/>
              </a:rPr>
              <a:t>: Vigilancia, Energía Eléctrica SE, Contribuciones.</a:t>
            </a:r>
          </a:p>
          <a:p>
            <a:pPr algn="l">
              <a:spcBef>
                <a:spcPct val="0"/>
              </a:spcBef>
              <a:buClrTx/>
              <a:buFontTx/>
              <a:buNone/>
            </a:pPr>
            <a:r>
              <a:rPr lang="es-ES" altLang="es-CL" sz="1200" b="1" dirty="0">
                <a:solidFill>
                  <a:schemeClr val="bg1"/>
                </a:solidFill>
                <a:latin typeface="Times New Roman" panose="02020603050405020304" pitchFamily="18" charset="0"/>
              </a:rPr>
              <a:t>Directos SE: mano de obra, materiales, servicios de </a:t>
            </a:r>
            <a:r>
              <a:rPr lang="es-ES" altLang="es-CL" sz="1200" b="1" dirty="0" err="1">
                <a:solidFill>
                  <a:schemeClr val="bg1"/>
                </a:solidFill>
                <a:latin typeface="Times New Roman" panose="02020603050405020304" pitchFamily="18" charset="0"/>
              </a:rPr>
              <a:t>OyM</a:t>
            </a:r>
            <a:r>
              <a:rPr lang="es-ES" altLang="es-CL" sz="1200" b="1" dirty="0">
                <a:solidFill>
                  <a:schemeClr val="bg1"/>
                </a:solidFill>
                <a:latin typeface="Times New Roman" panose="02020603050405020304" pitchFamily="18" charset="0"/>
              </a:rPr>
              <a:t> SE</a:t>
            </a:r>
          </a:p>
          <a:p>
            <a:pPr>
              <a:spcBef>
                <a:spcPct val="0"/>
              </a:spcBef>
              <a:buClrTx/>
              <a:buNone/>
            </a:pPr>
            <a:r>
              <a:rPr lang="es-ES" altLang="es-CL" sz="1200" b="1" dirty="0">
                <a:solidFill>
                  <a:schemeClr val="bg1"/>
                </a:solidFill>
                <a:latin typeface="Times New Roman" panose="02020603050405020304" pitchFamily="18" charset="0"/>
              </a:rPr>
              <a:t>Directos Líneas:  mano de obra, materiales, servicios de </a:t>
            </a:r>
            <a:r>
              <a:rPr lang="es-ES" altLang="es-CL" sz="1200" b="1" dirty="0" err="1">
                <a:solidFill>
                  <a:schemeClr val="bg1"/>
                </a:solidFill>
                <a:latin typeface="Times New Roman" panose="02020603050405020304" pitchFamily="18" charset="0"/>
              </a:rPr>
              <a:t>OyM</a:t>
            </a:r>
            <a:r>
              <a:rPr lang="es-ES" altLang="es-CL" sz="1200" b="1" dirty="0">
                <a:solidFill>
                  <a:schemeClr val="bg1"/>
                </a:solidFill>
                <a:latin typeface="Times New Roman" panose="02020603050405020304" pitchFamily="18" charset="0"/>
              </a:rPr>
              <a:t> líneas</a:t>
            </a:r>
          </a:p>
          <a:p>
            <a:pPr algn="l">
              <a:spcBef>
                <a:spcPct val="0"/>
              </a:spcBef>
              <a:buClrTx/>
              <a:buFontTx/>
              <a:buNone/>
            </a:pPr>
            <a:endParaRPr lang="es-ES" altLang="es-CL" sz="1200" b="1" dirty="0">
              <a:solidFill>
                <a:schemeClr val="bg1"/>
              </a:solidFill>
              <a:latin typeface="Times New Roman" panose="02020603050405020304" pitchFamily="18" charset="0"/>
            </a:endParaRPr>
          </a:p>
          <a:p>
            <a:pPr algn="l">
              <a:spcBef>
                <a:spcPct val="0"/>
              </a:spcBef>
              <a:buClrTx/>
              <a:buFontTx/>
              <a:buNone/>
            </a:pPr>
            <a:endParaRPr lang="es-AR" altLang="es-CL" sz="1200" b="1" dirty="0">
              <a:solidFill>
                <a:schemeClr val="bg1"/>
              </a:solidFill>
              <a:latin typeface="Times New Roman" panose="02020603050405020304" pitchFamily="18" charset="0"/>
            </a:endParaRPr>
          </a:p>
        </p:txBody>
      </p:sp>
      <p:pic>
        <p:nvPicPr>
          <p:cNvPr id="15" name="Imagen 8">
            <a:extLst>
              <a:ext uri="{FF2B5EF4-FFF2-40B4-BE49-F238E27FC236}">
                <a16:creationId xmlns:a16="http://schemas.microsoft.com/office/drawing/2014/main" id="{818630ED-3873-4B1C-88E1-83694ECAF3A5}"/>
              </a:ext>
            </a:extLst>
          </p:cNvPr>
          <p:cNvPicPr>
            <a:picLocks noChangeAspect="1"/>
          </p:cNvPicPr>
          <p:nvPr/>
        </p:nvPicPr>
        <p:blipFill>
          <a:blip r:embed="rId6"/>
          <a:stretch>
            <a:fillRect/>
          </a:stretch>
        </p:blipFill>
        <p:spPr>
          <a:xfrm>
            <a:off x="1884955" y="4603769"/>
            <a:ext cx="5112000" cy="1233372"/>
          </a:xfrm>
          <a:prstGeom prst="rect">
            <a:avLst/>
          </a:prstGeom>
        </p:spPr>
      </p:pic>
    </p:spTree>
    <p:extLst>
      <p:ext uri="{BB962C8B-B14F-4D97-AF65-F5344CB8AC3E}">
        <p14:creationId xmlns:p14="http://schemas.microsoft.com/office/powerpoint/2010/main" val="2084424538"/>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43</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VIII. ORGANIZACIÓN DE LA EMPRESA MODELO EFICIENTE</a:t>
            </a:r>
          </a:p>
        </p:txBody>
      </p:sp>
      <p:sp>
        <p:nvSpPr>
          <p:cNvPr id="16" name="CuadroTexto 2">
            <a:extLst>
              <a:ext uri="{FF2B5EF4-FFF2-40B4-BE49-F238E27FC236}">
                <a16:creationId xmlns:a16="http://schemas.microsoft.com/office/drawing/2014/main" id="{D7A2B52B-E4E5-4AB5-90B0-CAB773EF3D3B}"/>
              </a:ext>
            </a:extLst>
          </p:cNvPr>
          <p:cNvSpPr txBox="1">
            <a:spLocks noChangeArrowheads="1"/>
          </p:cNvSpPr>
          <p:nvPr/>
        </p:nvSpPr>
        <p:spPr bwMode="auto">
          <a:xfrm>
            <a:off x="270966" y="1501387"/>
            <a:ext cx="8045450" cy="393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2000" b="1" dirty="0"/>
              <a:t>Metodología y criterios</a:t>
            </a:r>
          </a:p>
          <a:p>
            <a:pPr lvl="1">
              <a:buClr>
                <a:schemeClr val="tx1"/>
              </a:buClr>
            </a:pPr>
            <a:r>
              <a:rPr lang="es-CL" altLang="es-CL" sz="2000" dirty="0"/>
              <a:t>Diseño de la estructura organizacional sobre la base de los procesos y actividades requeridas para la prestación del servicio considerando las características operacionales del STN.</a:t>
            </a:r>
          </a:p>
          <a:p>
            <a:pPr lvl="1">
              <a:buClr>
                <a:schemeClr val="tx1"/>
              </a:buClr>
            </a:pPr>
            <a:r>
              <a:rPr lang="es-CL" altLang="es-CL" sz="2000" dirty="0"/>
              <a:t>La estructura organizacional adoptada para el área de explotación es la de Especialidad Centralizada y Ejecución Descentralizada.</a:t>
            </a:r>
          </a:p>
          <a:p>
            <a:pPr lvl="1">
              <a:buClr>
                <a:schemeClr val="tx1"/>
              </a:buClr>
            </a:pPr>
            <a:r>
              <a:rPr lang="es-CL" altLang="es-CL" sz="2000" dirty="0"/>
              <a:t>Centralización de la especialización, con su beneficio de unidad de mando en toda el área de operaciones, con una ejecución descentralizada de la misma. </a:t>
            </a:r>
          </a:p>
          <a:p>
            <a:pPr>
              <a:buClr>
                <a:schemeClr val="tx1"/>
              </a:buClr>
            </a:pPr>
            <a:endParaRPr lang="es-CL" altLang="es-CL" sz="1600" dirty="0"/>
          </a:p>
          <a:p>
            <a:pPr marL="0" indent="0">
              <a:buClr>
                <a:schemeClr val="tx1"/>
              </a:buClr>
              <a:buNone/>
            </a:pPr>
            <a:endParaRPr lang="es-CL" altLang="es-CL" sz="1600" dirty="0"/>
          </a:p>
          <a:p>
            <a:endParaRPr lang="es-CL" altLang="es-CL" sz="1600" dirty="0"/>
          </a:p>
        </p:txBody>
      </p:sp>
    </p:spTree>
    <p:extLst>
      <p:ext uri="{BB962C8B-B14F-4D97-AF65-F5344CB8AC3E}">
        <p14:creationId xmlns:p14="http://schemas.microsoft.com/office/powerpoint/2010/main" val="424976580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44</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VIII. ORGANIZACIÓN DE LA EMPRESA MODELO EFICIENTE</a:t>
            </a:r>
          </a:p>
        </p:txBody>
      </p:sp>
      <p:sp>
        <p:nvSpPr>
          <p:cNvPr id="16" name="CuadroTexto 2">
            <a:extLst>
              <a:ext uri="{FF2B5EF4-FFF2-40B4-BE49-F238E27FC236}">
                <a16:creationId xmlns:a16="http://schemas.microsoft.com/office/drawing/2014/main" id="{D7A2B52B-E4E5-4AB5-90B0-CAB773EF3D3B}"/>
              </a:ext>
            </a:extLst>
          </p:cNvPr>
          <p:cNvSpPr txBox="1">
            <a:spLocks noChangeArrowheads="1"/>
          </p:cNvSpPr>
          <p:nvPr/>
        </p:nvSpPr>
        <p:spPr bwMode="auto">
          <a:xfrm>
            <a:off x="270966" y="1501387"/>
            <a:ext cx="8045450" cy="4887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2000" b="1" dirty="0"/>
              <a:t>Metodología y criterios</a:t>
            </a:r>
          </a:p>
          <a:p>
            <a:pPr lvl="1">
              <a:buClr>
                <a:schemeClr val="tx1"/>
              </a:buClr>
            </a:pPr>
            <a:r>
              <a:rPr lang="es-CL" altLang="es-CL" sz="2000" dirty="0"/>
              <a:t>La ejecución descentralizada se justifica debido a la dispersión de los activos que implica grandes distancias de traslado por lo que se requiere regionalizar las funciones de </a:t>
            </a:r>
            <a:r>
              <a:rPr lang="es-CL" altLang="es-CL" sz="2000" dirty="0" err="1"/>
              <a:t>OyM</a:t>
            </a:r>
            <a:r>
              <a:rPr lang="es-CL" altLang="es-CL" sz="2000" dirty="0"/>
              <a:t> para mantener los tiempos de respuesta acordes con los requerimientos de calidad de servicio que la empresa debe cumplir considerando la ubicación de los activos instalados.</a:t>
            </a:r>
          </a:p>
          <a:p>
            <a:pPr lvl="1">
              <a:buClr>
                <a:schemeClr val="tx1"/>
              </a:buClr>
            </a:pPr>
            <a:r>
              <a:rPr lang="es-CL" altLang="es-CL" sz="2000" dirty="0"/>
              <a:t>La plantilla de personal centralizada se ubica en el edificio corporativo de la EM y la descentralizada en las unidades territoriales descentralizadas (Unidades Regionales).</a:t>
            </a:r>
            <a:endParaRPr lang="es-CL" altLang="es-CL" sz="1600" dirty="0"/>
          </a:p>
          <a:p>
            <a:pPr>
              <a:buClr>
                <a:schemeClr val="tx1"/>
              </a:buClr>
              <a:buFont typeface="Wingdings" panose="05000000000000000000" pitchFamily="2" charset="2"/>
              <a:buChar char="Ø"/>
            </a:pPr>
            <a:r>
              <a:rPr lang="es-CL" altLang="es-CL" sz="2000" b="1" dirty="0"/>
              <a:t>Antecedentes utilizados</a:t>
            </a:r>
          </a:p>
          <a:p>
            <a:pPr lvl="1">
              <a:buClr>
                <a:schemeClr val="tx1"/>
              </a:buClr>
            </a:pPr>
            <a:r>
              <a:rPr lang="es-CL" altLang="es-CL" sz="2000" dirty="0"/>
              <a:t>Revisión y análisis de la información enviada por las empresas. Experiencia del consultor.</a:t>
            </a:r>
          </a:p>
          <a:p>
            <a:pPr>
              <a:buClr>
                <a:schemeClr val="tx1"/>
              </a:buClr>
            </a:pPr>
            <a:endParaRPr lang="es-CL" altLang="es-CL" sz="1600" dirty="0"/>
          </a:p>
          <a:p>
            <a:pPr marL="0" indent="0">
              <a:buClr>
                <a:schemeClr val="tx1"/>
              </a:buClr>
              <a:buNone/>
            </a:pPr>
            <a:endParaRPr lang="es-CL" altLang="es-CL" sz="1600" dirty="0"/>
          </a:p>
          <a:p>
            <a:endParaRPr lang="es-CL" altLang="es-CL" sz="1600" dirty="0"/>
          </a:p>
        </p:txBody>
      </p:sp>
    </p:spTree>
    <p:extLst>
      <p:ext uri="{BB962C8B-B14F-4D97-AF65-F5344CB8AC3E}">
        <p14:creationId xmlns:p14="http://schemas.microsoft.com/office/powerpoint/2010/main" val="256142289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45</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VIII. ORGANIZACIÓN DE LA EMPRESA MODELO EFICIENTE</a:t>
            </a:r>
          </a:p>
        </p:txBody>
      </p:sp>
      <p:sp>
        <p:nvSpPr>
          <p:cNvPr id="12" name="CuadroTexto 2">
            <a:extLst>
              <a:ext uri="{FF2B5EF4-FFF2-40B4-BE49-F238E27FC236}">
                <a16:creationId xmlns:a16="http://schemas.microsoft.com/office/drawing/2014/main" id="{D7A2B52B-E4E5-4AB5-90B0-CAB773EF3D3B}"/>
              </a:ext>
            </a:extLst>
          </p:cNvPr>
          <p:cNvSpPr txBox="1">
            <a:spLocks noChangeArrowheads="1"/>
          </p:cNvSpPr>
          <p:nvPr/>
        </p:nvSpPr>
        <p:spPr bwMode="auto">
          <a:xfrm>
            <a:off x="127000" y="1451908"/>
            <a:ext cx="8045450" cy="5423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2000" b="1" dirty="0"/>
              <a:t>Resultados</a:t>
            </a:r>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a:buClr>
                <a:schemeClr val="tx1"/>
              </a:buClr>
              <a:buFont typeface="Wingdings" panose="05000000000000000000" pitchFamily="2" charset="2"/>
              <a:buChar char="§"/>
            </a:pPr>
            <a:endParaRPr lang="es-ES" sz="1600" dirty="0"/>
          </a:p>
          <a:p>
            <a:pPr marL="0" indent="0">
              <a:buClr>
                <a:schemeClr val="tx1"/>
              </a:buClr>
              <a:buNone/>
            </a:pPr>
            <a:endParaRPr lang="es-CL" altLang="es-CL" sz="1600" dirty="0"/>
          </a:p>
          <a:p>
            <a:pPr>
              <a:buClr>
                <a:schemeClr val="tx1"/>
              </a:buClr>
            </a:pPr>
            <a:endParaRPr lang="es-CL" altLang="es-CL" sz="1600" dirty="0"/>
          </a:p>
          <a:p>
            <a:pPr>
              <a:buClr>
                <a:schemeClr val="tx1"/>
              </a:buClr>
            </a:pPr>
            <a:endParaRPr lang="es-CL" altLang="es-CL" sz="1600" dirty="0"/>
          </a:p>
          <a:p>
            <a:pPr marL="0" indent="0">
              <a:buClr>
                <a:schemeClr val="tx1"/>
              </a:buClr>
              <a:buNone/>
            </a:pPr>
            <a:endParaRPr lang="es-CL" altLang="es-CL" sz="1600" dirty="0"/>
          </a:p>
          <a:p>
            <a:endParaRPr lang="es-CL" altLang="es-CL" sz="1600" dirty="0"/>
          </a:p>
        </p:txBody>
      </p:sp>
      <p:pic>
        <p:nvPicPr>
          <p:cNvPr id="13" name="Imagen 1">
            <a:extLst>
              <a:ext uri="{FF2B5EF4-FFF2-40B4-BE49-F238E27FC236}">
                <a16:creationId xmlns:a16="http://schemas.microsoft.com/office/drawing/2014/main" id="{842670FD-5B28-4D97-848F-128A8B32F3D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09230" y="1406350"/>
            <a:ext cx="7039234" cy="503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422662"/>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46</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IX. COSTOS DE ADMINISTRACIÓN</a:t>
            </a:r>
          </a:p>
        </p:txBody>
      </p:sp>
      <p:sp>
        <p:nvSpPr>
          <p:cNvPr id="14" name="CuadroTexto 2">
            <a:extLst>
              <a:ext uri="{FF2B5EF4-FFF2-40B4-BE49-F238E27FC236}">
                <a16:creationId xmlns:a16="http://schemas.microsoft.com/office/drawing/2014/main" id="{47B79AD9-5EB2-4185-BB00-B50BC50D4A4F}"/>
              </a:ext>
            </a:extLst>
          </p:cNvPr>
          <p:cNvSpPr txBox="1">
            <a:spLocks noChangeArrowheads="1"/>
          </p:cNvSpPr>
          <p:nvPr/>
        </p:nvSpPr>
        <p:spPr bwMode="auto">
          <a:xfrm>
            <a:off x="251520" y="1412776"/>
            <a:ext cx="8045450" cy="54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1800" b="1" dirty="0"/>
              <a:t>Metodología y criterios</a:t>
            </a:r>
          </a:p>
          <a:p>
            <a:pPr>
              <a:buClr>
                <a:schemeClr val="tx1"/>
              </a:buClr>
              <a:buFont typeface="Wingdings" panose="05000000000000000000" pitchFamily="2" charset="2"/>
              <a:buChar char="§"/>
            </a:pPr>
            <a:r>
              <a:rPr lang="es-CL" altLang="es-CL" sz="1800" dirty="0"/>
              <a:t>Valorización de los costos de personal de la empresa eficiente y los costos de los servicios e insumos requeridos para su funcionamiento según costos de mercado.</a:t>
            </a:r>
          </a:p>
          <a:p>
            <a:pPr>
              <a:buClr>
                <a:schemeClr val="tx1"/>
              </a:buClr>
              <a:buFont typeface="Wingdings" panose="05000000000000000000" pitchFamily="2" charset="2"/>
              <a:buChar char="§"/>
            </a:pPr>
            <a:r>
              <a:rPr lang="es-CL" altLang="es-CL" sz="1800" dirty="0"/>
              <a:t>Costo de personal EM: Encuesta PWC (Remuneración Bruta + Obligaciones Legales + Beneficios Adicionales)</a:t>
            </a:r>
          </a:p>
          <a:p>
            <a:pPr>
              <a:buClr>
                <a:schemeClr val="tx1"/>
              </a:buClr>
              <a:buFont typeface="Wingdings" panose="05000000000000000000" pitchFamily="2" charset="2"/>
              <a:buChar char="§"/>
            </a:pPr>
            <a:r>
              <a:rPr lang="es-CL" altLang="es-CL" sz="1800" dirty="0"/>
              <a:t>Homologación de Cargos</a:t>
            </a:r>
          </a:p>
          <a:p>
            <a:pPr lvl="2">
              <a:buClr>
                <a:schemeClr val="tx1"/>
              </a:buClr>
              <a:buFont typeface="Wingdings" panose="05000000000000000000" pitchFamily="2" charset="2"/>
              <a:buChar char="§"/>
            </a:pPr>
            <a:r>
              <a:rPr lang="es-CL" altLang="es-CL" sz="1800" dirty="0"/>
              <a:t>Las funciones del cargo, responsabilidades, nivel de capacitación, experiencia y ajuste con la características de los cargos disponibles de la encuesta.</a:t>
            </a:r>
          </a:p>
          <a:p>
            <a:pPr lvl="2">
              <a:buClr>
                <a:schemeClr val="tx1"/>
              </a:buClr>
              <a:buFont typeface="Wingdings" panose="05000000000000000000" pitchFamily="2" charset="2"/>
              <a:buChar char="§"/>
            </a:pPr>
            <a:r>
              <a:rPr lang="es-CL" altLang="es-CL" sz="1800" dirty="0"/>
              <a:t>La posición del cargo respecto de sus jefes directos y sus subordinados para verificar que no haya solapamiento salarial entre el subordinado y su jefe inmediato.</a:t>
            </a:r>
          </a:p>
          <a:p>
            <a:pPr lvl="2">
              <a:buClr>
                <a:schemeClr val="tx1"/>
              </a:buClr>
              <a:buFont typeface="Wingdings" panose="05000000000000000000" pitchFamily="2" charset="2"/>
              <a:buChar char="§"/>
            </a:pPr>
            <a:r>
              <a:rPr lang="es-CL" altLang="es-CL" sz="1800" dirty="0"/>
              <a:t>El organigrama de la EM y su estructura jerárquica, para verificar la razonabilidad del posicionamiento del cargo seleccionado en la estructura organizacional de la EM. </a:t>
            </a:r>
          </a:p>
          <a:p>
            <a:pPr marL="0" indent="0">
              <a:buClr>
                <a:schemeClr val="tx1"/>
              </a:buClr>
              <a:buNone/>
            </a:pPr>
            <a:r>
              <a:rPr lang="es-CL" altLang="es-CL" sz="1400" dirty="0"/>
              <a:t>	</a:t>
            </a:r>
          </a:p>
          <a:p>
            <a:pPr>
              <a:buClr>
                <a:schemeClr val="tx1"/>
              </a:buClr>
            </a:pPr>
            <a:endParaRPr lang="es-CL" altLang="es-CL" sz="1400" dirty="0"/>
          </a:p>
          <a:p>
            <a:pPr lvl="2">
              <a:buClr>
                <a:schemeClr val="tx1"/>
              </a:buClr>
              <a:buFont typeface="Wingdings" panose="05000000000000000000" pitchFamily="2" charset="2"/>
              <a:buChar char="§"/>
            </a:pPr>
            <a:endParaRPr lang="es-CL" altLang="es-CL" sz="1400" dirty="0"/>
          </a:p>
          <a:p>
            <a:pPr lvl="2">
              <a:buClr>
                <a:schemeClr val="tx1"/>
              </a:buClr>
              <a:buFont typeface="Wingdings" panose="05000000000000000000" pitchFamily="2" charset="2"/>
              <a:buChar char="§"/>
            </a:pPr>
            <a:endParaRPr lang="es-CL" altLang="es-CL" sz="1400" dirty="0"/>
          </a:p>
        </p:txBody>
      </p:sp>
    </p:spTree>
    <p:extLst>
      <p:ext uri="{BB962C8B-B14F-4D97-AF65-F5344CB8AC3E}">
        <p14:creationId xmlns:p14="http://schemas.microsoft.com/office/powerpoint/2010/main" val="1843016289"/>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47</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IX. COSTOS DE ADMINISTRACIÓN</a:t>
            </a:r>
          </a:p>
        </p:txBody>
      </p:sp>
      <p:sp>
        <p:nvSpPr>
          <p:cNvPr id="12" name="CuadroTexto 2">
            <a:extLst>
              <a:ext uri="{FF2B5EF4-FFF2-40B4-BE49-F238E27FC236}">
                <a16:creationId xmlns:a16="http://schemas.microsoft.com/office/drawing/2014/main" id="{47B79AD9-5EB2-4185-BB00-B50BC50D4A4F}"/>
              </a:ext>
            </a:extLst>
          </p:cNvPr>
          <p:cNvSpPr txBox="1">
            <a:spLocks noChangeArrowheads="1"/>
          </p:cNvSpPr>
          <p:nvPr/>
        </p:nvSpPr>
        <p:spPr bwMode="auto">
          <a:xfrm>
            <a:off x="262802" y="1412776"/>
            <a:ext cx="8045450" cy="4450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2000" b="1" dirty="0"/>
              <a:t>Metodología y criterios</a:t>
            </a:r>
            <a:endParaRPr lang="es-CL" altLang="es-CL" sz="2000" dirty="0"/>
          </a:p>
          <a:p>
            <a:pPr>
              <a:buClr>
                <a:schemeClr val="tx1"/>
              </a:buClr>
              <a:buFont typeface="Wingdings" panose="05000000000000000000" pitchFamily="2" charset="2"/>
              <a:buChar char="§"/>
            </a:pPr>
            <a:r>
              <a:rPr lang="es-CL" altLang="es-CL" sz="1800" dirty="0"/>
              <a:t>Otras partidas consideradas: seguridad (vigilancia) de subestaciones, aseo y limpieza de edificios, y bodegas, honorarios y gastos del directorio, contribuciones por terrenos de SSEE y edificios, asesorías, estudios, Imagen institucional, capacitación, viajes (pasajes y viáticos), seguros, patentes comerciales, consumos básicos de gas, electricidad y agua en edificios, costos de comunicaciones en telefonía fija y móvil (celular y satelital), servicio de datos (internet y respaldo de datos), ciberseguridad., mantenimiento sistemas informáticos (actualización software y hardware), mantenimiento del SCADA, mantenimiento del equipamiento utilizado para </a:t>
            </a:r>
            <a:r>
              <a:rPr lang="es-CL" altLang="es-CL" sz="1800" dirty="0" err="1"/>
              <a:t>OyM</a:t>
            </a:r>
            <a:r>
              <a:rPr lang="es-CL" altLang="es-CL" sz="1800" dirty="0"/>
              <a:t>, edificios, materiales e insumos computacionales, memoria anual, publicaciones, fotocopias y materiales de oficina, retiro y disposición de residuos, viáticos, indemnización por daños en la franja de servidumbre, costos de operación de vehículos.</a:t>
            </a:r>
            <a:r>
              <a:rPr lang="es-CL" altLang="es-CL" sz="1600" dirty="0"/>
              <a:t>	</a:t>
            </a:r>
          </a:p>
          <a:p>
            <a:pPr>
              <a:buClr>
                <a:schemeClr val="tx1"/>
              </a:buClr>
            </a:pPr>
            <a:endParaRPr lang="es-CL" altLang="es-CL" sz="1600" dirty="0"/>
          </a:p>
          <a:p>
            <a:pPr lvl="2">
              <a:buClr>
                <a:schemeClr val="tx1"/>
              </a:buClr>
              <a:buFont typeface="Wingdings" panose="05000000000000000000" pitchFamily="2" charset="2"/>
              <a:buChar char="§"/>
            </a:pPr>
            <a:endParaRPr lang="es-CL" altLang="es-CL" sz="1600" dirty="0"/>
          </a:p>
          <a:p>
            <a:pPr lvl="2">
              <a:buClr>
                <a:schemeClr val="tx1"/>
              </a:buClr>
              <a:buFont typeface="Wingdings" panose="05000000000000000000" pitchFamily="2" charset="2"/>
              <a:buChar char="§"/>
            </a:pPr>
            <a:endParaRPr lang="es-CL" altLang="es-CL" sz="1600" dirty="0"/>
          </a:p>
        </p:txBody>
      </p:sp>
    </p:spTree>
    <p:extLst>
      <p:ext uri="{BB962C8B-B14F-4D97-AF65-F5344CB8AC3E}">
        <p14:creationId xmlns:p14="http://schemas.microsoft.com/office/powerpoint/2010/main" val="3277231782"/>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48</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IX. COSTOS DE ADMINISTRACIÓN</a:t>
            </a:r>
          </a:p>
        </p:txBody>
      </p:sp>
      <p:sp>
        <p:nvSpPr>
          <p:cNvPr id="13" name="CuadroTexto 2">
            <a:extLst>
              <a:ext uri="{FF2B5EF4-FFF2-40B4-BE49-F238E27FC236}">
                <a16:creationId xmlns:a16="http://schemas.microsoft.com/office/drawing/2014/main" id="{47B79AD9-5EB2-4185-BB00-B50BC50D4A4F}"/>
              </a:ext>
            </a:extLst>
          </p:cNvPr>
          <p:cNvSpPr txBox="1">
            <a:spLocks noChangeArrowheads="1"/>
          </p:cNvSpPr>
          <p:nvPr/>
        </p:nvSpPr>
        <p:spPr bwMode="auto">
          <a:xfrm>
            <a:off x="270966" y="1124744"/>
            <a:ext cx="8045450" cy="5213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marL="0" indent="0">
              <a:buClr>
                <a:schemeClr val="tx1"/>
              </a:buClr>
              <a:buNone/>
            </a:pPr>
            <a:endParaRPr lang="es-CL" altLang="es-CL" sz="1600" b="1" dirty="0"/>
          </a:p>
          <a:p>
            <a:pPr>
              <a:buClr>
                <a:schemeClr val="tx1"/>
              </a:buClr>
              <a:buFont typeface="Wingdings" panose="05000000000000000000" pitchFamily="2" charset="2"/>
              <a:buChar char="Ø"/>
            </a:pPr>
            <a:r>
              <a:rPr lang="es-CL" altLang="es-CL" sz="2000" b="1" dirty="0"/>
              <a:t>Antecedentes</a:t>
            </a:r>
          </a:p>
          <a:p>
            <a:pPr>
              <a:buClr>
                <a:schemeClr val="tx1"/>
              </a:buClr>
              <a:buFont typeface="Wingdings" panose="05000000000000000000" pitchFamily="2" charset="2"/>
              <a:buChar char="§"/>
            </a:pPr>
            <a:r>
              <a:rPr lang="es-CL" altLang="es-CL" sz="1600" dirty="0"/>
              <a:t>Revisión y análisis de la información enviada por las empresas. Experiencia del consultor.</a:t>
            </a:r>
          </a:p>
          <a:p>
            <a:pPr>
              <a:buClr>
                <a:schemeClr val="tx1"/>
              </a:buClr>
              <a:buFont typeface="Wingdings" panose="05000000000000000000" pitchFamily="2" charset="2"/>
              <a:buChar char="§"/>
            </a:pPr>
            <a:r>
              <a:rPr lang="es-CL" altLang="es-CL" sz="1600" dirty="0"/>
              <a:t>Relevamiento de costos unitarios de mercado</a:t>
            </a:r>
          </a:p>
          <a:p>
            <a:pPr>
              <a:buClr>
                <a:schemeClr val="tx1"/>
              </a:buClr>
              <a:buFont typeface="Wingdings" panose="05000000000000000000" pitchFamily="2" charset="2"/>
              <a:buChar char="§"/>
            </a:pPr>
            <a:endParaRPr lang="es-CL" altLang="es-CL" sz="1600" b="1" dirty="0"/>
          </a:p>
          <a:p>
            <a:pPr>
              <a:buClr>
                <a:schemeClr val="tx1"/>
              </a:buClr>
              <a:buFont typeface="Wingdings" panose="05000000000000000000" pitchFamily="2" charset="2"/>
              <a:buChar char="Ø"/>
            </a:pPr>
            <a:r>
              <a:rPr lang="es-CL" altLang="es-CL" sz="2000" b="1" dirty="0"/>
              <a:t>Resultados</a:t>
            </a:r>
            <a:endParaRPr lang="es-CL" altLang="es-CL" sz="1600" b="1"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lvl="2">
              <a:buClr>
                <a:schemeClr val="tx1"/>
              </a:buClr>
              <a:buFont typeface="Wingdings" panose="05000000000000000000" pitchFamily="2" charset="2"/>
              <a:buChar char="§"/>
            </a:pPr>
            <a:endParaRPr lang="es-CL" altLang="es-CL" sz="1600" dirty="0"/>
          </a:p>
        </p:txBody>
      </p:sp>
      <p:graphicFrame>
        <p:nvGraphicFramePr>
          <p:cNvPr id="3" name="2 Objeto"/>
          <p:cNvGraphicFramePr>
            <a:graphicFrameLocks noChangeAspect="1"/>
          </p:cNvGraphicFramePr>
          <p:nvPr>
            <p:extLst>
              <p:ext uri="{D42A27DB-BD31-4B8C-83A1-F6EECF244321}">
                <p14:modId xmlns:p14="http://schemas.microsoft.com/office/powerpoint/2010/main" val="965172875"/>
              </p:ext>
            </p:extLst>
          </p:nvPr>
        </p:nvGraphicFramePr>
        <p:xfrm>
          <a:off x="1726530" y="3428975"/>
          <a:ext cx="5365750" cy="1800225"/>
        </p:xfrm>
        <a:graphic>
          <a:graphicData uri="http://schemas.openxmlformats.org/presentationml/2006/ole">
            <mc:AlternateContent xmlns:mc="http://schemas.openxmlformats.org/markup-compatibility/2006">
              <mc:Choice xmlns:v="urn:schemas-microsoft-com:vml" Requires="v">
                <p:oleObj spid="_x0000_s7204" name="Worksheet" r:id="rId7" imgW="3994162" imgH="1339675" progId="Excel.Sheet.12">
                  <p:embed/>
                </p:oleObj>
              </mc:Choice>
              <mc:Fallback>
                <p:oleObj name="Worksheet" r:id="rId7" imgW="3994162" imgH="1339675" progId="Excel.Sheet.12">
                  <p:embed/>
                  <p:pic>
                    <p:nvPicPr>
                      <p:cNvPr id="0" name="Objeto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6530" y="3428975"/>
                        <a:ext cx="53657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40502001"/>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49</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 DIMENSIONAMIENTO DE BIENES MUEBLES E INMUEBLES</a:t>
            </a:r>
          </a:p>
        </p:txBody>
      </p:sp>
      <p:sp>
        <p:nvSpPr>
          <p:cNvPr id="12" name="CuadroTexto 2">
            <a:extLst>
              <a:ext uri="{FF2B5EF4-FFF2-40B4-BE49-F238E27FC236}">
                <a16:creationId xmlns:a16="http://schemas.microsoft.com/office/drawing/2014/main" id="{7233256B-AC2A-467F-AFB6-B505FBE64B29}"/>
              </a:ext>
            </a:extLst>
          </p:cNvPr>
          <p:cNvSpPr txBox="1">
            <a:spLocks noChangeArrowheads="1"/>
          </p:cNvSpPr>
          <p:nvPr/>
        </p:nvSpPr>
        <p:spPr bwMode="auto">
          <a:xfrm>
            <a:off x="275729" y="1412776"/>
            <a:ext cx="8040687" cy="4721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buClr>
                <a:schemeClr val="tx1"/>
              </a:buClr>
              <a:buFont typeface="Wingdings" panose="05000000000000000000" pitchFamily="2" charset="2"/>
              <a:buChar char="Ø"/>
            </a:pPr>
            <a:r>
              <a:rPr lang="es-CL" altLang="es-CL" sz="2000" b="1" dirty="0"/>
              <a:t>Metodología y criterios</a:t>
            </a:r>
          </a:p>
          <a:p>
            <a:pPr>
              <a:buClr>
                <a:schemeClr val="tx1"/>
              </a:buClr>
              <a:buFont typeface="Wingdings" panose="05000000000000000000" pitchFamily="2" charset="2"/>
              <a:buChar char="§"/>
            </a:pPr>
            <a:r>
              <a:rPr lang="es-CL" altLang="es-CL" sz="1800" dirty="0"/>
              <a:t>Determinación de los bienes muebles e inmuebles requeridos por la organización de la empresa eficiente y su valorización según costos de mercado</a:t>
            </a:r>
          </a:p>
          <a:p>
            <a:pPr>
              <a:buClr>
                <a:schemeClr val="tx1"/>
              </a:buClr>
              <a:buFont typeface="Wingdings" panose="05000000000000000000" pitchFamily="2" charset="2"/>
              <a:buChar char="§"/>
            </a:pPr>
            <a:r>
              <a:rPr lang="es-CL" altLang="es-CL" sz="1800" dirty="0"/>
              <a:t>Edificios y oficinas: m2 en función de la cantidad de empleados de plantilla y ratios eficientes. </a:t>
            </a:r>
          </a:p>
          <a:p>
            <a:pPr>
              <a:buClr>
                <a:schemeClr val="tx1"/>
              </a:buClr>
              <a:buFont typeface="Wingdings" panose="05000000000000000000" pitchFamily="2" charset="2"/>
              <a:buChar char="§"/>
            </a:pPr>
            <a:r>
              <a:rPr lang="es-CL" altLang="es-CL" sz="1800" dirty="0"/>
              <a:t>Edificios de Bodegas: definición en función de la cantidad de estaciones y líneas que atiende y su tamaño.</a:t>
            </a:r>
          </a:p>
          <a:p>
            <a:pPr>
              <a:buClr>
                <a:schemeClr val="tx1"/>
              </a:buClr>
              <a:buFont typeface="Wingdings" panose="05000000000000000000" pitchFamily="2" charset="2"/>
              <a:buChar char="§"/>
            </a:pPr>
            <a:r>
              <a:rPr lang="es-CL" altLang="es-CL" sz="1800" dirty="0"/>
              <a:t>Equipamiento de operación y mantenimiento por cuadrilla: en función de las tareas, cantidad de operarios y especialización.</a:t>
            </a:r>
          </a:p>
          <a:p>
            <a:pPr>
              <a:buClr>
                <a:schemeClr val="tx1"/>
              </a:buClr>
              <a:buFont typeface="Wingdings" panose="05000000000000000000" pitchFamily="2" charset="2"/>
              <a:buChar char="§"/>
            </a:pPr>
            <a:r>
              <a:rPr lang="es-CL" altLang="es-CL" sz="1800" dirty="0"/>
              <a:t>Equipamiento de oficina: en función de la cantidad de empleados, jerarquía, y requerimientos de cada área para habilitar las oficinas.</a:t>
            </a:r>
          </a:p>
          <a:p>
            <a:pPr>
              <a:buClr>
                <a:schemeClr val="tx1"/>
              </a:buClr>
              <a:buFont typeface="Wingdings" panose="05000000000000000000" pitchFamily="2" charset="2"/>
              <a:buChar char="§"/>
            </a:pPr>
            <a:r>
              <a:rPr lang="es-CL" altLang="es-CL" sz="1800" dirty="0"/>
              <a:t>Equipamiento computacional (software y hardware): microinformática, Softwares especializados, y software/hardware corporativo según ratios eficientes.</a:t>
            </a:r>
          </a:p>
          <a:p>
            <a:pPr>
              <a:buClr>
                <a:schemeClr val="tx1"/>
              </a:buClr>
              <a:buFont typeface="Wingdings" panose="05000000000000000000" pitchFamily="2" charset="2"/>
              <a:buChar char="§"/>
            </a:pPr>
            <a:r>
              <a:rPr lang="es-CL" altLang="es-CL" sz="1800" dirty="0"/>
              <a:t>Sistema SCADA:  principal y de respaldo. Aplicaciones.</a:t>
            </a:r>
          </a:p>
          <a:p>
            <a:pPr>
              <a:buClr>
                <a:schemeClr val="tx1"/>
              </a:buClr>
              <a:buFont typeface="Wingdings" panose="05000000000000000000" pitchFamily="2" charset="2"/>
              <a:buChar char="§"/>
            </a:pPr>
            <a:r>
              <a:rPr lang="es-CL" altLang="es-CL" sz="1800" dirty="0"/>
              <a:t>Vehículos de transporte y carga: cantidad y tipo en función de las tareas específicas.</a:t>
            </a:r>
          </a:p>
        </p:txBody>
      </p:sp>
    </p:spTree>
    <p:extLst>
      <p:ext uri="{BB962C8B-B14F-4D97-AF65-F5344CB8AC3E}">
        <p14:creationId xmlns:p14="http://schemas.microsoft.com/office/powerpoint/2010/main" val="5708647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a:t>
            </a:fld>
            <a:endParaRPr lang="en-US" sz="2000" dirty="0">
              <a:latin typeface="+mn-lt"/>
            </a:endParaRPr>
          </a:p>
        </p:txBody>
      </p:sp>
      <p:sp>
        <p:nvSpPr>
          <p:cNvPr id="6" name="Rectángulo 5">
            <a:extLst>
              <a:ext uri="{FF2B5EF4-FFF2-40B4-BE49-F238E27FC236}">
                <a16:creationId xmlns:a16="http://schemas.microsoft.com/office/drawing/2014/main" id="{8CCCC6CA-68C4-43AB-8C00-112A232FCF30}"/>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sz="2200" b="1" dirty="0">
                <a:latin typeface="Arial Narrow" panose="020B0606020202030204" pitchFamily="34" charset="0"/>
                <a:cs typeface="Calibri" panose="020F0502020204030204" pitchFamily="34" charset="0"/>
              </a:rPr>
              <a:t>PRIMERA PARTE</a:t>
            </a: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3284984"/>
            <a:ext cx="8460000" cy="1349976"/>
          </a:xfrm>
          <a:prstGeom prst="rect">
            <a:avLst/>
          </a:prstGeom>
          <a:noFill/>
        </p:spPr>
        <p:txBody>
          <a:bodyPr wrap="square" lIns="36000" tIns="36000" rIns="36000" bIns="36000" rtlCol="0">
            <a:spAutoFit/>
          </a:bodyPr>
          <a:lstStyle/>
          <a:p>
            <a:pPr algn="ctr">
              <a:spcBef>
                <a:spcPts val="600"/>
              </a:spcBef>
              <a:spcAft>
                <a:spcPts val="1200"/>
              </a:spcAft>
            </a:pPr>
            <a:r>
              <a:rPr lang="es-ES" b="1" dirty="0">
                <a:latin typeface="Arial Narrow" panose="020B0606020202030204" pitchFamily="34" charset="0"/>
                <a:cs typeface="Calibri" panose="020F0502020204030204" pitchFamily="34" charset="0"/>
              </a:rPr>
              <a:t>A. RESULTADOS GENERALES</a:t>
            </a:r>
            <a:r>
              <a:rPr lang="es-ES" sz="2200" b="1" dirty="0">
                <a:solidFill>
                  <a:srgbClr val="0070C0"/>
                </a:solidFill>
                <a:latin typeface="Arial Narrow" panose="020B0606020202030204" pitchFamily="34" charset="0"/>
                <a:cs typeface="Calibri" panose="020F0502020204030204" pitchFamily="34" charset="0"/>
              </a:rPr>
              <a:t> </a:t>
            </a:r>
          </a:p>
          <a:p>
            <a:pPr algn="ctr">
              <a:spcBef>
                <a:spcPts val="600"/>
              </a:spcBef>
              <a:spcAft>
                <a:spcPts val="1200"/>
              </a:spcAft>
            </a:pPr>
            <a:br>
              <a:rPr lang="es-MX" sz="2200" b="1" dirty="0">
                <a:solidFill>
                  <a:srgbClr val="0070C0"/>
                </a:solidFill>
                <a:latin typeface="Arial Narrow" panose="020B0606020202030204" pitchFamily="34" charset="0"/>
                <a:cs typeface="Calibri" panose="020F0502020204030204" pitchFamily="34" charset="0"/>
              </a:rPr>
            </a:br>
            <a:r>
              <a:rPr lang="es-MX" sz="2200" b="1" dirty="0">
                <a:solidFill>
                  <a:srgbClr val="0070C0"/>
                </a:solidFill>
                <a:latin typeface="Arial Narrow" panose="020B0606020202030204" pitchFamily="34" charset="0"/>
                <a:cs typeface="Calibri" panose="020F0502020204030204" pitchFamily="34" charset="0"/>
              </a:rPr>
              <a:t>		</a:t>
            </a:r>
            <a:endParaRPr lang="es-CL" sz="2200" b="1" dirty="0">
              <a:solidFill>
                <a:srgbClr val="0070C0"/>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1194490176"/>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50</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 DIMENSIONAMIENTO DE BIENES MUEBLES E INMUEBLES</a:t>
            </a:r>
          </a:p>
        </p:txBody>
      </p:sp>
      <p:sp>
        <p:nvSpPr>
          <p:cNvPr id="13" name="CuadroTexto 2">
            <a:extLst>
              <a:ext uri="{FF2B5EF4-FFF2-40B4-BE49-F238E27FC236}">
                <a16:creationId xmlns:a16="http://schemas.microsoft.com/office/drawing/2014/main" id="{7233256B-AC2A-467F-AFB6-B505FBE64B29}"/>
              </a:ext>
            </a:extLst>
          </p:cNvPr>
          <p:cNvSpPr txBox="1">
            <a:spLocks noChangeArrowheads="1"/>
          </p:cNvSpPr>
          <p:nvPr/>
        </p:nvSpPr>
        <p:spPr bwMode="auto">
          <a:xfrm>
            <a:off x="251520" y="908720"/>
            <a:ext cx="8040687"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marL="0" indent="0">
              <a:buClr>
                <a:schemeClr val="tx1"/>
              </a:buClr>
              <a:buNone/>
            </a:pPr>
            <a:endParaRPr lang="es-CL" altLang="es-CL" b="1" dirty="0"/>
          </a:p>
          <a:p>
            <a:pPr>
              <a:buClr>
                <a:schemeClr val="tx1"/>
              </a:buClr>
              <a:buFont typeface="Wingdings" panose="05000000000000000000" pitchFamily="2" charset="2"/>
              <a:buChar char="Ø"/>
            </a:pPr>
            <a:r>
              <a:rPr lang="es-CL" altLang="es-CL" sz="2000" b="1" dirty="0"/>
              <a:t>Antecedentes</a:t>
            </a:r>
          </a:p>
          <a:p>
            <a:pPr lvl="1">
              <a:buClr>
                <a:schemeClr val="tx1"/>
              </a:buClr>
            </a:pPr>
            <a:r>
              <a:rPr lang="es-CL" altLang="es-CL" sz="2000" dirty="0"/>
              <a:t>Revisión y análisis de la información enviada por las empresas. </a:t>
            </a:r>
          </a:p>
          <a:p>
            <a:pPr lvl="1">
              <a:buClr>
                <a:schemeClr val="tx1"/>
              </a:buClr>
            </a:pPr>
            <a:r>
              <a:rPr lang="es-CL" altLang="es-CL" sz="2000" dirty="0"/>
              <a:t>Experiencia del consultor.</a:t>
            </a:r>
            <a:r>
              <a:rPr lang="es-ES" sz="2000" dirty="0"/>
              <a:t> </a:t>
            </a:r>
          </a:p>
          <a:p>
            <a:pPr lvl="1">
              <a:buClr>
                <a:schemeClr val="tx1"/>
              </a:buClr>
            </a:pPr>
            <a:r>
              <a:rPr lang="es-CL" altLang="es-CL" sz="2000" dirty="0"/>
              <a:t>Relevamiento de costos unitarios de mercado</a:t>
            </a:r>
          </a:p>
          <a:p>
            <a:pPr>
              <a:buClr>
                <a:schemeClr val="tx1"/>
              </a:buClr>
              <a:buFont typeface="Wingdings" panose="05000000000000000000" pitchFamily="2" charset="2"/>
              <a:buChar char="Ø"/>
            </a:pPr>
            <a:r>
              <a:rPr lang="es-CL" altLang="es-CL" sz="2000" b="1" dirty="0"/>
              <a:t>Resultados</a:t>
            </a:r>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a:buClr>
                <a:schemeClr val="tx1"/>
              </a:buClr>
            </a:pPr>
            <a:endParaRPr lang="es-CL" altLang="es-CL" sz="1600" dirty="0"/>
          </a:p>
          <a:p>
            <a:pPr lvl="1">
              <a:buClr>
                <a:schemeClr val="tx1"/>
              </a:buClr>
            </a:pPr>
            <a:endParaRPr lang="es-CL" altLang="es-CL" sz="1600" dirty="0"/>
          </a:p>
          <a:p>
            <a:pPr lvl="1">
              <a:buClr>
                <a:schemeClr val="tx1"/>
              </a:buClr>
            </a:pPr>
            <a:endParaRPr lang="es-CL" altLang="es-CL" sz="1600" dirty="0"/>
          </a:p>
        </p:txBody>
      </p:sp>
      <p:pic>
        <p:nvPicPr>
          <p:cNvPr id="14" name="Imagen 5">
            <a:extLst>
              <a:ext uri="{FF2B5EF4-FFF2-40B4-BE49-F238E27FC236}">
                <a16:creationId xmlns:a16="http://schemas.microsoft.com/office/drawing/2014/main" id="{B4A20E66-C5BC-426F-8EBC-C108A2A15487}"/>
              </a:ext>
            </a:extLst>
          </p:cNvPr>
          <p:cNvPicPr>
            <a:picLocks noChangeAspect="1"/>
          </p:cNvPicPr>
          <p:nvPr/>
        </p:nvPicPr>
        <p:blipFill>
          <a:blip r:embed="rId6"/>
          <a:stretch>
            <a:fillRect/>
          </a:stretch>
        </p:blipFill>
        <p:spPr>
          <a:xfrm>
            <a:off x="1637958" y="3429000"/>
            <a:ext cx="6104495" cy="1576313"/>
          </a:xfrm>
          <a:prstGeom prst="rect">
            <a:avLst/>
          </a:prstGeom>
        </p:spPr>
      </p:pic>
      <p:sp>
        <p:nvSpPr>
          <p:cNvPr id="15" name="4 Rectángulo">
            <a:extLst>
              <a:ext uri="{FF2B5EF4-FFF2-40B4-BE49-F238E27FC236}">
                <a16:creationId xmlns:a16="http://schemas.microsoft.com/office/drawing/2014/main" id="{BBB0D987-60CC-4AD3-94C3-E3B975019BD3}"/>
              </a:ext>
            </a:extLst>
          </p:cNvPr>
          <p:cNvSpPr>
            <a:spLocks noChangeArrowheads="1"/>
          </p:cNvSpPr>
          <p:nvPr/>
        </p:nvSpPr>
        <p:spPr bwMode="auto">
          <a:xfrm>
            <a:off x="1763688" y="5299869"/>
            <a:ext cx="5843588" cy="433387"/>
          </a:xfrm>
          <a:prstGeom prst="rect">
            <a:avLst/>
          </a:prstGeom>
          <a:solidFill>
            <a:srgbClr val="0099CC"/>
          </a:solidFill>
          <a:ln w="9525" algn="ctr">
            <a:solidFill>
              <a:schemeClr val="tx1"/>
            </a:solidFill>
            <a:round/>
            <a:headEnd/>
            <a:tailEnd/>
          </a:ln>
        </p:spPr>
        <p:txBody>
          <a:bodyPr/>
          <a:lstStyle>
            <a:lvl1pPr algn="just">
              <a:spcBef>
                <a:spcPct val="20000"/>
              </a:spcBef>
              <a:buClr>
                <a:srgbClr val="007DD2"/>
              </a:buClr>
              <a:buFont typeface="Wingdings" panose="05000000000000000000" pitchFamily="2" charset="2"/>
              <a:buChar char="q"/>
              <a:defRPr sz="2400">
                <a:solidFill>
                  <a:schemeClr val="tx1"/>
                </a:solidFill>
                <a:latin typeface="Arial Narrow" panose="020B0606020202030204" pitchFamily="34" charset="0"/>
              </a:defRPr>
            </a:lvl1pPr>
            <a:lvl2pPr marL="742950" indent="-285750" algn="just">
              <a:spcBef>
                <a:spcPct val="20000"/>
              </a:spcBef>
              <a:buClr>
                <a:srgbClr val="007DD2"/>
              </a:buClr>
              <a:buFont typeface="Wingdings" panose="05000000000000000000" pitchFamily="2" charset="2"/>
              <a:buChar char="§"/>
              <a:defRPr sz="2400">
                <a:solidFill>
                  <a:schemeClr val="tx1"/>
                </a:solidFill>
                <a:latin typeface="Arial Narrow" panose="020B0606020202030204" pitchFamily="34" charset="0"/>
              </a:defRPr>
            </a:lvl2pPr>
            <a:lvl3pPr marL="1143000" indent="-228600" algn="just">
              <a:spcBef>
                <a:spcPct val="20000"/>
              </a:spcBef>
              <a:buClr>
                <a:srgbClr val="007DD2"/>
              </a:buClr>
              <a:buChar char="•"/>
              <a:defRPr sz="2400">
                <a:solidFill>
                  <a:schemeClr val="tx1"/>
                </a:solidFill>
                <a:latin typeface="Arial Narrow" panose="020B0606020202030204" pitchFamily="34" charset="0"/>
              </a:defRPr>
            </a:lvl3pPr>
            <a:lvl4pPr marL="1600200" indent="-228600" algn="just">
              <a:spcBef>
                <a:spcPct val="20000"/>
              </a:spcBef>
              <a:buClr>
                <a:srgbClr val="007DD2"/>
              </a:buClr>
              <a:buFont typeface="Wingdings" panose="05000000000000000000" pitchFamily="2" charset="2"/>
              <a:buChar char="ü"/>
              <a:defRPr sz="2400">
                <a:solidFill>
                  <a:schemeClr val="tx1"/>
                </a:solidFill>
                <a:latin typeface="Arial Narrow" panose="020B0606020202030204" pitchFamily="34" charset="0"/>
              </a:defRPr>
            </a:lvl4pPr>
            <a:lvl5pPr marL="2057400" indent="-228600" algn="just">
              <a:spcBef>
                <a:spcPct val="20000"/>
              </a:spcBef>
              <a:buClr>
                <a:srgbClr val="007DD2"/>
              </a:buClr>
              <a:buFont typeface="Wingdings" panose="05000000000000000000" pitchFamily="2" charset="2"/>
              <a:buChar char="Ø"/>
              <a:defRPr sz="2400">
                <a:solidFill>
                  <a:schemeClr val="tx1"/>
                </a:solidFill>
                <a:latin typeface="Arial Narrow" panose="020B0606020202030204" pitchFamily="34" charset="0"/>
              </a:defRPr>
            </a:lvl5pPr>
            <a:lvl6pPr marL="25146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6pPr>
            <a:lvl7pPr marL="29718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7pPr>
            <a:lvl8pPr marL="34290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8pPr>
            <a:lvl9pPr marL="3886200" indent="-228600" algn="just" eaLnBrk="0" fontAlgn="base" hangingPunct="0">
              <a:spcBef>
                <a:spcPct val="20000"/>
              </a:spcBef>
              <a:spcAft>
                <a:spcPct val="0"/>
              </a:spcAft>
              <a:buClr>
                <a:srgbClr val="007DD2"/>
              </a:buClr>
              <a:buFont typeface="Wingdings" panose="05000000000000000000" pitchFamily="2" charset="2"/>
              <a:buChar char="Ø"/>
              <a:defRPr sz="2400">
                <a:solidFill>
                  <a:schemeClr val="tx1"/>
                </a:solidFill>
                <a:latin typeface="Arial Narrow" panose="020B0606020202030204" pitchFamily="34" charset="0"/>
              </a:defRPr>
            </a:lvl9pPr>
          </a:lstStyle>
          <a:p>
            <a:pPr algn="l">
              <a:spcBef>
                <a:spcPct val="0"/>
              </a:spcBef>
              <a:buClrTx/>
              <a:buFontTx/>
              <a:buNone/>
            </a:pPr>
            <a:r>
              <a:rPr lang="es-ES" altLang="es-CL" sz="1200" b="1" dirty="0">
                <a:solidFill>
                  <a:schemeClr val="bg1"/>
                </a:solidFill>
                <a:latin typeface="Times New Roman" panose="02020603050405020304" pitchFamily="18" charset="0"/>
              </a:rPr>
              <a:t>BI: Bienes Inmuebles, EC: Equipos de Computación, EOYM: Equipos para </a:t>
            </a:r>
            <a:r>
              <a:rPr lang="es-ES" altLang="es-CL" sz="1200" b="1" dirty="0" err="1">
                <a:solidFill>
                  <a:schemeClr val="bg1"/>
                </a:solidFill>
                <a:latin typeface="Times New Roman" panose="02020603050405020304" pitchFamily="18" charset="0"/>
              </a:rPr>
              <a:t>OyM</a:t>
            </a:r>
            <a:r>
              <a:rPr lang="es-ES" altLang="es-CL" sz="1200" b="1" dirty="0">
                <a:solidFill>
                  <a:schemeClr val="bg1"/>
                </a:solidFill>
                <a:latin typeface="Times New Roman" panose="02020603050405020304" pitchFamily="18" charset="0"/>
              </a:rPr>
              <a:t>, BM: Bienes Muebles.</a:t>
            </a:r>
            <a:endParaRPr lang="es-AR" altLang="es-CL" sz="1200" b="1"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9522238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51</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2227139"/>
          </a:xfrm>
          <a:prstGeom prst="rect">
            <a:avLst/>
          </a:prstGeom>
          <a:noFill/>
        </p:spPr>
        <p:txBody>
          <a:bodyPr wrap="square" lIns="36000" tIns="36000" rIns="36000" bIns="36000" rtlCol="0">
            <a:spAutoFit/>
          </a:bodyPr>
          <a:lstStyle/>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lgn="ctr">
              <a:spcBef>
                <a:spcPts val="0"/>
              </a:spcBef>
              <a:spcAft>
                <a:spcPts val="1200"/>
              </a:spcAft>
              <a:buAutoNum type="alphaUcPeriod" startAt="4"/>
            </a:pPr>
            <a:r>
              <a:rPr lang="es-MX" sz="2200" b="1" dirty="0">
                <a:latin typeface="Arial Narrow" panose="020B0606020202030204" pitchFamily="34" charset="0"/>
                <a:cs typeface="Calibri" panose="020F0502020204030204" pitchFamily="34" charset="0"/>
              </a:rPr>
              <a:t>METODOLOGÍA Y DESARROLLO DE COMPONENTES VATT DISTINTAS DE COMA</a:t>
            </a:r>
          </a:p>
        </p:txBody>
      </p:sp>
      <p:sp>
        <p:nvSpPr>
          <p:cNvPr id="3" name="Rectángulo 2">
            <a:extLst>
              <a:ext uri="{FF2B5EF4-FFF2-40B4-BE49-F238E27FC236}">
                <a16:creationId xmlns:a16="http://schemas.microsoft.com/office/drawing/2014/main" id="{AFEB8976-0110-4C05-81E4-4E2CB9C830C7}"/>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altLang="es-CL" b="1" dirty="0">
                <a:latin typeface="Arial Narrow" panose="020B0606020202030204" pitchFamily="34" charset="0"/>
                <a:cs typeface="Calibri" panose="020F0502020204030204" pitchFamily="34" charset="0"/>
              </a:rPr>
              <a:t>SEGUNDA PARTE</a:t>
            </a:r>
            <a:endParaRPr lang="es-CL" b="1" dirty="0">
              <a:latin typeface="Arial Narrow" panose="020B0606020202030204" pitchFamily="34" charset="0"/>
            </a:endParaRPr>
          </a:p>
        </p:txBody>
      </p:sp>
    </p:spTree>
    <p:extLst>
      <p:ext uri="{BB962C8B-B14F-4D97-AF65-F5344CB8AC3E}">
        <p14:creationId xmlns:p14="http://schemas.microsoft.com/office/powerpoint/2010/main" val="235759737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52</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 ANUALIDAD DEL VALOR DE INVERSIÓN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60000" y="1800000"/>
            <a:ext cx="8424000" cy="3693319"/>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La determinación de la Anualidad del Valor de Inversión (AVI), queda acotada por lo señalado en las Bases Técnicas, las que indican la fórmula de determinación, la tasa de descuento, y la vida útil por categoría de componente:</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Así, para el AVI:</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Tasa de descuento después de impuesto </a:t>
            </a:r>
            <a:r>
              <a:rPr lang="es-CL" sz="2000" b="1" i="1" dirty="0">
                <a:cs typeface="Times New Roman" panose="02020603050405020304" pitchFamily="18" charset="0"/>
              </a:rPr>
              <a:t>r</a:t>
            </a:r>
            <a:r>
              <a:rPr lang="es-CL" sz="2000" b="1" dirty="0">
                <a:latin typeface="Arial Narrow" panose="020B0606020202030204" pitchFamily="34" charset="0"/>
                <a:cs typeface="Calibri" panose="020F0502020204030204" pitchFamily="34" charset="0"/>
              </a:rPr>
              <a:t> = 7,0 %</a:t>
            </a:r>
          </a:p>
        </p:txBody>
      </p:sp>
      <p:graphicFrame>
        <p:nvGraphicFramePr>
          <p:cNvPr id="4" name="Objeto 3">
            <a:extLst>
              <a:ext uri="{FF2B5EF4-FFF2-40B4-BE49-F238E27FC236}">
                <a16:creationId xmlns:a16="http://schemas.microsoft.com/office/drawing/2014/main" id="{A3BE111B-8D3A-4E4B-98C0-A26614768AC1}"/>
              </a:ext>
            </a:extLst>
          </p:cNvPr>
          <p:cNvGraphicFramePr>
            <a:graphicFrameLocks noChangeAspect="1"/>
          </p:cNvGraphicFramePr>
          <p:nvPr/>
        </p:nvGraphicFramePr>
        <p:xfrm>
          <a:off x="482796" y="3284984"/>
          <a:ext cx="8121652" cy="928489"/>
        </p:xfrm>
        <a:graphic>
          <a:graphicData uri="http://schemas.openxmlformats.org/presentationml/2006/ole">
            <mc:AlternateContent xmlns:mc="http://schemas.openxmlformats.org/markup-compatibility/2006">
              <mc:Choice xmlns:v="urn:schemas-microsoft-com:vml" Requires="v">
                <p:oleObj spid="_x0000_s2250" name="Document" r:id="rId7" imgW="6152339" imgH="702496" progId="Word.Document.12">
                  <p:embed/>
                </p:oleObj>
              </mc:Choice>
              <mc:Fallback>
                <p:oleObj name="Document" r:id="rId7" imgW="6152339" imgH="702496" progId="Word.Document.12">
                  <p:embed/>
                  <p:pic>
                    <p:nvPicPr>
                      <p:cNvPr id="4" name="Objeto 3">
                        <a:extLst>
                          <a:ext uri="{FF2B5EF4-FFF2-40B4-BE49-F238E27FC236}">
                            <a16:creationId xmlns:a16="http://schemas.microsoft.com/office/drawing/2014/main" id="{A3BE111B-8D3A-4E4B-98C0-A26614768AC1}"/>
                          </a:ext>
                        </a:extLst>
                      </p:cNvPr>
                      <p:cNvPicPr/>
                      <p:nvPr/>
                    </p:nvPicPr>
                    <p:blipFill>
                      <a:blip r:embed="rId8"/>
                      <a:stretch>
                        <a:fillRect/>
                      </a:stretch>
                    </p:blipFill>
                    <p:spPr>
                      <a:xfrm>
                        <a:off x="482796" y="3284984"/>
                        <a:ext cx="8121652" cy="928489"/>
                      </a:xfrm>
                      <a:prstGeom prst="rect">
                        <a:avLst/>
                      </a:prstGeom>
                    </p:spPr>
                  </p:pic>
                </p:oleObj>
              </mc:Fallback>
            </mc:AlternateContent>
          </a:graphicData>
        </a:graphic>
      </p:graphicFrame>
      <p:graphicFrame>
        <p:nvGraphicFramePr>
          <p:cNvPr id="12" name="Objeto 11">
            <a:extLst>
              <a:ext uri="{FF2B5EF4-FFF2-40B4-BE49-F238E27FC236}">
                <a16:creationId xmlns:a16="http://schemas.microsoft.com/office/drawing/2014/main" id="{A8F3C548-4449-489F-86EF-FDDA470AE29E}"/>
              </a:ext>
            </a:extLst>
          </p:cNvPr>
          <p:cNvGraphicFramePr>
            <a:graphicFrameLocks noChangeAspect="1"/>
          </p:cNvGraphicFramePr>
          <p:nvPr/>
        </p:nvGraphicFramePr>
        <p:xfrm>
          <a:off x="395536" y="4313462"/>
          <a:ext cx="8323984" cy="749695"/>
        </p:xfrm>
        <a:graphic>
          <a:graphicData uri="http://schemas.openxmlformats.org/presentationml/2006/ole">
            <mc:AlternateContent xmlns:mc="http://schemas.openxmlformats.org/markup-compatibility/2006">
              <mc:Choice xmlns:v="urn:schemas-microsoft-com:vml" Requires="v">
                <p:oleObj spid="_x0000_s2251" name="Document" r:id="rId9" imgW="6152339" imgH="554279" progId="Word.Document.12">
                  <p:embed/>
                </p:oleObj>
              </mc:Choice>
              <mc:Fallback>
                <p:oleObj name="Document" r:id="rId9" imgW="6152339" imgH="554279" progId="Word.Document.12">
                  <p:embed/>
                  <p:pic>
                    <p:nvPicPr>
                      <p:cNvPr id="12" name="Objeto 11">
                        <a:extLst>
                          <a:ext uri="{FF2B5EF4-FFF2-40B4-BE49-F238E27FC236}">
                            <a16:creationId xmlns:a16="http://schemas.microsoft.com/office/drawing/2014/main" id="{A8F3C548-4449-489F-86EF-FDDA470AE29E}"/>
                          </a:ext>
                        </a:extLst>
                      </p:cNvPr>
                      <p:cNvPicPr/>
                      <p:nvPr/>
                    </p:nvPicPr>
                    <p:blipFill>
                      <a:blip r:embed="rId10"/>
                      <a:stretch>
                        <a:fillRect/>
                      </a:stretch>
                    </p:blipFill>
                    <p:spPr>
                      <a:xfrm>
                        <a:off x="395536" y="4313462"/>
                        <a:ext cx="8323984" cy="749695"/>
                      </a:xfrm>
                      <a:prstGeom prst="rect">
                        <a:avLst/>
                      </a:prstGeom>
                    </p:spPr>
                  </p:pic>
                </p:oleObj>
              </mc:Fallback>
            </mc:AlternateContent>
          </a:graphicData>
        </a:graphic>
      </p:graphicFrame>
    </p:spTree>
    <p:extLst>
      <p:ext uri="{BB962C8B-B14F-4D97-AF65-F5344CB8AC3E}">
        <p14:creationId xmlns:p14="http://schemas.microsoft.com/office/powerpoint/2010/main" val="1109970461"/>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53</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 ANUALIDAD DEL VALOR DE INVERSIÓN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1169551"/>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Las vidas útiles económicas corresponde a las siguientes:</a:t>
            </a:r>
          </a:p>
          <a:p>
            <a:pPr algn="ctr">
              <a:spcBef>
                <a:spcPts val="0"/>
              </a:spcBef>
              <a:spcAft>
                <a:spcPts val="1200"/>
              </a:spcAft>
            </a:pPr>
            <a:r>
              <a:rPr lang="es-CL" sz="1600" b="1" dirty="0">
                <a:latin typeface="Arial Narrow" panose="020B0606020202030204" pitchFamily="34" charset="0"/>
                <a:cs typeface="Calibri" panose="020F0502020204030204" pitchFamily="34" charset="0"/>
              </a:rPr>
              <a:t>Vida Útil por Categoría de Elemento (años). Res. </a:t>
            </a:r>
            <a:r>
              <a:rPr lang="es-CL" sz="1600" b="1" dirty="0" err="1">
                <a:latin typeface="Arial Narrow" panose="020B0606020202030204" pitchFamily="34" charset="0"/>
                <a:cs typeface="Calibri" panose="020F0502020204030204" pitchFamily="34" charset="0"/>
              </a:rPr>
              <a:t>Exta</a:t>
            </a:r>
            <a:r>
              <a:rPr lang="es-CL" sz="1600" b="1" dirty="0">
                <a:latin typeface="Arial Narrow" panose="020B0606020202030204" pitchFamily="34" charset="0"/>
                <a:cs typeface="Calibri" panose="020F0502020204030204" pitchFamily="34" charset="0"/>
              </a:rPr>
              <a:t>. N°412</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p:txBody>
      </p:sp>
      <p:graphicFrame>
        <p:nvGraphicFramePr>
          <p:cNvPr id="13" name="Tabla 12">
            <a:extLst>
              <a:ext uri="{FF2B5EF4-FFF2-40B4-BE49-F238E27FC236}">
                <a16:creationId xmlns:a16="http://schemas.microsoft.com/office/drawing/2014/main" id="{59A20996-E92A-4A2D-867C-6C52312AC8B6}"/>
              </a:ext>
            </a:extLst>
          </p:cNvPr>
          <p:cNvGraphicFramePr>
            <a:graphicFrameLocks noGrp="1"/>
          </p:cNvGraphicFramePr>
          <p:nvPr/>
        </p:nvGraphicFramePr>
        <p:xfrm>
          <a:off x="1187624" y="2636912"/>
          <a:ext cx="6768752" cy="3600390"/>
        </p:xfrm>
        <a:graphic>
          <a:graphicData uri="http://schemas.openxmlformats.org/drawingml/2006/table">
            <a:tbl>
              <a:tblPr firstRow="1" firstCol="1" bandRow="1">
                <a:tableStyleId>{5C22544A-7EE6-4342-B048-85BDC9FD1C3A}</a:tableStyleId>
              </a:tblPr>
              <a:tblGrid>
                <a:gridCol w="597904">
                  <a:extLst>
                    <a:ext uri="{9D8B030D-6E8A-4147-A177-3AD203B41FA5}">
                      <a16:colId xmlns:a16="http://schemas.microsoft.com/office/drawing/2014/main" val="587139160"/>
                    </a:ext>
                  </a:extLst>
                </a:gridCol>
                <a:gridCol w="4979958">
                  <a:extLst>
                    <a:ext uri="{9D8B030D-6E8A-4147-A177-3AD203B41FA5}">
                      <a16:colId xmlns:a16="http://schemas.microsoft.com/office/drawing/2014/main" val="935830552"/>
                    </a:ext>
                  </a:extLst>
                </a:gridCol>
                <a:gridCol w="1190890">
                  <a:extLst>
                    <a:ext uri="{9D8B030D-6E8A-4147-A177-3AD203B41FA5}">
                      <a16:colId xmlns:a16="http://schemas.microsoft.com/office/drawing/2014/main" val="2994496671"/>
                    </a:ext>
                  </a:extLst>
                </a:gridCol>
              </a:tblGrid>
              <a:tr h="464160">
                <a:tc>
                  <a:txBody>
                    <a:bodyPr/>
                    <a:lstStyle/>
                    <a:p>
                      <a:pPr algn="ctr">
                        <a:lnSpc>
                          <a:spcPct val="110000"/>
                        </a:lnSpc>
                        <a:spcBef>
                          <a:spcPts val="100"/>
                        </a:spcBef>
                        <a:spcAft>
                          <a:spcPts val="100"/>
                        </a:spcAft>
                      </a:pPr>
                      <a:r>
                        <a:rPr lang="es-CL" sz="1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Item</a:t>
                      </a:r>
                      <a:r>
                        <a:rPr lang="es-CL"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R412</a:t>
                      </a:r>
                      <a:endParaRPr lang="es-CL"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000" dirty="0">
                          <a:solidFill>
                            <a:schemeClr val="tx1"/>
                          </a:solidFill>
                          <a:effectLst/>
                        </a:rPr>
                        <a:t>Categoría de elementos por Tramo</a:t>
                      </a:r>
                      <a:endParaRPr lang="es-CL"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000" dirty="0">
                          <a:solidFill>
                            <a:schemeClr val="tx1"/>
                          </a:solidFill>
                          <a:effectLst/>
                        </a:rPr>
                        <a:t>Vida útil</a:t>
                      </a:r>
                      <a:endParaRPr lang="es-CL" sz="1200" dirty="0">
                        <a:solidFill>
                          <a:schemeClr val="tx1"/>
                        </a:solidFill>
                        <a:effectLst/>
                      </a:endParaRPr>
                    </a:p>
                    <a:p>
                      <a:pPr algn="ctr">
                        <a:lnSpc>
                          <a:spcPct val="110000"/>
                        </a:lnSpc>
                        <a:spcBef>
                          <a:spcPts val="100"/>
                        </a:spcBef>
                        <a:spcAft>
                          <a:spcPts val="100"/>
                        </a:spcAft>
                      </a:pPr>
                      <a:r>
                        <a:rPr lang="es-CL" sz="1000" dirty="0">
                          <a:solidFill>
                            <a:schemeClr val="tx1"/>
                          </a:solidFill>
                          <a:effectLst/>
                        </a:rPr>
                        <a:t>[Años]</a:t>
                      </a:r>
                      <a:endParaRPr lang="es-CL"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677807554"/>
                  </a:ext>
                </a:extLst>
              </a:tr>
              <a:tr h="209082">
                <a:tc>
                  <a:txBody>
                    <a:bodyPr/>
                    <a:lstStyle/>
                    <a:p>
                      <a:pPr algn="ctr">
                        <a:lnSpc>
                          <a:spcPct val="110000"/>
                        </a:lnSpc>
                        <a:spcBef>
                          <a:spcPts val="100"/>
                        </a:spcBef>
                        <a:spcAft>
                          <a:spcPts val="100"/>
                        </a:spcAft>
                      </a:pPr>
                      <a:r>
                        <a:rPr lang="es-CL" sz="1200" dirty="0">
                          <a:solidFill>
                            <a:schemeClr val="tx1"/>
                          </a:solidFill>
                          <a:effectLst/>
                        </a:rPr>
                        <a:t>1</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dirty="0">
                          <a:effectLst/>
                        </a:rPr>
                        <a:t>Derechos relacionados con el uso de suelo y medio ambiente</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Perpetuidad</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907331852"/>
                  </a:ext>
                </a:extLst>
              </a:tr>
              <a:tr h="209082">
                <a:tc>
                  <a:txBody>
                    <a:bodyPr/>
                    <a:lstStyle/>
                    <a:p>
                      <a:pPr algn="ctr">
                        <a:lnSpc>
                          <a:spcPct val="110000"/>
                        </a:lnSpc>
                        <a:spcBef>
                          <a:spcPts val="100"/>
                        </a:spcBef>
                        <a:spcAft>
                          <a:spcPts val="100"/>
                        </a:spcAft>
                      </a:pPr>
                      <a:r>
                        <a:rPr lang="es-CL" sz="1200" dirty="0">
                          <a:solidFill>
                            <a:schemeClr val="tx1"/>
                          </a:solidFill>
                          <a:effectLst/>
                        </a:rPr>
                        <a:t>2</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dirty="0">
                          <a:effectLst/>
                        </a:rPr>
                        <a:t>Obras civiles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906113157"/>
                  </a:ext>
                </a:extLst>
              </a:tr>
              <a:tr h="209082">
                <a:tc>
                  <a:txBody>
                    <a:bodyPr/>
                    <a:lstStyle/>
                    <a:p>
                      <a:pPr algn="ctr">
                        <a:lnSpc>
                          <a:spcPct val="110000"/>
                        </a:lnSpc>
                        <a:spcBef>
                          <a:spcPts val="100"/>
                        </a:spcBef>
                        <a:spcAft>
                          <a:spcPts val="100"/>
                        </a:spcAft>
                      </a:pPr>
                      <a:r>
                        <a:rPr lang="es-CL" sz="1200" dirty="0">
                          <a:solidFill>
                            <a:schemeClr val="tx1"/>
                          </a:solidFill>
                          <a:effectLst/>
                        </a:rPr>
                        <a:t>3</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dirty="0">
                          <a:effectLst/>
                        </a:rPr>
                        <a:t>Estructuras de líneas y/o subestaciones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597482568"/>
                  </a:ext>
                </a:extLst>
              </a:tr>
              <a:tr h="209082">
                <a:tc>
                  <a:txBody>
                    <a:bodyPr/>
                    <a:lstStyle/>
                    <a:p>
                      <a:pPr algn="ctr">
                        <a:lnSpc>
                          <a:spcPct val="110000"/>
                        </a:lnSpc>
                        <a:spcBef>
                          <a:spcPts val="100"/>
                        </a:spcBef>
                        <a:spcAft>
                          <a:spcPts val="100"/>
                        </a:spcAft>
                      </a:pPr>
                      <a:r>
                        <a:rPr lang="es-CL" sz="1200" dirty="0">
                          <a:solidFill>
                            <a:schemeClr val="tx1"/>
                          </a:solidFill>
                          <a:effectLst/>
                        </a:rPr>
                        <a:t>4</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dirty="0">
                          <a:effectLst/>
                        </a:rPr>
                        <a:t>Elementos de sujeción y aislación</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30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691253953"/>
                  </a:ext>
                </a:extLst>
              </a:tr>
              <a:tr h="209082">
                <a:tc>
                  <a:txBody>
                    <a:bodyPr/>
                    <a:lstStyle/>
                    <a:p>
                      <a:pPr algn="ctr">
                        <a:lnSpc>
                          <a:spcPct val="110000"/>
                        </a:lnSpc>
                        <a:spcBef>
                          <a:spcPts val="100"/>
                        </a:spcBef>
                        <a:spcAft>
                          <a:spcPts val="100"/>
                        </a:spcAft>
                      </a:pPr>
                      <a:r>
                        <a:rPr lang="es-CL" sz="1200" dirty="0">
                          <a:solidFill>
                            <a:schemeClr val="tx1"/>
                          </a:solidFill>
                          <a:effectLst/>
                        </a:rPr>
                        <a:t>5</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dirty="0">
                          <a:effectLst/>
                        </a:rPr>
                        <a:t>Equipamiento electromecánico y electromagnético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40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625752002"/>
                  </a:ext>
                </a:extLst>
              </a:tr>
              <a:tr h="209082">
                <a:tc>
                  <a:txBody>
                    <a:bodyPr/>
                    <a:lstStyle/>
                    <a:p>
                      <a:pPr algn="ctr">
                        <a:lnSpc>
                          <a:spcPct val="110000"/>
                        </a:lnSpc>
                        <a:spcBef>
                          <a:spcPts val="100"/>
                        </a:spcBef>
                        <a:spcAft>
                          <a:spcPts val="100"/>
                        </a:spcAft>
                      </a:pPr>
                      <a:r>
                        <a:rPr lang="es-CL" sz="1200" dirty="0">
                          <a:solidFill>
                            <a:schemeClr val="tx1"/>
                          </a:solidFill>
                          <a:effectLst/>
                        </a:rPr>
                        <a:t>6</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Conductores y cables de guardias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702181445"/>
                  </a:ext>
                </a:extLst>
              </a:tr>
              <a:tr h="209082">
                <a:tc>
                  <a:txBody>
                    <a:bodyPr/>
                    <a:lstStyle/>
                    <a:p>
                      <a:pPr algn="ctr">
                        <a:lnSpc>
                          <a:spcPct val="110000"/>
                        </a:lnSpc>
                        <a:spcBef>
                          <a:spcPts val="100"/>
                        </a:spcBef>
                        <a:spcAft>
                          <a:spcPts val="100"/>
                        </a:spcAft>
                      </a:pPr>
                      <a:r>
                        <a:rPr lang="es-CL" sz="1200" dirty="0">
                          <a:solidFill>
                            <a:schemeClr val="tx1"/>
                          </a:solidFill>
                          <a:effectLst/>
                        </a:rPr>
                        <a:t>7</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Protecciones electromecánicas y/o electromagnéticas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20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815124452"/>
                  </a:ext>
                </a:extLst>
              </a:tr>
              <a:tr h="209082">
                <a:tc>
                  <a:txBody>
                    <a:bodyPr/>
                    <a:lstStyle/>
                    <a:p>
                      <a:pPr algn="ctr">
                        <a:lnSpc>
                          <a:spcPct val="110000"/>
                        </a:lnSpc>
                        <a:spcBef>
                          <a:spcPts val="100"/>
                        </a:spcBef>
                        <a:spcAft>
                          <a:spcPts val="100"/>
                        </a:spcAft>
                      </a:pPr>
                      <a:r>
                        <a:rPr lang="es-CL" sz="1200" dirty="0">
                          <a:solidFill>
                            <a:schemeClr val="tx1"/>
                          </a:solidFill>
                          <a:effectLst/>
                        </a:rPr>
                        <a:t>8</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Protecciones digitales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15</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461291140"/>
                  </a:ext>
                </a:extLst>
              </a:tr>
              <a:tr h="209082">
                <a:tc>
                  <a:txBody>
                    <a:bodyPr/>
                    <a:lstStyle/>
                    <a:p>
                      <a:pPr algn="ctr">
                        <a:lnSpc>
                          <a:spcPct val="110000"/>
                        </a:lnSpc>
                        <a:spcBef>
                          <a:spcPts val="100"/>
                        </a:spcBef>
                        <a:spcAft>
                          <a:spcPts val="100"/>
                        </a:spcAft>
                      </a:pPr>
                      <a:r>
                        <a:rPr lang="es-CL" sz="1200" dirty="0">
                          <a:solidFill>
                            <a:schemeClr val="tx1"/>
                          </a:solidFill>
                          <a:effectLst/>
                        </a:rPr>
                        <a:t>9</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Equipos de control, telecomando, medición, comunicaciones y respaldo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10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725597171"/>
                  </a:ext>
                </a:extLst>
              </a:tr>
              <a:tr h="209082">
                <a:tc>
                  <a:txBody>
                    <a:bodyPr/>
                    <a:lstStyle/>
                    <a:p>
                      <a:pPr algn="ctr">
                        <a:lnSpc>
                          <a:spcPct val="110000"/>
                        </a:lnSpc>
                        <a:spcBef>
                          <a:spcPts val="100"/>
                        </a:spcBef>
                        <a:spcAft>
                          <a:spcPts val="100"/>
                        </a:spcAft>
                      </a:pPr>
                      <a:r>
                        <a:rPr lang="es-CL" sz="1200" dirty="0">
                          <a:solidFill>
                            <a:schemeClr val="tx1"/>
                          </a:solidFill>
                          <a:effectLst/>
                        </a:rPr>
                        <a:t>10</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Otros elementos secundarios de subestaciones o radioestaciones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40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031274291"/>
                  </a:ext>
                </a:extLst>
              </a:tr>
              <a:tr h="209082">
                <a:tc>
                  <a:txBody>
                    <a:bodyPr/>
                    <a:lstStyle/>
                    <a:p>
                      <a:pPr algn="ctr">
                        <a:lnSpc>
                          <a:spcPct val="110000"/>
                        </a:lnSpc>
                        <a:spcBef>
                          <a:spcPts val="100"/>
                        </a:spcBef>
                        <a:spcAft>
                          <a:spcPts val="100"/>
                        </a:spcAft>
                      </a:pPr>
                      <a:r>
                        <a:rPr lang="es-CL" sz="1200" dirty="0">
                          <a:solidFill>
                            <a:schemeClr val="tx1"/>
                          </a:solidFill>
                          <a:effectLst/>
                        </a:rPr>
                        <a:t>11</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Bienes inmuebles distintos a terrenos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50</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216821991"/>
                  </a:ext>
                </a:extLst>
              </a:tr>
              <a:tr h="209082">
                <a:tc>
                  <a:txBody>
                    <a:bodyPr/>
                    <a:lstStyle/>
                    <a:p>
                      <a:pPr algn="ctr">
                        <a:lnSpc>
                          <a:spcPct val="110000"/>
                        </a:lnSpc>
                        <a:spcBef>
                          <a:spcPts val="100"/>
                        </a:spcBef>
                        <a:spcAft>
                          <a:spcPts val="100"/>
                        </a:spcAft>
                      </a:pPr>
                      <a:r>
                        <a:rPr lang="es-CL" sz="1200" dirty="0">
                          <a:solidFill>
                            <a:schemeClr val="tx1"/>
                          </a:solidFill>
                          <a:effectLst/>
                        </a:rPr>
                        <a:t>12</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Equipamiento de operación y mantenimiento no fungible</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15</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626935868"/>
                  </a:ext>
                </a:extLst>
              </a:tr>
              <a:tr h="209082">
                <a:tc>
                  <a:txBody>
                    <a:bodyPr/>
                    <a:lstStyle/>
                    <a:p>
                      <a:pPr algn="ctr">
                        <a:lnSpc>
                          <a:spcPct val="110000"/>
                        </a:lnSpc>
                        <a:spcBef>
                          <a:spcPts val="100"/>
                        </a:spcBef>
                        <a:spcAft>
                          <a:spcPts val="100"/>
                        </a:spcAft>
                      </a:pPr>
                      <a:r>
                        <a:rPr lang="es-CL" sz="1200" dirty="0">
                          <a:solidFill>
                            <a:schemeClr val="tx1"/>
                          </a:solidFill>
                          <a:effectLst/>
                        </a:rPr>
                        <a:t>13</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Equipamiento de oficina no fungible</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15</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4067950080"/>
                  </a:ext>
                </a:extLst>
              </a:tr>
              <a:tr h="209082">
                <a:tc>
                  <a:txBody>
                    <a:bodyPr/>
                    <a:lstStyle/>
                    <a:p>
                      <a:pPr algn="ctr">
                        <a:lnSpc>
                          <a:spcPct val="110000"/>
                        </a:lnSpc>
                        <a:spcBef>
                          <a:spcPts val="100"/>
                        </a:spcBef>
                        <a:spcAft>
                          <a:spcPts val="100"/>
                        </a:spcAft>
                      </a:pPr>
                      <a:r>
                        <a:rPr lang="es-CL" sz="1200" dirty="0">
                          <a:solidFill>
                            <a:schemeClr val="tx1"/>
                          </a:solidFill>
                          <a:effectLst/>
                        </a:rPr>
                        <a:t>14</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Equipamiento computacional y sistemas de vigilancia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724829104"/>
                  </a:ext>
                </a:extLst>
              </a:tr>
              <a:tr h="209082">
                <a:tc>
                  <a:txBody>
                    <a:bodyPr/>
                    <a:lstStyle/>
                    <a:p>
                      <a:pPr algn="ctr">
                        <a:lnSpc>
                          <a:spcPct val="110000"/>
                        </a:lnSpc>
                        <a:spcBef>
                          <a:spcPts val="100"/>
                        </a:spcBef>
                        <a:spcAft>
                          <a:spcPts val="100"/>
                        </a:spcAft>
                      </a:pPr>
                      <a:r>
                        <a:rPr lang="es-CL" sz="1200" dirty="0">
                          <a:solidFill>
                            <a:schemeClr val="tx1"/>
                          </a:solidFill>
                          <a:effectLst/>
                        </a:rPr>
                        <a:t>15</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54000"/>
                      </a:srgbClr>
                    </a:solidFill>
                  </a:tcPr>
                </a:tc>
                <a:tc>
                  <a:txBody>
                    <a:bodyPr/>
                    <a:lstStyle/>
                    <a:p>
                      <a:pPr algn="just">
                        <a:lnSpc>
                          <a:spcPct val="110000"/>
                        </a:lnSpc>
                        <a:spcBef>
                          <a:spcPts val="100"/>
                        </a:spcBef>
                        <a:spcAft>
                          <a:spcPts val="100"/>
                        </a:spcAft>
                      </a:pPr>
                      <a:r>
                        <a:rPr lang="es-CL" sz="1200">
                          <a:effectLst/>
                        </a:rPr>
                        <a:t>Vehículos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200" dirty="0">
                          <a:effectLst/>
                        </a:rPr>
                        <a:t>5</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308694934"/>
                  </a:ext>
                </a:extLst>
              </a:tr>
            </a:tbl>
          </a:graphicData>
        </a:graphic>
      </p:graphicFrame>
    </p:spTree>
    <p:extLst>
      <p:ext uri="{BB962C8B-B14F-4D97-AF65-F5344CB8AC3E}">
        <p14:creationId xmlns:p14="http://schemas.microsoft.com/office/powerpoint/2010/main" val="322545331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54</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 AJUSTE POR EFECTO IMPUESTO A LA RENTA</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60000" y="1800000"/>
            <a:ext cx="8424000" cy="4462760"/>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Al igual que en el caso del AVI, la metodología para determinar el Ajuste por Efecto Impuesto a la Renta (AEIR) queda establecida en las Bases Técnicas, si bien el Consultor debe asignar algunos parámetros según se indica a continuación:</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Así, fórmula del AEIR, para el tramo “i” :</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algn="just">
              <a:spcBef>
                <a:spcPts val="0"/>
              </a:spcBef>
              <a:spcAft>
                <a:spcPts val="1200"/>
              </a:spcAft>
            </a:pPr>
            <a:r>
              <a:rPr lang="es-CL" sz="2000" dirty="0">
                <a:latin typeface="Arial Narrow" panose="020B0606020202030204" pitchFamily="34" charset="0"/>
                <a:cs typeface="Calibri" panose="020F0502020204030204" pitchFamily="34" charset="0"/>
              </a:rPr>
              <a:t>	con</a:t>
            </a:r>
          </a:p>
          <a:p>
            <a:pPr algn="just">
              <a:spcBef>
                <a:spcPts val="0"/>
              </a:spcBef>
              <a:spcAft>
                <a:spcPts val="1200"/>
              </a:spcAft>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En estas expresiones:</a:t>
            </a:r>
          </a:p>
          <a:p>
            <a:pPr marL="817563" lvl="1" indent="-360363" algn="just">
              <a:spcBef>
                <a:spcPts val="0"/>
              </a:spcBef>
              <a:spcAft>
                <a:spcPts val="1200"/>
              </a:spcAft>
              <a:buFont typeface="Arial Narrow" panose="020B0606020202030204" pitchFamily="34" charset="0"/>
              <a:buChar char="-"/>
            </a:pPr>
            <a:r>
              <a:rPr lang="es-CL" sz="2000" i="1" dirty="0">
                <a:cs typeface="Times New Roman" panose="02020603050405020304" pitchFamily="18" charset="0"/>
              </a:rPr>
              <a:t>Di</a:t>
            </a:r>
            <a:r>
              <a:rPr lang="es-CL" sz="2000" dirty="0">
                <a:latin typeface="Arial Narrow" panose="020B0606020202030204" pitchFamily="34" charset="0"/>
                <a:cs typeface="Calibri" panose="020F0502020204030204" pitchFamily="34" charset="0"/>
              </a:rPr>
              <a:t> es el costo de depreciación anual del tramo “i”, y </a:t>
            </a:r>
            <a:r>
              <a:rPr lang="es-CL" sz="2000" i="1" dirty="0" err="1">
                <a:cs typeface="Times New Roman" panose="02020603050405020304" pitchFamily="18" charset="0"/>
              </a:rPr>
              <a:t>dij</a:t>
            </a:r>
            <a:r>
              <a:rPr lang="es-CL" sz="2000" dirty="0">
                <a:latin typeface="Arial Narrow" panose="020B0606020202030204" pitchFamily="34" charset="0"/>
                <a:cs typeface="Calibri" panose="020F0502020204030204" pitchFamily="34" charset="0"/>
              </a:rPr>
              <a:t> el costo de depreciación anual de componente “j” de dicho tramo.</a:t>
            </a:r>
          </a:p>
          <a:p>
            <a:pPr marL="817563" lvl="1"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t es la tasa de impuesto.</a:t>
            </a:r>
          </a:p>
        </p:txBody>
      </p:sp>
      <p:graphicFrame>
        <p:nvGraphicFramePr>
          <p:cNvPr id="13" name="Objeto 12">
            <a:extLst>
              <a:ext uri="{FF2B5EF4-FFF2-40B4-BE49-F238E27FC236}">
                <a16:creationId xmlns:a16="http://schemas.microsoft.com/office/drawing/2014/main" id="{88CD0930-D5C0-49D1-966B-874710509FA1}"/>
              </a:ext>
            </a:extLst>
          </p:cNvPr>
          <p:cNvGraphicFramePr>
            <a:graphicFrameLocks noChangeAspect="1"/>
          </p:cNvGraphicFramePr>
          <p:nvPr/>
        </p:nvGraphicFramePr>
        <p:xfrm>
          <a:off x="611560" y="3356992"/>
          <a:ext cx="8208912" cy="711793"/>
        </p:xfrm>
        <a:graphic>
          <a:graphicData uri="http://schemas.openxmlformats.org/presentationml/2006/ole">
            <mc:AlternateContent xmlns:mc="http://schemas.openxmlformats.org/markup-compatibility/2006">
              <mc:Choice xmlns:v="urn:schemas-microsoft-com:vml" Requires="v">
                <p:oleObj spid="_x0000_s3274" name="Document" r:id="rId7" imgW="6152339" imgH="533363" progId="Word.Document.12">
                  <p:embed/>
                </p:oleObj>
              </mc:Choice>
              <mc:Fallback>
                <p:oleObj name="Document" r:id="rId7" imgW="6152339" imgH="533363" progId="Word.Document.12">
                  <p:embed/>
                  <p:pic>
                    <p:nvPicPr>
                      <p:cNvPr id="13" name="Objeto 12">
                        <a:extLst>
                          <a:ext uri="{FF2B5EF4-FFF2-40B4-BE49-F238E27FC236}">
                            <a16:creationId xmlns:a16="http://schemas.microsoft.com/office/drawing/2014/main" id="{88CD0930-D5C0-49D1-966B-874710509FA1}"/>
                          </a:ext>
                        </a:extLst>
                      </p:cNvPr>
                      <p:cNvPicPr/>
                      <p:nvPr/>
                    </p:nvPicPr>
                    <p:blipFill>
                      <a:blip r:embed="rId8"/>
                      <a:stretch>
                        <a:fillRect/>
                      </a:stretch>
                    </p:blipFill>
                    <p:spPr>
                      <a:xfrm>
                        <a:off x="611560" y="3356992"/>
                        <a:ext cx="8208912" cy="711793"/>
                      </a:xfrm>
                      <a:prstGeom prst="rect">
                        <a:avLst/>
                      </a:prstGeom>
                    </p:spPr>
                  </p:pic>
                </p:oleObj>
              </mc:Fallback>
            </mc:AlternateContent>
          </a:graphicData>
        </a:graphic>
      </p:graphicFrame>
      <p:graphicFrame>
        <p:nvGraphicFramePr>
          <p:cNvPr id="14" name="Objeto 13">
            <a:extLst>
              <a:ext uri="{FF2B5EF4-FFF2-40B4-BE49-F238E27FC236}">
                <a16:creationId xmlns:a16="http://schemas.microsoft.com/office/drawing/2014/main" id="{B539E210-6BDA-4947-81EE-C96568C83876}"/>
              </a:ext>
            </a:extLst>
          </p:cNvPr>
          <p:cNvGraphicFramePr>
            <a:graphicFrameLocks noChangeAspect="1"/>
          </p:cNvGraphicFramePr>
          <p:nvPr/>
        </p:nvGraphicFramePr>
        <p:xfrm>
          <a:off x="683568" y="4005064"/>
          <a:ext cx="8041161" cy="919287"/>
        </p:xfrm>
        <a:graphic>
          <a:graphicData uri="http://schemas.openxmlformats.org/presentationml/2006/ole">
            <mc:AlternateContent xmlns:mc="http://schemas.openxmlformats.org/markup-compatibility/2006">
              <mc:Choice xmlns:v="urn:schemas-microsoft-com:vml" Requires="v">
                <p:oleObj spid="_x0000_s3275" name="Document" r:id="rId9" imgW="6152339" imgH="702496" progId="Word.Document.12">
                  <p:embed/>
                </p:oleObj>
              </mc:Choice>
              <mc:Fallback>
                <p:oleObj name="Document" r:id="rId9" imgW="6152339" imgH="702496" progId="Word.Document.12">
                  <p:embed/>
                  <p:pic>
                    <p:nvPicPr>
                      <p:cNvPr id="14" name="Objeto 13">
                        <a:extLst>
                          <a:ext uri="{FF2B5EF4-FFF2-40B4-BE49-F238E27FC236}">
                            <a16:creationId xmlns:a16="http://schemas.microsoft.com/office/drawing/2014/main" id="{B539E210-6BDA-4947-81EE-C96568C83876}"/>
                          </a:ext>
                        </a:extLst>
                      </p:cNvPr>
                      <p:cNvPicPr/>
                      <p:nvPr/>
                    </p:nvPicPr>
                    <p:blipFill>
                      <a:blip r:embed="rId10"/>
                      <a:stretch>
                        <a:fillRect/>
                      </a:stretch>
                    </p:blipFill>
                    <p:spPr>
                      <a:xfrm>
                        <a:off x="683568" y="4005064"/>
                        <a:ext cx="8041161" cy="919287"/>
                      </a:xfrm>
                      <a:prstGeom prst="rect">
                        <a:avLst/>
                      </a:prstGeom>
                    </p:spPr>
                  </p:pic>
                </p:oleObj>
              </mc:Fallback>
            </mc:AlternateContent>
          </a:graphicData>
        </a:graphic>
      </p:graphicFrame>
    </p:spTree>
    <p:extLst>
      <p:ext uri="{BB962C8B-B14F-4D97-AF65-F5344CB8AC3E}">
        <p14:creationId xmlns:p14="http://schemas.microsoft.com/office/powerpoint/2010/main" val="1424068031"/>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55</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 AJUSTE POR EFECTO IMPUESTO A LA RENTA</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60000" y="1800000"/>
            <a:ext cx="8424000" cy="4308872"/>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Con</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En términos simples, la depreciación anual de un componente de determinada vida útil económica se establece en función de si ésta es menor o mayor que la vida útil tributaria para el mismo tipo de activo.</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Según las Bases Técnicas, la vida útil tributaria corresponde a la vida útil normal fijada por el Servicio de Impuestos Internos mediante Resolución Nº 43 del 26 de diciembre de 2002.</a:t>
            </a:r>
          </a:p>
        </p:txBody>
      </p:sp>
      <p:graphicFrame>
        <p:nvGraphicFramePr>
          <p:cNvPr id="4" name="Objeto 3">
            <a:extLst>
              <a:ext uri="{FF2B5EF4-FFF2-40B4-BE49-F238E27FC236}">
                <a16:creationId xmlns:a16="http://schemas.microsoft.com/office/drawing/2014/main" id="{F388EB62-67C8-419A-BB09-E6931DDAA099}"/>
              </a:ext>
            </a:extLst>
          </p:cNvPr>
          <p:cNvGraphicFramePr>
            <a:graphicFrameLocks noChangeAspect="1"/>
          </p:cNvGraphicFramePr>
          <p:nvPr>
            <p:extLst>
              <p:ext uri="{D42A27DB-BD31-4B8C-83A1-F6EECF244321}">
                <p14:modId xmlns:p14="http://schemas.microsoft.com/office/powerpoint/2010/main" val="3451891505"/>
              </p:ext>
            </p:extLst>
          </p:nvPr>
        </p:nvGraphicFramePr>
        <p:xfrm>
          <a:off x="899592" y="2132856"/>
          <a:ext cx="7386153" cy="1728837"/>
        </p:xfrm>
        <a:graphic>
          <a:graphicData uri="http://schemas.openxmlformats.org/presentationml/2006/ole">
            <mc:AlternateContent xmlns:mc="http://schemas.openxmlformats.org/markup-compatibility/2006">
              <mc:Choice xmlns:v="urn:schemas-microsoft-com:vml" Requires="v">
                <p:oleObj spid="_x0000_s4199" name="Documento" r:id="rId7" imgW="6152339" imgH="1439773" progId="Word.Document.12">
                  <p:embed/>
                </p:oleObj>
              </mc:Choice>
              <mc:Fallback>
                <p:oleObj name="Documento" r:id="rId7" imgW="6152339" imgH="1439773" progId="Word.Document.12">
                  <p:embed/>
                  <p:pic>
                    <p:nvPicPr>
                      <p:cNvPr id="4" name="Objeto 3">
                        <a:extLst>
                          <a:ext uri="{FF2B5EF4-FFF2-40B4-BE49-F238E27FC236}">
                            <a16:creationId xmlns:a16="http://schemas.microsoft.com/office/drawing/2014/main" id="{F388EB62-67C8-419A-BB09-E6931DDAA099}"/>
                          </a:ext>
                        </a:extLst>
                      </p:cNvPr>
                      <p:cNvPicPr/>
                      <p:nvPr/>
                    </p:nvPicPr>
                    <p:blipFill>
                      <a:blip r:embed="rId8"/>
                      <a:stretch>
                        <a:fillRect/>
                      </a:stretch>
                    </p:blipFill>
                    <p:spPr>
                      <a:xfrm>
                        <a:off x="899592" y="2132856"/>
                        <a:ext cx="7386153" cy="1728837"/>
                      </a:xfrm>
                      <a:prstGeom prst="rect">
                        <a:avLst/>
                      </a:prstGeom>
                    </p:spPr>
                  </p:pic>
                </p:oleObj>
              </mc:Fallback>
            </mc:AlternateContent>
          </a:graphicData>
        </a:graphic>
      </p:graphicFrame>
    </p:spTree>
    <p:extLst>
      <p:ext uri="{BB962C8B-B14F-4D97-AF65-F5344CB8AC3E}">
        <p14:creationId xmlns:p14="http://schemas.microsoft.com/office/powerpoint/2010/main" val="158365962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56</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a:t>
            </a:r>
            <a:r>
              <a:rPr lang="es-CL" b="1" dirty="0">
                <a:solidFill>
                  <a:srgbClr val="0070C0"/>
                </a:solidFill>
                <a:latin typeface="Arial Narrow" panose="020B0606020202030204" pitchFamily="34" charset="0"/>
              </a:rPr>
              <a:t> </a:t>
            </a:r>
            <a:r>
              <a:rPr lang="es-CL" b="1" dirty="0">
                <a:latin typeface="Arial Narrow" panose="020B0606020202030204" pitchFamily="34" charset="0"/>
              </a:rPr>
              <a:t>ANUALIDAD DEL VALOR DE INVERSIÓN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4462760"/>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Conforme a ello, debe asignarse a cada componente, la vida útil de la resolución del SII indicada. Como la especificación de los componentes en dicha resolución puede no coincidir con la especificada en las bases para los mismos, debe efectuarse una homologación. De esta forma, se estableció las vidas útiles como sigue:</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p:txBody>
      </p:sp>
      <p:graphicFrame>
        <p:nvGraphicFramePr>
          <p:cNvPr id="4" name="Tabla 3">
            <a:extLst>
              <a:ext uri="{FF2B5EF4-FFF2-40B4-BE49-F238E27FC236}">
                <a16:creationId xmlns:a16="http://schemas.microsoft.com/office/drawing/2014/main" id="{119BB8D3-DF54-49C9-948F-171A1E7A829D}"/>
              </a:ext>
            </a:extLst>
          </p:cNvPr>
          <p:cNvGraphicFramePr>
            <a:graphicFrameLocks noGrp="1"/>
          </p:cNvGraphicFramePr>
          <p:nvPr>
            <p:extLst>
              <p:ext uri="{D42A27DB-BD31-4B8C-83A1-F6EECF244321}">
                <p14:modId xmlns:p14="http://schemas.microsoft.com/office/powerpoint/2010/main" val="3096773149"/>
              </p:ext>
            </p:extLst>
          </p:nvPr>
        </p:nvGraphicFramePr>
        <p:xfrm>
          <a:off x="1115614" y="2996952"/>
          <a:ext cx="7020385" cy="3535290"/>
        </p:xfrm>
        <a:graphic>
          <a:graphicData uri="http://schemas.openxmlformats.org/drawingml/2006/table">
            <a:tbl>
              <a:tblPr>
                <a:tableStyleId>{5C22544A-7EE6-4342-B048-85BDC9FD1C3A}</a:tableStyleId>
              </a:tblPr>
              <a:tblGrid>
                <a:gridCol w="699581">
                  <a:extLst>
                    <a:ext uri="{9D8B030D-6E8A-4147-A177-3AD203B41FA5}">
                      <a16:colId xmlns:a16="http://schemas.microsoft.com/office/drawing/2014/main" val="1581271240"/>
                    </a:ext>
                  </a:extLst>
                </a:gridCol>
                <a:gridCol w="4663818">
                  <a:extLst>
                    <a:ext uri="{9D8B030D-6E8A-4147-A177-3AD203B41FA5}">
                      <a16:colId xmlns:a16="http://schemas.microsoft.com/office/drawing/2014/main" val="3342407651"/>
                    </a:ext>
                  </a:extLst>
                </a:gridCol>
                <a:gridCol w="828493">
                  <a:extLst>
                    <a:ext uri="{9D8B030D-6E8A-4147-A177-3AD203B41FA5}">
                      <a16:colId xmlns:a16="http://schemas.microsoft.com/office/drawing/2014/main" val="2988175797"/>
                    </a:ext>
                  </a:extLst>
                </a:gridCol>
                <a:gridCol w="828493">
                  <a:extLst>
                    <a:ext uri="{9D8B030D-6E8A-4147-A177-3AD203B41FA5}">
                      <a16:colId xmlns:a16="http://schemas.microsoft.com/office/drawing/2014/main" val="1741485536"/>
                    </a:ext>
                  </a:extLst>
                </a:gridCol>
              </a:tblGrid>
              <a:tr h="196405">
                <a:tc rowSpan="2">
                  <a:txBody>
                    <a:bodyPr/>
                    <a:lstStyle/>
                    <a:p>
                      <a:pPr algn="ctr">
                        <a:lnSpc>
                          <a:spcPct val="110000"/>
                        </a:lnSpc>
                        <a:spcBef>
                          <a:spcPts val="100"/>
                        </a:spcBef>
                        <a:spcAft>
                          <a:spcPts val="100"/>
                        </a:spcAft>
                      </a:pPr>
                      <a:r>
                        <a:rPr lang="es-CL" sz="1100" b="1" dirty="0" err="1">
                          <a:effectLst/>
                          <a:latin typeface="Calibri" panose="020F0502020204030204" pitchFamily="34" charset="0"/>
                          <a:ea typeface="Calibri" panose="020F0502020204030204" pitchFamily="34" charset="0"/>
                          <a:cs typeface="Times New Roman" panose="02020603050405020304" pitchFamily="18" charset="0"/>
                        </a:rPr>
                        <a:t>Item</a:t>
                      </a:r>
                      <a:r>
                        <a:rPr lang="es-CL" sz="1100" b="1" dirty="0">
                          <a:effectLst/>
                          <a:latin typeface="Calibri" panose="020F0502020204030204" pitchFamily="34" charset="0"/>
                          <a:ea typeface="Calibri" panose="020F0502020204030204" pitchFamily="34" charset="0"/>
                          <a:cs typeface="Times New Roman" panose="02020603050405020304" pitchFamily="18" charset="0"/>
                        </a:rPr>
                        <a:t> R412</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rowSpan="2">
                  <a:txBody>
                    <a:bodyPr/>
                    <a:lstStyle/>
                    <a:p>
                      <a:pPr algn="ctr">
                        <a:lnSpc>
                          <a:spcPct val="110000"/>
                        </a:lnSpc>
                        <a:spcBef>
                          <a:spcPts val="100"/>
                        </a:spcBef>
                        <a:spcAft>
                          <a:spcPts val="100"/>
                        </a:spcAft>
                      </a:pPr>
                      <a:r>
                        <a:rPr lang="es-CL" sz="1100" b="1" dirty="0">
                          <a:effectLst/>
                        </a:rPr>
                        <a:t>Categoría de Elementos por Tramo</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b="1" dirty="0">
                          <a:effectLst/>
                        </a:rPr>
                        <a:t>VU R.412</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b="1" dirty="0">
                          <a:effectLst/>
                        </a:rPr>
                        <a:t>VU SII</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46998538"/>
                  </a:ext>
                </a:extLst>
              </a:tr>
              <a:tr h="196405">
                <a:tc vMerge="1">
                  <a:txBody>
                    <a:bodyPr/>
                    <a:lstStyle/>
                    <a:p>
                      <a:endParaRPr lang="es-CL"/>
                    </a:p>
                  </a:txBody>
                  <a:tcPr/>
                </a:tc>
                <a:tc vMerge="1">
                  <a:txBody>
                    <a:bodyPr/>
                    <a:lstStyle/>
                    <a:p>
                      <a:endParaRPr lang="es-CL"/>
                    </a:p>
                  </a:txBody>
                  <a:tcPr/>
                </a:tc>
                <a:tc>
                  <a:txBody>
                    <a:bodyPr/>
                    <a:lstStyle/>
                    <a:p>
                      <a:pPr algn="ctr">
                        <a:lnSpc>
                          <a:spcPct val="110000"/>
                        </a:lnSpc>
                        <a:spcBef>
                          <a:spcPts val="100"/>
                        </a:spcBef>
                        <a:spcAft>
                          <a:spcPts val="100"/>
                        </a:spcAft>
                      </a:pPr>
                      <a:r>
                        <a:rPr lang="es-CL" sz="1100" b="1" dirty="0">
                          <a:effectLst/>
                        </a:rPr>
                        <a:t>(Años)</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b="1" dirty="0">
                          <a:effectLst/>
                        </a:rPr>
                        <a:t>(Años)</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242756894"/>
                  </a:ext>
                </a:extLst>
              </a:tr>
              <a:tr h="196405">
                <a:tc>
                  <a:txBody>
                    <a:bodyPr/>
                    <a:lstStyle/>
                    <a:p>
                      <a:pPr algn="ctr">
                        <a:lnSpc>
                          <a:spcPct val="110000"/>
                        </a:lnSpc>
                        <a:spcBef>
                          <a:spcPts val="100"/>
                        </a:spcBef>
                        <a:spcAft>
                          <a:spcPts val="100"/>
                        </a:spcAft>
                      </a:pPr>
                      <a:r>
                        <a:rPr lang="es-CL" sz="1100" b="1" dirty="0">
                          <a:effectLst/>
                        </a:rPr>
                        <a:t>1</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Derechos relacionados con el uso de suelo y medio ambiente</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Perpetuidad</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Perpetuidad</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451786330"/>
                  </a:ext>
                </a:extLst>
              </a:tr>
              <a:tr h="196405">
                <a:tc>
                  <a:txBody>
                    <a:bodyPr/>
                    <a:lstStyle/>
                    <a:p>
                      <a:pPr algn="ctr">
                        <a:lnSpc>
                          <a:spcPct val="110000"/>
                        </a:lnSpc>
                        <a:spcBef>
                          <a:spcPts val="100"/>
                        </a:spcBef>
                        <a:spcAft>
                          <a:spcPts val="100"/>
                        </a:spcAft>
                      </a:pPr>
                      <a:r>
                        <a:rPr lang="es-CL" sz="1100" b="1" dirty="0">
                          <a:effectLst/>
                        </a:rPr>
                        <a:t>2</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C1FBF5">
                        <a:alpha val="64000"/>
                      </a:srgbClr>
                    </a:solidFill>
                  </a:tcPr>
                </a:tc>
                <a:tc>
                  <a:txBody>
                    <a:bodyPr/>
                    <a:lstStyle/>
                    <a:p>
                      <a:pPr algn="just">
                        <a:lnSpc>
                          <a:spcPct val="110000"/>
                        </a:lnSpc>
                        <a:spcBef>
                          <a:spcPts val="100"/>
                        </a:spcBef>
                        <a:spcAft>
                          <a:spcPts val="100"/>
                        </a:spcAft>
                      </a:pPr>
                      <a:r>
                        <a:rPr lang="es-CL" sz="1100" dirty="0">
                          <a:effectLst/>
                        </a:rPr>
                        <a:t>Obras civiles líneas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C1FBF5">
                        <a:alpha val="64000"/>
                      </a:srgbClr>
                    </a:solidFill>
                  </a:tcPr>
                </a:tc>
                <a:tc>
                  <a:txBody>
                    <a:bodyPr/>
                    <a:lstStyle/>
                    <a:p>
                      <a:pPr algn="ctr">
                        <a:lnSpc>
                          <a:spcPct val="110000"/>
                        </a:lnSpc>
                        <a:spcBef>
                          <a:spcPts val="100"/>
                        </a:spcBef>
                        <a:spcAft>
                          <a:spcPts val="100"/>
                        </a:spcAft>
                      </a:pPr>
                      <a:r>
                        <a:rPr lang="es-CL" sz="1100">
                          <a:effectLst/>
                        </a:rPr>
                        <a:t>50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C1FBF5">
                        <a:alpha val="64000"/>
                      </a:srgbClr>
                    </a:solidFill>
                  </a:tcPr>
                </a:tc>
                <a:tc>
                  <a:txBody>
                    <a:bodyPr/>
                    <a:lstStyle/>
                    <a:p>
                      <a:pPr algn="ctr">
                        <a:lnSpc>
                          <a:spcPct val="110000"/>
                        </a:lnSpc>
                        <a:spcBef>
                          <a:spcPts val="100"/>
                        </a:spcBef>
                        <a:spcAft>
                          <a:spcPts val="100"/>
                        </a:spcAft>
                      </a:pPr>
                      <a:r>
                        <a:rPr lang="es-CL" sz="1100" dirty="0">
                          <a:effectLst/>
                        </a:rPr>
                        <a:t>20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C1FBF5">
                        <a:alpha val="64000"/>
                      </a:srgbClr>
                    </a:solidFill>
                  </a:tcPr>
                </a:tc>
                <a:extLst>
                  <a:ext uri="{0D108BD9-81ED-4DB2-BD59-A6C34878D82A}">
                    <a16:rowId xmlns:a16="http://schemas.microsoft.com/office/drawing/2014/main" val="2357971253"/>
                  </a:ext>
                </a:extLst>
              </a:tr>
              <a:tr h="196405">
                <a:tc>
                  <a:txBody>
                    <a:bodyPr/>
                    <a:lstStyle/>
                    <a:p>
                      <a:pPr algn="ctr">
                        <a:lnSpc>
                          <a:spcPct val="110000"/>
                        </a:lnSpc>
                        <a:spcBef>
                          <a:spcPts val="100"/>
                        </a:spcBef>
                        <a:spcAft>
                          <a:spcPts val="100"/>
                        </a:spcAft>
                      </a:pPr>
                      <a:r>
                        <a:rPr lang="es-CL" sz="1100" b="1" dirty="0">
                          <a:effectLst/>
                        </a:rPr>
                        <a:t>2</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solidFill>
                      <a:srgbClr val="C1FBF5">
                        <a:alpha val="64000"/>
                      </a:srgbClr>
                    </a:solidFill>
                  </a:tcPr>
                </a:tc>
                <a:tc>
                  <a:txBody>
                    <a:bodyPr/>
                    <a:lstStyle/>
                    <a:p>
                      <a:pPr algn="just">
                        <a:lnSpc>
                          <a:spcPct val="110000"/>
                        </a:lnSpc>
                        <a:spcBef>
                          <a:spcPts val="100"/>
                        </a:spcBef>
                        <a:spcAft>
                          <a:spcPts val="100"/>
                        </a:spcAft>
                      </a:pPr>
                      <a:r>
                        <a:rPr lang="es-CL" sz="1100" dirty="0">
                          <a:effectLst/>
                        </a:rPr>
                        <a:t>Obras civiles subestaciones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solidFill>
                      <a:srgbClr val="C1FBF5">
                        <a:alpha val="64000"/>
                      </a:srgbClr>
                    </a:solidFill>
                  </a:tcPr>
                </a:tc>
                <a:tc>
                  <a:txBody>
                    <a:bodyPr/>
                    <a:lstStyle/>
                    <a:p>
                      <a:pPr algn="ctr">
                        <a:lnSpc>
                          <a:spcPct val="110000"/>
                        </a:lnSpc>
                        <a:spcBef>
                          <a:spcPts val="100"/>
                        </a:spcBef>
                        <a:spcAft>
                          <a:spcPts val="100"/>
                        </a:spcAft>
                      </a:pPr>
                      <a:r>
                        <a:rPr lang="es-CL" sz="1100" dirty="0">
                          <a:effectLst/>
                        </a:rPr>
                        <a:t>50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solidFill>
                      <a:srgbClr val="C1FBF5">
                        <a:alpha val="64000"/>
                      </a:srgbClr>
                    </a:solidFill>
                  </a:tcPr>
                </a:tc>
                <a:tc>
                  <a:txBody>
                    <a:bodyPr/>
                    <a:lstStyle/>
                    <a:p>
                      <a:pPr algn="ctr">
                        <a:lnSpc>
                          <a:spcPct val="110000"/>
                        </a:lnSpc>
                        <a:spcBef>
                          <a:spcPts val="100"/>
                        </a:spcBef>
                        <a:spcAft>
                          <a:spcPts val="100"/>
                        </a:spcAft>
                      </a:pPr>
                      <a:r>
                        <a:rPr lang="es-CL" sz="1100" dirty="0">
                          <a:effectLst/>
                        </a:rPr>
                        <a:t>25</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solidFill>
                      <a:srgbClr val="C1FBF5">
                        <a:alpha val="64000"/>
                      </a:srgbClr>
                    </a:solidFill>
                  </a:tcPr>
                </a:tc>
                <a:extLst>
                  <a:ext uri="{0D108BD9-81ED-4DB2-BD59-A6C34878D82A}">
                    <a16:rowId xmlns:a16="http://schemas.microsoft.com/office/drawing/2014/main" val="3880646884"/>
                  </a:ext>
                </a:extLst>
              </a:tr>
              <a:tr h="196405">
                <a:tc>
                  <a:txBody>
                    <a:bodyPr/>
                    <a:lstStyle/>
                    <a:p>
                      <a:pPr algn="ctr">
                        <a:lnSpc>
                          <a:spcPct val="110000"/>
                        </a:lnSpc>
                        <a:spcBef>
                          <a:spcPts val="100"/>
                        </a:spcBef>
                        <a:spcAft>
                          <a:spcPts val="100"/>
                        </a:spcAft>
                      </a:pPr>
                      <a:r>
                        <a:rPr lang="es-CL" sz="1100" b="1" dirty="0">
                          <a:effectLst/>
                        </a:rPr>
                        <a:t>3</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Estructuras de líneas y/o subestaciones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50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20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015687346"/>
                  </a:ext>
                </a:extLst>
              </a:tr>
              <a:tr h="196405">
                <a:tc>
                  <a:txBody>
                    <a:bodyPr/>
                    <a:lstStyle/>
                    <a:p>
                      <a:pPr algn="ctr">
                        <a:lnSpc>
                          <a:spcPct val="110000"/>
                        </a:lnSpc>
                        <a:spcBef>
                          <a:spcPts val="100"/>
                        </a:spcBef>
                        <a:spcAft>
                          <a:spcPts val="100"/>
                        </a:spcAft>
                      </a:pPr>
                      <a:r>
                        <a:rPr lang="es-CL" sz="1100" b="1" dirty="0">
                          <a:effectLst/>
                        </a:rPr>
                        <a:t>4</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Elementos de sujeción y aislación</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30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645171752"/>
                  </a:ext>
                </a:extLst>
              </a:tr>
              <a:tr h="196405">
                <a:tc>
                  <a:txBody>
                    <a:bodyPr/>
                    <a:lstStyle/>
                    <a:p>
                      <a:pPr algn="ctr">
                        <a:lnSpc>
                          <a:spcPct val="110000"/>
                        </a:lnSpc>
                        <a:spcBef>
                          <a:spcPts val="100"/>
                        </a:spcBef>
                        <a:spcAft>
                          <a:spcPts val="100"/>
                        </a:spcAft>
                      </a:pPr>
                      <a:r>
                        <a:rPr lang="es-CL" sz="1100" b="1" dirty="0">
                          <a:effectLst/>
                        </a:rPr>
                        <a:t>5</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Equipamiento electromecánico y electromagnético</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40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828072080"/>
                  </a:ext>
                </a:extLst>
              </a:tr>
              <a:tr h="196405">
                <a:tc>
                  <a:txBody>
                    <a:bodyPr/>
                    <a:lstStyle/>
                    <a:p>
                      <a:pPr algn="ctr">
                        <a:lnSpc>
                          <a:spcPct val="110000"/>
                        </a:lnSpc>
                        <a:spcBef>
                          <a:spcPts val="100"/>
                        </a:spcBef>
                        <a:spcAft>
                          <a:spcPts val="100"/>
                        </a:spcAft>
                      </a:pPr>
                      <a:r>
                        <a:rPr lang="es-CL" sz="1100" b="1" dirty="0">
                          <a:effectLst/>
                        </a:rPr>
                        <a:t>6</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Conductores y cables de guardias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50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20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177347221"/>
                  </a:ext>
                </a:extLst>
              </a:tr>
              <a:tr h="196405">
                <a:tc>
                  <a:txBody>
                    <a:bodyPr/>
                    <a:lstStyle/>
                    <a:p>
                      <a:pPr algn="ctr">
                        <a:lnSpc>
                          <a:spcPct val="110000"/>
                        </a:lnSpc>
                        <a:spcBef>
                          <a:spcPts val="100"/>
                        </a:spcBef>
                        <a:spcAft>
                          <a:spcPts val="100"/>
                        </a:spcAft>
                      </a:pPr>
                      <a:r>
                        <a:rPr lang="es-CL" sz="1100" b="1" dirty="0">
                          <a:effectLst/>
                        </a:rPr>
                        <a:t>7</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Protecciones electromecánicas y/o electromagnéticas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20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940153908"/>
                  </a:ext>
                </a:extLst>
              </a:tr>
              <a:tr h="196405">
                <a:tc>
                  <a:txBody>
                    <a:bodyPr/>
                    <a:lstStyle/>
                    <a:p>
                      <a:pPr algn="ctr">
                        <a:lnSpc>
                          <a:spcPct val="110000"/>
                        </a:lnSpc>
                        <a:spcBef>
                          <a:spcPts val="100"/>
                        </a:spcBef>
                        <a:spcAft>
                          <a:spcPts val="100"/>
                        </a:spcAft>
                      </a:pPr>
                      <a:r>
                        <a:rPr lang="es-CL" sz="1100" b="1" dirty="0">
                          <a:effectLst/>
                        </a:rPr>
                        <a:t>8</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Protecciones digitales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15</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453229166"/>
                  </a:ext>
                </a:extLst>
              </a:tr>
              <a:tr h="196405">
                <a:tc>
                  <a:txBody>
                    <a:bodyPr/>
                    <a:lstStyle/>
                    <a:p>
                      <a:pPr algn="ctr">
                        <a:lnSpc>
                          <a:spcPct val="110000"/>
                        </a:lnSpc>
                        <a:spcBef>
                          <a:spcPts val="100"/>
                        </a:spcBef>
                        <a:spcAft>
                          <a:spcPts val="100"/>
                        </a:spcAft>
                      </a:pPr>
                      <a:r>
                        <a:rPr lang="es-CL" sz="1100" b="1" dirty="0">
                          <a:effectLst/>
                        </a:rPr>
                        <a:t>9</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Equipos de control, telecomando, medición, comunicaciones y respaldo</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4017436295"/>
                  </a:ext>
                </a:extLst>
              </a:tr>
              <a:tr h="196405">
                <a:tc>
                  <a:txBody>
                    <a:bodyPr/>
                    <a:lstStyle/>
                    <a:p>
                      <a:pPr algn="ctr">
                        <a:lnSpc>
                          <a:spcPct val="110000"/>
                        </a:lnSpc>
                        <a:spcBef>
                          <a:spcPts val="100"/>
                        </a:spcBef>
                        <a:spcAft>
                          <a:spcPts val="100"/>
                        </a:spcAft>
                      </a:pPr>
                      <a:r>
                        <a:rPr lang="es-CL" sz="1100" b="1" dirty="0">
                          <a:effectLst/>
                        </a:rPr>
                        <a:t>10</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Otros elementos secundarios de subestaciones o radioestaciones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40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12</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404260939"/>
                  </a:ext>
                </a:extLst>
              </a:tr>
              <a:tr h="196405">
                <a:tc>
                  <a:txBody>
                    <a:bodyPr/>
                    <a:lstStyle/>
                    <a:p>
                      <a:pPr algn="ctr">
                        <a:lnSpc>
                          <a:spcPct val="110000"/>
                        </a:lnSpc>
                        <a:spcBef>
                          <a:spcPts val="100"/>
                        </a:spcBef>
                        <a:spcAft>
                          <a:spcPts val="100"/>
                        </a:spcAft>
                      </a:pPr>
                      <a:r>
                        <a:rPr lang="es-CL" sz="1100" b="1" dirty="0">
                          <a:effectLst/>
                        </a:rPr>
                        <a:t>11</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Bienes inmuebles distintos a terrenos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50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50</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798848410"/>
                  </a:ext>
                </a:extLst>
              </a:tr>
              <a:tr h="196405">
                <a:tc>
                  <a:txBody>
                    <a:bodyPr/>
                    <a:lstStyle/>
                    <a:p>
                      <a:pPr algn="ctr">
                        <a:lnSpc>
                          <a:spcPct val="110000"/>
                        </a:lnSpc>
                        <a:spcBef>
                          <a:spcPts val="100"/>
                        </a:spcBef>
                        <a:spcAft>
                          <a:spcPts val="100"/>
                        </a:spcAft>
                      </a:pPr>
                      <a:r>
                        <a:rPr lang="es-CL" sz="1100" b="1" dirty="0">
                          <a:effectLst/>
                        </a:rPr>
                        <a:t>12</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Equipamiento de operación y mantenimiento no fungible</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15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8</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513726427"/>
                  </a:ext>
                </a:extLst>
              </a:tr>
              <a:tr h="196405">
                <a:tc>
                  <a:txBody>
                    <a:bodyPr/>
                    <a:lstStyle/>
                    <a:p>
                      <a:pPr algn="ctr">
                        <a:lnSpc>
                          <a:spcPct val="110000"/>
                        </a:lnSpc>
                        <a:spcBef>
                          <a:spcPts val="100"/>
                        </a:spcBef>
                        <a:spcAft>
                          <a:spcPts val="100"/>
                        </a:spcAft>
                      </a:pPr>
                      <a:r>
                        <a:rPr lang="es-CL" sz="1100" b="1" dirty="0">
                          <a:effectLst/>
                        </a:rPr>
                        <a:t>13</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Equipamiento de oficina no fungible</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15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435596154"/>
                  </a:ext>
                </a:extLst>
              </a:tr>
              <a:tr h="196405">
                <a:tc>
                  <a:txBody>
                    <a:bodyPr/>
                    <a:lstStyle/>
                    <a:p>
                      <a:pPr algn="ctr">
                        <a:lnSpc>
                          <a:spcPct val="110000"/>
                        </a:lnSpc>
                        <a:spcBef>
                          <a:spcPts val="100"/>
                        </a:spcBef>
                        <a:spcAft>
                          <a:spcPts val="100"/>
                        </a:spcAft>
                      </a:pPr>
                      <a:r>
                        <a:rPr lang="es-CL" sz="1100" b="1" dirty="0">
                          <a:effectLst/>
                        </a:rPr>
                        <a:t>14</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Equipamiento computacional y sistemas de vigilancia</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953367875"/>
                  </a:ext>
                </a:extLst>
              </a:tr>
              <a:tr h="196405">
                <a:tc>
                  <a:txBody>
                    <a:bodyPr/>
                    <a:lstStyle/>
                    <a:p>
                      <a:pPr algn="ctr">
                        <a:lnSpc>
                          <a:spcPct val="110000"/>
                        </a:lnSpc>
                        <a:spcBef>
                          <a:spcPts val="100"/>
                        </a:spcBef>
                        <a:spcAft>
                          <a:spcPts val="100"/>
                        </a:spcAft>
                      </a:pPr>
                      <a:r>
                        <a:rPr lang="es-CL" sz="1100" b="1" dirty="0">
                          <a:effectLst/>
                        </a:rPr>
                        <a:t>15</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just">
                        <a:lnSpc>
                          <a:spcPct val="110000"/>
                        </a:lnSpc>
                        <a:spcBef>
                          <a:spcPts val="100"/>
                        </a:spcBef>
                        <a:spcAft>
                          <a:spcPts val="100"/>
                        </a:spcAft>
                      </a:pPr>
                      <a:r>
                        <a:rPr lang="es-CL" sz="1100">
                          <a:effectLst/>
                        </a:rPr>
                        <a:t>Vehículos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a:effectLst/>
                        </a:rPr>
                        <a:t>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100"/>
                        </a:spcBef>
                        <a:spcAft>
                          <a:spcPts val="100"/>
                        </a:spcAft>
                      </a:pPr>
                      <a:r>
                        <a:rPr lang="es-CL" sz="1100" dirty="0">
                          <a:effectLst/>
                        </a:rPr>
                        <a:t>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778875585"/>
                  </a:ext>
                </a:extLst>
              </a:tr>
            </a:tbl>
          </a:graphicData>
        </a:graphic>
      </p:graphicFrame>
    </p:spTree>
    <p:extLst>
      <p:ext uri="{BB962C8B-B14F-4D97-AF65-F5344CB8AC3E}">
        <p14:creationId xmlns:p14="http://schemas.microsoft.com/office/powerpoint/2010/main" val="350512680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57</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 ANUALIDAD DEL VALOR DE INVERSIÓN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5232202"/>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Para la tasa de impuesto t, las Bases Técnicas indican que ésta debe corresponder a “la tasa de impuestos a las utilidades de primera categoría aplicables a la empresa eficiente”.</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Considerando que la empresa eficiente debe corresponder a una sociedad anónima (Artículo N°7 de la LGSE), se consideró la tasa de </a:t>
            </a:r>
            <a:r>
              <a:rPr lang="es-CL" sz="2000" b="1" dirty="0">
                <a:latin typeface="Arial Narrow" panose="020B0606020202030204" pitchFamily="34" charset="0"/>
                <a:cs typeface="Calibri" panose="020F0502020204030204" pitchFamily="34" charset="0"/>
              </a:rPr>
              <a:t>27%</a:t>
            </a:r>
            <a:r>
              <a:rPr lang="es-CL" sz="2000" dirty="0">
                <a:latin typeface="Arial Narrow" panose="020B0606020202030204" pitchFamily="34" charset="0"/>
                <a:cs typeface="Calibri" panose="020F0502020204030204" pitchFamily="34" charset="0"/>
              </a:rPr>
              <a:t> (DL N°824, Ley Sobre Impuesto a la Renta).</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607212284"/>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58</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XIII. FÓRMULAS DE INDEXACIÓN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4462760"/>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La estructura de la fórmula de indexación del VATT se establece en las Bases Técnicas según:</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Sin perjuicio de los parámetros </a:t>
            </a:r>
            <a:r>
              <a:rPr lang="es-CL" sz="2000" i="1" dirty="0">
                <a:cs typeface="Times New Roman" panose="02020603050405020304" pitchFamily="18" charset="0"/>
              </a:rPr>
              <a:t>Di</a:t>
            </a:r>
            <a:r>
              <a:rPr lang="es-CL" sz="2000" dirty="0">
                <a:latin typeface="Arial Narrow" panose="020B0606020202030204" pitchFamily="34" charset="0"/>
                <a:cs typeface="Calibri" panose="020F0502020204030204" pitchFamily="34" charset="0"/>
              </a:rPr>
              <a:t> (tasa de cambio), </a:t>
            </a:r>
            <a:r>
              <a:rPr lang="es-CL" sz="2000" i="1" dirty="0" err="1">
                <a:cs typeface="Times New Roman" panose="02020603050405020304" pitchFamily="18" charset="0"/>
              </a:rPr>
              <a:t>Tai</a:t>
            </a:r>
            <a:r>
              <a:rPr lang="es-CL" sz="2000" dirty="0">
                <a:latin typeface="Arial Narrow" panose="020B0606020202030204" pitchFamily="34" charset="0"/>
                <a:cs typeface="Calibri" panose="020F0502020204030204" pitchFamily="34" charset="0"/>
              </a:rPr>
              <a:t> (tasa arancelaria), y </a:t>
            </a:r>
            <a:r>
              <a:rPr lang="es-CL" sz="2000" i="1" dirty="0">
                <a:cs typeface="Times New Roman" panose="02020603050405020304" pitchFamily="18" charset="0"/>
              </a:rPr>
              <a:t>t</a:t>
            </a:r>
            <a:r>
              <a:rPr lang="es-CL" sz="2000" dirty="0">
                <a:latin typeface="Arial Narrow" panose="020B0606020202030204" pitchFamily="34" charset="0"/>
                <a:cs typeface="Calibri" panose="020F0502020204030204" pitchFamily="34" charset="0"/>
              </a:rPr>
              <a:t> (tasa de impuesto), esta estructura da cuenta que los componentes asociados a inversiones (AVI y AEIR) evolucionarán según la variación del IPC para los componentes de costo nacional, y según la variación del CPI (</a:t>
            </a:r>
            <a:r>
              <a:rPr lang="es-CL" sz="2000" dirty="0" err="1">
                <a:latin typeface="Arial Narrow" panose="020B0606020202030204" pitchFamily="34" charset="0"/>
                <a:cs typeface="Calibri" panose="020F0502020204030204" pitchFamily="34" charset="0"/>
              </a:rPr>
              <a:t>Consumer</a:t>
            </a:r>
            <a:r>
              <a:rPr lang="es-CL" sz="2000" dirty="0">
                <a:latin typeface="Arial Narrow" panose="020B0606020202030204" pitchFamily="34" charset="0"/>
                <a:cs typeface="Calibri" panose="020F0502020204030204" pitchFamily="34" charset="0"/>
              </a:rPr>
              <a:t> Price </a:t>
            </a:r>
            <a:r>
              <a:rPr lang="es-CL" sz="2000" dirty="0" err="1">
                <a:latin typeface="Arial Narrow" panose="020B0606020202030204" pitchFamily="34" charset="0"/>
                <a:cs typeface="Calibri" panose="020F0502020204030204" pitchFamily="34" charset="0"/>
              </a:rPr>
              <a:t>Index</a:t>
            </a:r>
            <a:r>
              <a:rPr lang="es-CL" sz="2000" dirty="0">
                <a:latin typeface="Arial Narrow" panose="020B0606020202030204" pitchFamily="34" charset="0"/>
                <a:cs typeface="Calibri" panose="020F0502020204030204" pitchFamily="34" charset="0"/>
              </a:rPr>
              <a:t>, publicado por el Bureau </a:t>
            </a:r>
            <a:r>
              <a:rPr lang="es-CL" sz="2000" dirty="0" err="1">
                <a:latin typeface="Arial Narrow" panose="020B0606020202030204" pitchFamily="34" charset="0"/>
                <a:cs typeface="Calibri" panose="020F0502020204030204" pitchFamily="34" charset="0"/>
              </a:rPr>
              <a:t>of</a:t>
            </a:r>
            <a:r>
              <a:rPr lang="es-CL" sz="2000" dirty="0">
                <a:latin typeface="Arial Narrow" panose="020B0606020202030204" pitchFamily="34" charset="0"/>
                <a:cs typeface="Calibri" panose="020F0502020204030204" pitchFamily="34" charset="0"/>
              </a:rPr>
              <a:t> Labor </a:t>
            </a:r>
            <a:r>
              <a:rPr lang="es-CL" sz="2000" dirty="0" err="1">
                <a:latin typeface="Arial Narrow" panose="020B0606020202030204" pitchFamily="34" charset="0"/>
                <a:cs typeface="Calibri" panose="020F0502020204030204" pitchFamily="34" charset="0"/>
              </a:rPr>
              <a:t>Statistics</a:t>
            </a:r>
            <a:r>
              <a:rPr lang="es-CL" sz="2000" dirty="0">
                <a:latin typeface="Arial Narrow" panose="020B0606020202030204" pitchFamily="34" charset="0"/>
                <a:cs typeface="Calibri" panose="020F0502020204030204" pitchFamily="34" charset="0"/>
              </a:rPr>
              <a:t> (BLS) del Gobierno de los EEUU), para las componentes de costo importadas.</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En el caso del COMA, éste se indexa en su totalidad según la variación el IPC.</a:t>
            </a:r>
          </a:p>
        </p:txBody>
      </p:sp>
      <p:graphicFrame>
        <p:nvGraphicFramePr>
          <p:cNvPr id="4" name="Objeto 3">
            <a:extLst>
              <a:ext uri="{FF2B5EF4-FFF2-40B4-BE49-F238E27FC236}">
                <a16:creationId xmlns:a16="http://schemas.microsoft.com/office/drawing/2014/main" id="{D21FCC6E-4163-4258-9287-75706C4C8E30}"/>
              </a:ext>
            </a:extLst>
          </p:cNvPr>
          <p:cNvGraphicFramePr>
            <a:graphicFrameLocks noChangeAspect="1"/>
          </p:cNvGraphicFramePr>
          <p:nvPr/>
        </p:nvGraphicFramePr>
        <p:xfrm>
          <a:off x="767671" y="2420888"/>
          <a:ext cx="7836777" cy="709861"/>
        </p:xfrm>
        <a:graphic>
          <a:graphicData uri="http://schemas.openxmlformats.org/presentationml/2006/ole">
            <mc:AlternateContent xmlns:mc="http://schemas.openxmlformats.org/markup-compatibility/2006">
              <mc:Choice xmlns:v="urn:schemas-microsoft-com:vml" Requires="v">
                <p:oleObj spid="_x0000_s5324" name="Document" r:id="rId7" imgW="6152339" imgH="556804" progId="Word.Document.12">
                  <p:embed/>
                </p:oleObj>
              </mc:Choice>
              <mc:Fallback>
                <p:oleObj name="Document" r:id="rId7" imgW="6152339" imgH="556804" progId="Word.Document.12">
                  <p:embed/>
                  <p:pic>
                    <p:nvPicPr>
                      <p:cNvPr id="4" name="Objeto 3">
                        <a:extLst>
                          <a:ext uri="{FF2B5EF4-FFF2-40B4-BE49-F238E27FC236}">
                            <a16:creationId xmlns:a16="http://schemas.microsoft.com/office/drawing/2014/main" id="{D21FCC6E-4163-4258-9287-75706C4C8E30}"/>
                          </a:ext>
                        </a:extLst>
                      </p:cNvPr>
                      <p:cNvPicPr/>
                      <p:nvPr/>
                    </p:nvPicPr>
                    <p:blipFill>
                      <a:blip r:embed="rId8"/>
                      <a:stretch>
                        <a:fillRect/>
                      </a:stretch>
                    </p:blipFill>
                    <p:spPr>
                      <a:xfrm>
                        <a:off x="767671" y="2420888"/>
                        <a:ext cx="7836777" cy="709861"/>
                      </a:xfrm>
                      <a:prstGeom prst="rect">
                        <a:avLst/>
                      </a:prstGeom>
                    </p:spPr>
                  </p:pic>
                </p:oleObj>
              </mc:Fallback>
            </mc:AlternateContent>
          </a:graphicData>
        </a:graphic>
      </p:graphicFrame>
      <p:graphicFrame>
        <p:nvGraphicFramePr>
          <p:cNvPr id="12" name="Objeto 11">
            <a:extLst>
              <a:ext uri="{FF2B5EF4-FFF2-40B4-BE49-F238E27FC236}">
                <a16:creationId xmlns:a16="http://schemas.microsoft.com/office/drawing/2014/main" id="{C82400E1-AA97-4A95-8485-BD0A47538C30}"/>
              </a:ext>
            </a:extLst>
          </p:cNvPr>
          <p:cNvGraphicFramePr>
            <a:graphicFrameLocks noChangeAspect="1"/>
          </p:cNvGraphicFramePr>
          <p:nvPr/>
        </p:nvGraphicFramePr>
        <p:xfrm>
          <a:off x="971600" y="3140968"/>
          <a:ext cx="7836777" cy="709861"/>
        </p:xfrm>
        <a:graphic>
          <a:graphicData uri="http://schemas.openxmlformats.org/presentationml/2006/ole">
            <mc:AlternateContent xmlns:mc="http://schemas.openxmlformats.org/markup-compatibility/2006">
              <mc:Choice xmlns:v="urn:schemas-microsoft-com:vml" Requires="v">
                <p:oleObj spid="_x0000_s5325" name="Document" r:id="rId9" imgW="6152339" imgH="556804" progId="Word.Document.12">
                  <p:embed/>
                </p:oleObj>
              </mc:Choice>
              <mc:Fallback>
                <p:oleObj name="Document" r:id="rId9" imgW="6152339" imgH="556804" progId="Word.Document.12">
                  <p:embed/>
                  <p:pic>
                    <p:nvPicPr>
                      <p:cNvPr id="12" name="Objeto 11">
                        <a:extLst>
                          <a:ext uri="{FF2B5EF4-FFF2-40B4-BE49-F238E27FC236}">
                            <a16:creationId xmlns:a16="http://schemas.microsoft.com/office/drawing/2014/main" id="{C82400E1-AA97-4A95-8485-BD0A47538C30}"/>
                          </a:ext>
                        </a:extLst>
                      </p:cNvPr>
                      <p:cNvPicPr/>
                      <p:nvPr/>
                    </p:nvPicPr>
                    <p:blipFill>
                      <a:blip r:embed="rId10"/>
                      <a:stretch>
                        <a:fillRect/>
                      </a:stretch>
                    </p:blipFill>
                    <p:spPr>
                      <a:xfrm>
                        <a:off x="971600" y="3140968"/>
                        <a:ext cx="7836777" cy="709861"/>
                      </a:xfrm>
                      <a:prstGeom prst="rect">
                        <a:avLst/>
                      </a:prstGeom>
                    </p:spPr>
                  </p:pic>
                </p:oleObj>
              </mc:Fallback>
            </mc:AlternateContent>
          </a:graphicData>
        </a:graphic>
      </p:graphicFrame>
    </p:spTree>
    <p:extLst>
      <p:ext uri="{BB962C8B-B14F-4D97-AF65-F5344CB8AC3E}">
        <p14:creationId xmlns:p14="http://schemas.microsoft.com/office/powerpoint/2010/main" val="2277543384"/>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59</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XIII. FÓRMULAS DE INDEXACIÓN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57809" y="1417983"/>
            <a:ext cx="8426191"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3816429"/>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De esta forma la determinación de las fórmulas de indexación apunta a que se establezca:</a:t>
            </a:r>
          </a:p>
          <a:p>
            <a:pPr marL="817563" lvl="1"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El peso relativo de los componentes nacionales e importados en cada concepto (</a:t>
            </a:r>
            <a:r>
              <a:rPr lang="es-CL" sz="1800" dirty="0">
                <a:latin typeface="Symbol" panose="05050102010706020507" pitchFamily="18" charset="2"/>
                <a:cs typeface="Calibri" panose="020F0502020204030204" pitchFamily="34" charset="0"/>
              </a:rPr>
              <a:t>a, b, g, d</a:t>
            </a:r>
            <a:r>
              <a:rPr lang="es-CL" sz="1800" dirty="0">
                <a:latin typeface="Arial Narrow" panose="020B0606020202030204" pitchFamily="34" charset="0"/>
                <a:cs typeface="Calibri" panose="020F0502020204030204" pitchFamily="34" charset="0"/>
              </a:rPr>
              <a:t>), y</a:t>
            </a:r>
          </a:p>
          <a:p>
            <a:pPr marL="817563" lvl="1"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Los valores base, que según las Bases Técnicas, deben corresponder a los publicados en el segundo mes anterior a aquél en que las tarifas serán aplicadas. Como el VATT está determinado a diciembre de 2017, los valores base, a octubre de 2017 son:</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14" name="Tabla 13">
                <a:extLst>
                  <a:ext uri="{FF2B5EF4-FFF2-40B4-BE49-F238E27FC236}">
                    <a16:creationId xmlns:a16="http://schemas.microsoft.com/office/drawing/2014/main" id="{DA580A0F-14AB-4263-98E0-5CAF40BA4538}"/>
                  </a:ext>
                </a:extLst>
              </p:cNvPr>
              <p:cNvGraphicFramePr>
                <a:graphicFrameLocks noGrp="1"/>
              </p:cNvGraphicFramePr>
              <p:nvPr>
                <p:extLst>
                  <p:ext uri="{D42A27DB-BD31-4B8C-83A1-F6EECF244321}">
                    <p14:modId xmlns:p14="http://schemas.microsoft.com/office/powerpoint/2010/main" val="1864752229"/>
                  </p:ext>
                </p:extLst>
              </p:nvPr>
            </p:nvGraphicFramePr>
            <p:xfrm>
              <a:off x="2195736" y="4293096"/>
              <a:ext cx="4752528" cy="1842945"/>
            </p:xfrm>
            <a:graphic>
              <a:graphicData uri="http://schemas.openxmlformats.org/drawingml/2006/table">
                <a:tbl>
                  <a:tblPr firstRow="1" firstCol="1" lastRow="1" lastCol="1" bandRow="1" bandCol="1">
                    <a:tableStyleId>{5C22544A-7EE6-4342-B048-85BDC9FD1C3A}</a:tableStyleId>
                  </a:tblPr>
                  <a:tblGrid>
                    <a:gridCol w="2501098">
                      <a:extLst>
                        <a:ext uri="{9D8B030D-6E8A-4147-A177-3AD203B41FA5}">
                          <a16:colId xmlns:a16="http://schemas.microsoft.com/office/drawing/2014/main" val="1118472653"/>
                        </a:ext>
                      </a:extLst>
                    </a:gridCol>
                    <a:gridCol w="2251430">
                      <a:extLst>
                        <a:ext uri="{9D8B030D-6E8A-4147-A177-3AD203B41FA5}">
                          <a16:colId xmlns:a16="http://schemas.microsoft.com/office/drawing/2014/main" val="498853674"/>
                        </a:ext>
                      </a:extLst>
                    </a:gridCol>
                  </a:tblGrid>
                  <a:tr h="259410">
                    <a:tc>
                      <a:txBody>
                        <a:bodyPr/>
                        <a:lstStyle/>
                        <a:p>
                          <a:pPr algn="ctr">
                            <a:lnSpc>
                              <a:spcPct val="110000"/>
                            </a:lnSpc>
                            <a:spcBef>
                              <a:spcPts val="200"/>
                            </a:spcBef>
                            <a:spcAft>
                              <a:spcPts val="200"/>
                            </a:spcAft>
                          </a:pPr>
                          <a:r>
                            <a:rPr lang="es-CL" sz="1200" dirty="0">
                              <a:solidFill>
                                <a:schemeClr val="tx1"/>
                              </a:solidFill>
                              <a:effectLst/>
                            </a:rPr>
                            <a:t>Indexador Base</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a:solidFill>
                                <a:schemeClr val="tx1"/>
                              </a:solidFill>
                              <a:effectLst/>
                            </a:rPr>
                            <a:t>Valor Base</a:t>
                          </a:r>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2383418588"/>
                      </a:ext>
                    </a:extLst>
                  </a:tr>
                  <a:tr h="316707">
                    <a:tc>
                      <a:txBody>
                        <a:bodyPr/>
                        <a:lstStyle/>
                        <a:p>
                          <a:pPr algn="ctr">
                            <a:lnSpc>
                              <a:spcPct val="110000"/>
                            </a:lnSpc>
                            <a:spcBef>
                              <a:spcPts val="200"/>
                            </a:spcBef>
                            <a:spcAft>
                              <a:spcPts val="200"/>
                            </a:spcAft>
                          </a:pPr>
                          <a14:m>
                            <m:oMathPara xmlns:m="http://schemas.openxmlformats.org/officeDocument/2006/math">
                              <m:oMathParaPr>
                                <m:jc m:val="centerGroup"/>
                              </m:oMathParaPr>
                              <m:oMath xmlns:m="http://schemas.openxmlformats.org/officeDocument/2006/math">
                                <m:r>
                                  <a:rPr lang="es-CL" sz="1200" smtClean="0">
                                    <a:solidFill>
                                      <a:schemeClr val="tx1"/>
                                    </a:solidFill>
                                    <a:effectLst/>
                                    <a:latin typeface="Cambria Math" panose="02040503050406030204" pitchFamily="18" charset="0"/>
                                  </a:rPr>
                                  <m:t>𝐼𝑃</m:t>
                                </m:r>
                                <m:sSub>
                                  <m:sSubPr>
                                    <m:ctrlPr>
                                      <a:rPr lang="es-CL" sz="1200" i="1">
                                        <a:solidFill>
                                          <a:schemeClr val="tx1"/>
                                        </a:solidFill>
                                        <a:effectLst/>
                                        <a:latin typeface="Cambria Math" panose="02040503050406030204" pitchFamily="18" charset="0"/>
                                      </a:rPr>
                                    </m:ctrlPr>
                                  </m:sSubPr>
                                  <m:e>
                                    <m:r>
                                      <a:rPr lang="es-CL" sz="1200">
                                        <a:solidFill>
                                          <a:schemeClr val="tx1"/>
                                        </a:solidFill>
                                        <a:effectLst/>
                                        <a:latin typeface="Cambria Math" panose="02040503050406030204" pitchFamily="18" charset="0"/>
                                      </a:rPr>
                                      <m:t>𝐶</m:t>
                                    </m:r>
                                  </m:e>
                                  <m:sub>
                                    <m:r>
                                      <a:rPr lang="es-CL" sz="1200">
                                        <a:solidFill>
                                          <a:schemeClr val="tx1"/>
                                        </a:solidFill>
                                        <a:effectLst/>
                                        <a:latin typeface="Cambria Math" panose="02040503050406030204" pitchFamily="18" charset="0"/>
                                      </a:rPr>
                                      <m:t>0</m:t>
                                    </m:r>
                                  </m:sub>
                                </m:sSub>
                              </m:oMath>
                            </m:oMathPara>
                          </a14:m>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a:solidFill>
                                <a:schemeClr val="tx1"/>
                              </a:solidFill>
                              <a:effectLst/>
                            </a:rPr>
                            <a:t>97,89</a:t>
                          </a:r>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3472887069"/>
                      </a:ext>
                    </a:extLst>
                  </a:tr>
                  <a:tr h="316707">
                    <a:tc>
                      <a:txBody>
                        <a:bodyPr/>
                        <a:lstStyle/>
                        <a:p>
                          <a:pPr algn="ctr">
                            <a:lnSpc>
                              <a:spcPct val="110000"/>
                            </a:lnSpc>
                            <a:spcBef>
                              <a:spcPts val="200"/>
                            </a:spcBef>
                            <a:spcAft>
                              <a:spcPts val="200"/>
                            </a:spcAft>
                          </a:pPr>
                          <a14:m>
                            <m:oMathPara xmlns:m="http://schemas.openxmlformats.org/officeDocument/2006/math">
                              <m:oMathParaPr>
                                <m:jc m:val="centerGroup"/>
                              </m:oMathParaPr>
                              <m:oMath xmlns:m="http://schemas.openxmlformats.org/officeDocument/2006/math">
                                <m:r>
                                  <a:rPr lang="es-CL" sz="1200" smtClean="0">
                                    <a:solidFill>
                                      <a:schemeClr val="tx1"/>
                                    </a:solidFill>
                                    <a:effectLst/>
                                    <a:latin typeface="Cambria Math" panose="02040503050406030204" pitchFamily="18" charset="0"/>
                                  </a:rPr>
                                  <m:t>𝐶𝑃</m:t>
                                </m:r>
                                <m:sSub>
                                  <m:sSubPr>
                                    <m:ctrlPr>
                                      <a:rPr lang="es-CL" sz="1200" i="1">
                                        <a:solidFill>
                                          <a:schemeClr val="tx1"/>
                                        </a:solidFill>
                                        <a:effectLst/>
                                        <a:latin typeface="Cambria Math" panose="02040503050406030204" pitchFamily="18" charset="0"/>
                                      </a:rPr>
                                    </m:ctrlPr>
                                  </m:sSubPr>
                                  <m:e>
                                    <m:r>
                                      <a:rPr lang="es-CL" sz="1200">
                                        <a:solidFill>
                                          <a:schemeClr val="tx1"/>
                                        </a:solidFill>
                                        <a:effectLst/>
                                        <a:latin typeface="Cambria Math" panose="02040503050406030204" pitchFamily="18" charset="0"/>
                                      </a:rPr>
                                      <m:t>𝐼</m:t>
                                    </m:r>
                                  </m:e>
                                  <m:sub>
                                    <m:r>
                                      <a:rPr lang="es-CL" sz="1200">
                                        <a:solidFill>
                                          <a:schemeClr val="tx1"/>
                                        </a:solidFill>
                                        <a:effectLst/>
                                        <a:latin typeface="Cambria Math" panose="02040503050406030204" pitchFamily="18" charset="0"/>
                                      </a:rPr>
                                      <m:t>0</m:t>
                                    </m:r>
                                  </m:sub>
                                </m:sSub>
                              </m:oMath>
                            </m:oMathPara>
                          </a14:m>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dirty="0">
                              <a:solidFill>
                                <a:schemeClr val="tx1"/>
                              </a:solidFill>
                              <a:effectLst/>
                            </a:rPr>
                            <a:t>246,663</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964605725"/>
                      </a:ext>
                    </a:extLst>
                  </a:tr>
                  <a:tr h="316707">
                    <a:tc>
                      <a:txBody>
                        <a:bodyPr/>
                        <a:lstStyle/>
                        <a:p>
                          <a:pPr algn="ctr">
                            <a:lnSpc>
                              <a:spcPct val="110000"/>
                            </a:lnSpc>
                            <a:spcBef>
                              <a:spcPts val="200"/>
                            </a:spcBef>
                            <a:spcAft>
                              <a:spcPts val="200"/>
                            </a:spcAft>
                          </a:pPr>
                          <a14:m>
                            <m:oMathPara xmlns:m="http://schemas.openxmlformats.org/officeDocument/2006/math">
                              <m:oMathParaPr>
                                <m:jc m:val="centerGroup"/>
                              </m:oMathParaPr>
                              <m:oMath xmlns:m="http://schemas.openxmlformats.org/officeDocument/2006/math">
                                <m:sSub>
                                  <m:sSubPr>
                                    <m:ctrlPr>
                                      <a:rPr lang="es-CL" sz="1200" i="1" smtClean="0">
                                        <a:solidFill>
                                          <a:schemeClr val="tx1"/>
                                        </a:solidFill>
                                        <a:effectLst/>
                                        <a:latin typeface="Cambria Math" panose="02040503050406030204" pitchFamily="18" charset="0"/>
                                      </a:rPr>
                                    </m:ctrlPr>
                                  </m:sSubPr>
                                  <m:e>
                                    <m:r>
                                      <a:rPr lang="es-CL" sz="1200">
                                        <a:solidFill>
                                          <a:schemeClr val="tx1"/>
                                        </a:solidFill>
                                        <a:effectLst/>
                                        <a:latin typeface="Cambria Math" panose="02040503050406030204" pitchFamily="18" charset="0"/>
                                      </a:rPr>
                                      <m:t>𝐷</m:t>
                                    </m:r>
                                  </m:e>
                                  <m:sub>
                                    <m:r>
                                      <a:rPr lang="es-CL" sz="1200">
                                        <a:solidFill>
                                          <a:schemeClr val="tx1"/>
                                        </a:solidFill>
                                        <a:effectLst/>
                                        <a:latin typeface="Cambria Math" panose="02040503050406030204" pitchFamily="18" charset="0"/>
                                      </a:rPr>
                                      <m:t>0</m:t>
                                    </m:r>
                                  </m:sub>
                                </m:sSub>
                              </m:oMath>
                            </m:oMathPara>
                          </a14:m>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dirty="0">
                              <a:solidFill>
                                <a:schemeClr val="tx1"/>
                              </a:solidFill>
                              <a:effectLst/>
                            </a:rPr>
                            <a:t>629,55</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741149664"/>
                      </a:ext>
                    </a:extLst>
                  </a:tr>
                  <a:tr h="316707">
                    <a:tc>
                      <a:txBody>
                        <a:bodyPr/>
                        <a:lstStyle/>
                        <a:p>
                          <a:pPr algn="ctr">
                            <a:lnSpc>
                              <a:spcPct val="110000"/>
                            </a:lnSpc>
                            <a:spcBef>
                              <a:spcPts val="200"/>
                            </a:spcBef>
                            <a:spcAft>
                              <a:spcPts val="200"/>
                            </a:spcAft>
                          </a:pPr>
                          <a14:m>
                            <m:oMathPara xmlns:m="http://schemas.openxmlformats.org/officeDocument/2006/math">
                              <m:oMathParaPr>
                                <m:jc m:val="centerGroup"/>
                              </m:oMathParaPr>
                              <m:oMath xmlns:m="http://schemas.openxmlformats.org/officeDocument/2006/math">
                                <m:r>
                                  <a:rPr lang="es-CL" sz="1200" smtClean="0">
                                    <a:solidFill>
                                      <a:schemeClr val="tx1"/>
                                    </a:solidFill>
                                    <a:effectLst/>
                                    <a:latin typeface="Cambria Math" panose="02040503050406030204" pitchFamily="18" charset="0"/>
                                  </a:rPr>
                                  <m:t>𝑇</m:t>
                                </m:r>
                                <m:sSub>
                                  <m:sSubPr>
                                    <m:ctrlPr>
                                      <a:rPr lang="es-CL" sz="1200" i="1">
                                        <a:solidFill>
                                          <a:schemeClr val="tx1"/>
                                        </a:solidFill>
                                        <a:effectLst/>
                                        <a:latin typeface="Cambria Math" panose="02040503050406030204" pitchFamily="18" charset="0"/>
                                      </a:rPr>
                                    </m:ctrlPr>
                                  </m:sSubPr>
                                  <m:e>
                                    <m:r>
                                      <a:rPr lang="es-CL" sz="1200">
                                        <a:solidFill>
                                          <a:schemeClr val="tx1"/>
                                        </a:solidFill>
                                        <a:effectLst/>
                                        <a:latin typeface="Cambria Math" panose="02040503050406030204" pitchFamily="18" charset="0"/>
                                      </a:rPr>
                                      <m:t>𝑎</m:t>
                                    </m:r>
                                  </m:e>
                                  <m:sub>
                                    <m:r>
                                      <a:rPr lang="es-CL" sz="1200">
                                        <a:solidFill>
                                          <a:schemeClr val="tx1"/>
                                        </a:solidFill>
                                        <a:effectLst/>
                                        <a:latin typeface="Cambria Math" panose="02040503050406030204" pitchFamily="18" charset="0"/>
                                      </a:rPr>
                                      <m:t>0</m:t>
                                    </m:r>
                                  </m:sub>
                                </m:sSub>
                              </m:oMath>
                            </m:oMathPara>
                          </a14:m>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dirty="0">
                              <a:solidFill>
                                <a:schemeClr val="tx1"/>
                              </a:solidFill>
                              <a:effectLst/>
                            </a:rPr>
                            <a:t>0,06</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635668639"/>
                      </a:ext>
                    </a:extLst>
                  </a:tr>
                  <a:tr h="316707">
                    <a:tc>
                      <a:txBody>
                        <a:bodyPr/>
                        <a:lstStyle/>
                        <a:p>
                          <a:pPr algn="ctr">
                            <a:lnSpc>
                              <a:spcPct val="110000"/>
                            </a:lnSpc>
                            <a:spcBef>
                              <a:spcPts val="200"/>
                            </a:spcBef>
                            <a:spcAft>
                              <a:spcPts val="200"/>
                            </a:spcAft>
                          </a:pPr>
                          <a14:m>
                            <m:oMathPara xmlns:m="http://schemas.openxmlformats.org/officeDocument/2006/math">
                              <m:oMathParaPr>
                                <m:jc m:val="centerGroup"/>
                              </m:oMathParaPr>
                              <m:oMath xmlns:m="http://schemas.openxmlformats.org/officeDocument/2006/math">
                                <m:sSub>
                                  <m:sSubPr>
                                    <m:ctrlPr>
                                      <a:rPr lang="es-CL" sz="1200" i="1" smtClean="0">
                                        <a:solidFill>
                                          <a:schemeClr val="tx1"/>
                                        </a:solidFill>
                                        <a:effectLst/>
                                        <a:latin typeface="Cambria Math" panose="02040503050406030204" pitchFamily="18" charset="0"/>
                                      </a:rPr>
                                    </m:ctrlPr>
                                  </m:sSubPr>
                                  <m:e>
                                    <m:r>
                                      <a:rPr lang="es-CL" sz="1200">
                                        <a:solidFill>
                                          <a:schemeClr val="tx1"/>
                                        </a:solidFill>
                                        <a:effectLst/>
                                        <a:latin typeface="Cambria Math" panose="02040503050406030204" pitchFamily="18" charset="0"/>
                                      </a:rPr>
                                      <m:t>𝑡</m:t>
                                    </m:r>
                                  </m:e>
                                  <m:sub>
                                    <m:r>
                                      <a:rPr lang="es-CL" sz="1200">
                                        <a:solidFill>
                                          <a:schemeClr val="tx1"/>
                                        </a:solidFill>
                                        <a:effectLst/>
                                        <a:latin typeface="Cambria Math" panose="02040503050406030204" pitchFamily="18" charset="0"/>
                                      </a:rPr>
                                      <m:t>0</m:t>
                                    </m:r>
                                  </m:sub>
                                </m:sSub>
                              </m:oMath>
                            </m:oMathPara>
                          </a14:m>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dirty="0">
                              <a:solidFill>
                                <a:schemeClr val="tx1"/>
                              </a:solidFill>
                              <a:effectLst/>
                            </a:rPr>
                            <a:t>0,27</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val="1034265958"/>
                      </a:ext>
                    </a:extLst>
                  </a:tr>
                </a:tbl>
              </a:graphicData>
            </a:graphic>
          </p:graphicFrame>
        </mc:Choice>
        <mc:Fallback xmlns="">
          <p:graphicFrame>
            <p:nvGraphicFramePr>
              <p:cNvPr id="14" name="Tabla 13">
                <a:extLst>
                  <a:ext uri="{FF2B5EF4-FFF2-40B4-BE49-F238E27FC236}">
                    <a16:creationId xmlns:a16="http://schemas.microsoft.com/office/drawing/2014/main" xmlns:a14="http://schemas.microsoft.com/office/drawing/2010/main" xmlns="" id="{DA580A0F-14AB-4263-98E0-5CAF40BA4538}"/>
                  </a:ext>
                </a:extLst>
              </p:cNvPr>
              <p:cNvGraphicFramePr>
                <a:graphicFrameLocks noGrp="1"/>
              </p:cNvGraphicFramePr>
              <p:nvPr>
                <p:extLst>
                  <p:ext uri="{D42A27DB-BD31-4B8C-83A1-F6EECF244321}">
                    <p14:modId xmlns:p14="http://schemas.microsoft.com/office/powerpoint/2010/main" val="1864752229"/>
                  </p:ext>
                </p:extLst>
              </p:nvPr>
            </p:nvGraphicFramePr>
            <p:xfrm>
              <a:off x="2195736" y="4293096"/>
              <a:ext cx="4752528" cy="1842945"/>
            </p:xfrm>
            <a:graphic>
              <a:graphicData uri="http://schemas.openxmlformats.org/drawingml/2006/table">
                <a:tbl>
                  <a:tblPr firstRow="1" firstCol="1" lastRow="1" lastCol="1" bandRow="1" bandCol="1">
                    <a:tableStyleId>{5C22544A-7EE6-4342-B048-85BDC9FD1C3A}</a:tableStyleId>
                  </a:tblPr>
                  <a:tblGrid>
                    <a:gridCol w="2501098">
                      <a:extLst>
                        <a:ext uri="{9D8B030D-6E8A-4147-A177-3AD203B41FA5}">
                          <a16:colId xmlns:a16="http://schemas.microsoft.com/office/drawing/2014/main" xmlns:a14="http://schemas.microsoft.com/office/drawing/2010/main" xmlns="" val="1118472653"/>
                        </a:ext>
                      </a:extLst>
                    </a:gridCol>
                    <a:gridCol w="2251430">
                      <a:extLst>
                        <a:ext uri="{9D8B030D-6E8A-4147-A177-3AD203B41FA5}">
                          <a16:colId xmlns:a16="http://schemas.microsoft.com/office/drawing/2014/main" xmlns:a14="http://schemas.microsoft.com/office/drawing/2010/main" xmlns="" val="498853674"/>
                        </a:ext>
                      </a:extLst>
                    </a:gridCol>
                  </a:tblGrid>
                  <a:tr h="259410">
                    <a:tc>
                      <a:txBody>
                        <a:bodyPr/>
                        <a:lstStyle/>
                        <a:p>
                          <a:pPr algn="ctr">
                            <a:lnSpc>
                              <a:spcPct val="110000"/>
                            </a:lnSpc>
                            <a:spcBef>
                              <a:spcPts val="200"/>
                            </a:spcBef>
                            <a:spcAft>
                              <a:spcPts val="200"/>
                            </a:spcAft>
                          </a:pPr>
                          <a:r>
                            <a:rPr lang="es-CL" sz="1200" dirty="0">
                              <a:solidFill>
                                <a:schemeClr val="tx1"/>
                              </a:solidFill>
                              <a:effectLst/>
                            </a:rPr>
                            <a:t>Indexador Base</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tc>
                      <a:txBody>
                        <a:bodyPr/>
                        <a:lstStyle/>
                        <a:p>
                          <a:pPr algn="ctr">
                            <a:lnSpc>
                              <a:spcPct val="110000"/>
                            </a:lnSpc>
                            <a:spcBef>
                              <a:spcPts val="200"/>
                            </a:spcBef>
                            <a:spcAft>
                              <a:spcPts val="200"/>
                            </a:spcAft>
                          </a:pPr>
                          <a:r>
                            <a:rPr lang="es-CL" sz="1200">
                              <a:solidFill>
                                <a:schemeClr val="tx1"/>
                              </a:solidFill>
                              <a:effectLst/>
                            </a:rPr>
                            <a:t>Valor Base</a:t>
                          </a:r>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2383418588"/>
                      </a:ext>
                    </a:extLst>
                  </a:tr>
                  <a:tr h="316707">
                    <a:tc>
                      <a:txBody>
                        <a:bodyPr/>
                        <a:lstStyle/>
                        <a:p>
                          <a:endParaRPr lang="es-CL"/>
                        </a:p>
                      </a:txBody>
                      <a:tcPr marL="36195" marR="36195" marT="0" marB="0" anchor="ctr">
                        <a:blipFill rotWithShape="1">
                          <a:blip r:embed="rId6"/>
                          <a:stretch>
                            <a:fillRect t="-86538" r="-90244" b="-407692"/>
                          </a:stretch>
                        </a:blipFill>
                      </a:tcPr>
                    </a:tc>
                    <a:tc>
                      <a:txBody>
                        <a:bodyPr/>
                        <a:lstStyle/>
                        <a:p>
                          <a:pPr algn="ctr">
                            <a:lnSpc>
                              <a:spcPct val="110000"/>
                            </a:lnSpc>
                            <a:spcBef>
                              <a:spcPts val="200"/>
                            </a:spcBef>
                            <a:spcAft>
                              <a:spcPts val="200"/>
                            </a:spcAft>
                          </a:pPr>
                          <a:r>
                            <a:rPr lang="es-CL" sz="1200">
                              <a:solidFill>
                                <a:schemeClr val="tx1"/>
                              </a:solidFill>
                              <a:effectLst/>
                            </a:rPr>
                            <a:t>97,89</a:t>
                          </a:r>
                          <a:endParaRPr lang="es-CL"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3472887069"/>
                      </a:ext>
                    </a:extLst>
                  </a:tr>
                  <a:tr h="316707">
                    <a:tc>
                      <a:txBody>
                        <a:bodyPr/>
                        <a:lstStyle/>
                        <a:p>
                          <a:endParaRPr lang="es-CL"/>
                        </a:p>
                      </a:txBody>
                      <a:tcPr marL="36195" marR="36195" marT="0" marB="0" anchor="ctr">
                        <a:blipFill rotWithShape="1">
                          <a:blip r:embed="rId6"/>
                          <a:stretch>
                            <a:fillRect t="-186538" r="-90244" b="-307692"/>
                          </a:stretch>
                        </a:blipFill>
                      </a:tcPr>
                    </a:tc>
                    <a:tc>
                      <a:txBody>
                        <a:bodyPr/>
                        <a:lstStyle/>
                        <a:p>
                          <a:pPr algn="ctr">
                            <a:lnSpc>
                              <a:spcPct val="110000"/>
                            </a:lnSpc>
                            <a:spcBef>
                              <a:spcPts val="200"/>
                            </a:spcBef>
                            <a:spcAft>
                              <a:spcPts val="200"/>
                            </a:spcAft>
                          </a:pPr>
                          <a:r>
                            <a:rPr lang="es-CL" sz="1200" dirty="0">
                              <a:solidFill>
                                <a:schemeClr val="tx1"/>
                              </a:solidFill>
                              <a:effectLst/>
                            </a:rPr>
                            <a:t>246,663</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964605725"/>
                      </a:ext>
                    </a:extLst>
                  </a:tr>
                  <a:tr h="316707">
                    <a:tc>
                      <a:txBody>
                        <a:bodyPr/>
                        <a:lstStyle/>
                        <a:p>
                          <a:endParaRPr lang="es-CL"/>
                        </a:p>
                      </a:txBody>
                      <a:tcPr marL="36195" marR="36195" marT="0" marB="0" anchor="ctr">
                        <a:blipFill rotWithShape="1">
                          <a:blip r:embed="rId6"/>
                          <a:stretch>
                            <a:fillRect t="-286538" r="-90244" b="-207692"/>
                          </a:stretch>
                        </a:blipFill>
                      </a:tcPr>
                    </a:tc>
                    <a:tc>
                      <a:txBody>
                        <a:bodyPr/>
                        <a:lstStyle/>
                        <a:p>
                          <a:pPr algn="ctr">
                            <a:lnSpc>
                              <a:spcPct val="110000"/>
                            </a:lnSpc>
                            <a:spcBef>
                              <a:spcPts val="200"/>
                            </a:spcBef>
                            <a:spcAft>
                              <a:spcPts val="200"/>
                            </a:spcAft>
                          </a:pPr>
                          <a:r>
                            <a:rPr lang="es-CL" sz="1200" dirty="0">
                              <a:solidFill>
                                <a:schemeClr val="tx1"/>
                              </a:solidFill>
                              <a:effectLst/>
                            </a:rPr>
                            <a:t>629,55</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1741149664"/>
                      </a:ext>
                    </a:extLst>
                  </a:tr>
                  <a:tr h="316707">
                    <a:tc>
                      <a:txBody>
                        <a:bodyPr/>
                        <a:lstStyle/>
                        <a:p>
                          <a:endParaRPr lang="es-CL"/>
                        </a:p>
                      </a:txBody>
                      <a:tcPr marL="36195" marR="36195" marT="0" marB="0" anchor="ctr">
                        <a:blipFill rotWithShape="1">
                          <a:blip r:embed="rId6"/>
                          <a:stretch>
                            <a:fillRect t="-386538" r="-90244" b="-107692"/>
                          </a:stretch>
                        </a:blipFill>
                      </a:tcPr>
                    </a:tc>
                    <a:tc>
                      <a:txBody>
                        <a:bodyPr/>
                        <a:lstStyle/>
                        <a:p>
                          <a:pPr algn="ctr">
                            <a:lnSpc>
                              <a:spcPct val="110000"/>
                            </a:lnSpc>
                            <a:spcBef>
                              <a:spcPts val="200"/>
                            </a:spcBef>
                            <a:spcAft>
                              <a:spcPts val="200"/>
                            </a:spcAft>
                          </a:pPr>
                          <a:r>
                            <a:rPr lang="es-CL" sz="1200" dirty="0">
                              <a:solidFill>
                                <a:schemeClr val="tx1"/>
                              </a:solidFill>
                              <a:effectLst/>
                            </a:rPr>
                            <a:t>0,06</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1635668639"/>
                      </a:ext>
                    </a:extLst>
                  </a:tr>
                  <a:tr h="316707">
                    <a:tc>
                      <a:txBody>
                        <a:bodyPr/>
                        <a:lstStyle/>
                        <a:p>
                          <a:endParaRPr lang="es-CL"/>
                        </a:p>
                      </a:txBody>
                      <a:tcPr marL="36195" marR="36195" marT="0" marB="0" anchor="ctr">
                        <a:blipFill rotWithShape="1">
                          <a:blip r:embed="rId6"/>
                          <a:stretch>
                            <a:fillRect t="-486538" r="-90244" b="-7692"/>
                          </a:stretch>
                        </a:blipFill>
                      </a:tcPr>
                    </a:tc>
                    <a:tc>
                      <a:txBody>
                        <a:bodyPr/>
                        <a:lstStyle/>
                        <a:p>
                          <a:pPr algn="ctr">
                            <a:lnSpc>
                              <a:spcPct val="110000"/>
                            </a:lnSpc>
                            <a:spcBef>
                              <a:spcPts val="200"/>
                            </a:spcBef>
                            <a:spcAft>
                              <a:spcPts val="200"/>
                            </a:spcAft>
                          </a:pPr>
                          <a:r>
                            <a:rPr lang="es-CL" sz="1200" dirty="0">
                              <a:solidFill>
                                <a:schemeClr val="tx1"/>
                              </a:solidFill>
                              <a:effectLst/>
                            </a:rPr>
                            <a:t>0,27</a:t>
                          </a:r>
                          <a:endParaRPr lang="es-CL"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solidFill>
                          <a:srgbClr val="66CCFF">
                            <a:alpha val="64000"/>
                          </a:srgbClr>
                        </a:solidFill>
                      </a:tcPr>
                    </a:tc>
                    <a:extLst>
                      <a:ext uri="{0D108BD9-81ED-4DB2-BD59-A6C34878D82A}">
                        <a16:rowId xmlns:a16="http://schemas.microsoft.com/office/drawing/2014/main" xmlns:a14="http://schemas.microsoft.com/office/drawing/2010/main" xmlns="" val="1034265958"/>
                      </a:ext>
                    </a:extLst>
                  </a:tr>
                </a:tbl>
              </a:graphicData>
            </a:graphic>
          </p:graphicFrame>
        </mc:Fallback>
      </mc:AlternateContent>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119678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a:t>
            </a:fld>
            <a:endParaRPr lang="en-US" sz="2000" dirty="0">
              <a:latin typeface="+mn-lt"/>
            </a:endParaRPr>
          </a:p>
        </p:txBody>
      </p:sp>
      <p:sp>
        <p:nvSpPr>
          <p:cNvPr id="6" name="Rectángulo 5">
            <a:extLst>
              <a:ext uri="{FF2B5EF4-FFF2-40B4-BE49-F238E27FC236}">
                <a16:creationId xmlns:a16="http://schemas.microsoft.com/office/drawing/2014/main" id="{8CCCC6CA-68C4-43AB-8C00-112A232FCF30}"/>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MX" sz="2400" b="1" dirty="0">
                <a:latin typeface="Arial Narrow" panose="020B0606020202030204" pitchFamily="34" charset="0"/>
                <a:cs typeface="Calibri" panose="020F0502020204030204" pitchFamily="34" charset="0"/>
              </a:rPr>
              <a:t>I. RESULTADO DEL VATT</a:t>
            </a:r>
            <a:endParaRPr lang="es-CL" sz="2200" b="1" dirty="0">
              <a:solidFill>
                <a:srgbClr val="0070C0"/>
              </a:solidFill>
              <a:latin typeface="Arial Narrow" panose="020B0606020202030204" pitchFamily="34" charset="0"/>
              <a:cs typeface="Calibri" panose="020F0502020204030204" pitchFamily="34" charset="0"/>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60000" cy="1888585"/>
          </a:xfrm>
          <a:prstGeom prst="rect">
            <a:avLst/>
          </a:prstGeom>
          <a:noFill/>
        </p:spPr>
        <p:txBody>
          <a:bodyPr wrap="square" lIns="36000" tIns="36000" rIns="36000" bIns="36000" rtlCol="0">
            <a:spAutoFit/>
          </a:bodyPr>
          <a:lstStyle/>
          <a:p>
            <a:pPr>
              <a:spcBef>
                <a:spcPts val="600"/>
              </a:spcBef>
              <a:spcAft>
                <a:spcPts val="1200"/>
              </a:spcAft>
            </a:pPr>
            <a:r>
              <a:rPr lang="es-ES" sz="2200" b="1" dirty="0">
                <a:solidFill>
                  <a:srgbClr val="0070C0"/>
                </a:solidFill>
                <a:latin typeface="Arial Narrow" panose="020B0606020202030204" pitchFamily="34" charset="0"/>
                <a:cs typeface="Calibri" panose="020F0502020204030204" pitchFamily="34" charset="0"/>
              </a:rPr>
              <a:t> </a:t>
            </a:r>
          </a:p>
          <a:p>
            <a:pPr marL="342900" indent="-342900">
              <a:spcBef>
                <a:spcPts val="600"/>
              </a:spcBef>
              <a:spcAft>
                <a:spcPts val="1200"/>
              </a:spcAft>
              <a:buFont typeface="Wingdings" panose="05000000000000000000" pitchFamily="2" charset="2"/>
              <a:buChar char="Ø"/>
            </a:pPr>
            <a:r>
              <a:rPr lang="es-MX" sz="2000" b="1" dirty="0">
                <a:latin typeface="Arial Narrow" panose="020B0606020202030204" pitchFamily="34" charset="0"/>
                <a:cs typeface="Calibri" panose="020F0502020204030204" pitchFamily="34" charset="0"/>
              </a:rPr>
              <a:t>ESTUDIO ABARCÓ 140 TRAMOS DE TRANSPORTE Y 81 TRAMOS DE SE</a:t>
            </a:r>
          </a:p>
          <a:p>
            <a:pPr algn="ctr">
              <a:spcBef>
                <a:spcPts val="600"/>
              </a:spcBef>
              <a:spcAft>
                <a:spcPts val="1200"/>
              </a:spcAft>
            </a:pPr>
            <a:r>
              <a:rPr lang="es-MX" sz="2200" b="1" dirty="0">
                <a:latin typeface="Arial Narrow" panose="020B0606020202030204" pitchFamily="34" charset="0"/>
                <a:cs typeface="Calibri" panose="020F0502020204030204" pitchFamily="34" charset="0"/>
              </a:rPr>
              <a:t>VATT = AVI + COMA + AEIR</a:t>
            </a:r>
            <a:br>
              <a:rPr lang="es-MX" sz="2200" b="1" dirty="0">
                <a:solidFill>
                  <a:srgbClr val="0070C0"/>
                </a:solidFill>
                <a:latin typeface="Arial Narrow" panose="020B0606020202030204" pitchFamily="34" charset="0"/>
                <a:cs typeface="Calibri" panose="020F0502020204030204" pitchFamily="34" charset="0"/>
              </a:rPr>
            </a:br>
            <a:r>
              <a:rPr lang="es-MX" sz="2200" b="1" dirty="0">
                <a:solidFill>
                  <a:srgbClr val="0070C0"/>
                </a:solidFill>
                <a:latin typeface="Arial Narrow" panose="020B0606020202030204" pitchFamily="34" charset="0"/>
                <a:cs typeface="Calibri" panose="020F0502020204030204" pitchFamily="34" charset="0"/>
              </a:rPr>
              <a:t>		</a:t>
            </a:r>
            <a:endParaRPr lang="es-CL" sz="2200" b="1" dirty="0">
              <a:solidFill>
                <a:srgbClr val="0070C0"/>
              </a:solidFill>
              <a:latin typeface="Arial Narrow" panose="020B0606020202030204" pitchFamily="34" charset="0"/>
              <a:cs typeface="Calibri" panose="020F0502020204030204" pitchFamily="34" charset="0"/>
            </a:endParaRPr>
          </a:p>
        </p:txBody>
      </p:sp>
      <p:pic>
        <p:nvPicPr>
          <p:cNvPr id="15" name="Imagen 14">
            <a:extLst>
              <a:ext uri="{FF2B5EF4-FFF2-40B4-BE49-F238E27FC236}">
                <a16:creationId xmlns:a16="http://schemas.microsoft.com/office/drawing/2014/main" id="{B0B1DD98-9D81-453A-A001-7A98B4B97CA5}"/>
              </a:ext>
            </a:extLst>
          </p:cNvPr>
          <p:cNvPicPr preferRelativeResize="0">
            <a:picLocks/>
          </p:cNvPicPr>
          <p:nvPr/>
        </p:nvPicPr>
        <p:blipFill>
          <a:blip r:embed="rId6"/>
          <a:stretch>
            <a:fillRect/>
          </a:stretch>
        </p:blipFill>
        <p:spPr>
          <a:xfrm>
            <a:off x="396000" y="3571126"/>
            <a:ext cx="8424000" cy="1440000"/>
          </a:xfrm>
          <a:prstGeom prst="rect">
            <a:avLst/>
          </a:prstGeom>
        </p:spPr>
      </p:pic>
    </p:spTree>
    <p:extLst>
      <p:ext uri="{BB962C8B-B14F-4D97-AF65-F5344CB8AC3E}">
        <p14:creationId xmlns:p14="http://schemas.microsoft.com/office/powerpoint/2010/main" val="1761631610"/>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60</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23528" y="864000"/>
            <a:ext cx="8460472" cy="468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XIII. FÓRMULAS DE INDEXACIÓN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923330"/>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Para la determinación de los pesos relativos de las componentes nacionales e importadas, y si bien las bases, por simplificación, permitían se establecieran por agrupaciones de tramos, se optó por establecerlos por tramo.</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416777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61</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1888585"/>
          </a:xfrm>
          <a:prstGeom prst="rect">
            <a:avLst/>
          </a:prstGeom>
          <a:noFill/>
        </p:spPr>
        <p:txBody>
          <a:bodyPr wrap="square" lIns="36000" tIns="36000" rIns="36000" bIns="36000" rtlCol="0">
            <a:spAutoFit/>
          </a:bodyPr>
          <a:lstStyle/>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lgn="ctr">
              <a:spcBef>
                <a:spcPts val="0"/>
              </a:spcBef>
              <a:spcAft>
                <a:spcPts val="1200"/>
              </a:spcAft>
              <a:buFont typeface="+mj-lt"/>
              <a:buAutoNum type="alphaUcPeriod" startAt="5"/>
            </a:pPr>
            <a:r>
              <a:rPr lang="es-MX" sz="2200" b="1" dirty="0">
                <a:latin typeface="Arial Narrow" panose="020B0606020202030204" pitchFamily="34" charset="0"/>
                <a:cs typeface="Calibri" panose="020F0502020204030204" pitchFamily="34" charset="0"/>
              </a:rPr>
              <a:t>LABORES DE AMPLIACIÓN</a:t>
            </a:r>
          </a:p>
        </p:txBody>
      </p:sp>
      <p:sp>
        <p:nvSpPr>
          <p:cNvPr id="3" name="Rectángulo 2">
            <a:extLst>
              <a:ext uri="{FF2B5EF4-FFF2-40B4-BE49-F238E27FC236}">
                <a16:creationId xmlns:a16="http://schemas.microsoft.com/office/drawing/2014/main" id="{AFEB8976-0110-4C05-81E4-4E2CB9C830C7}"/>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altLang="es-CL" b="1" dirty="0">
                <a:latin typeface="Arial Narrow" panose="020B0606020202030204" pitchFamily="34" charset="0"/>
                <a:cs typeface="Calibri" panose="020F0502020204030204" pitchFamily="34" charset="0"/>
              </a:rPr>
              <a:t>SEGUNDA PARTE</a:t>
            </a:r>
            <a:endParaRPr lang="es-CL" b="1" dirty="0">
              <a:latin typeface="Arial Narrow" panose="020B0606020202030204" pitchFamily="34" charset="0"/>
            </a:endParaRPr>
          </a:p>
        </p:txBody>
      </p:sp>
    </p:spTree>
    <p:extLst>
      <p:ext uri="{BB962C8B-B14F-4D97-AF65-F5344CB8AC3E}">
        <p14:creationId xmlns:p14="http://schemas.microsoft.com/office/powerpoint/2010/main" val="4059724926"/>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62</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291548" y="1868557"/>
            <a:ext cx="8455980" cy="3693319"/>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Básicamente, las denominadas “Labores de Ampliación” corresponden a actividades desarrolladas al ejecutar una Obra de Ampliación, y que suponen la aplicación de recursos que no quedan reflejados en el inventario de la obra de ampliación correspondiente. Debe determinarse entonces un VI de la Labores de Ampliación que, según las Bases Técnicas, debe recuperarse en los cuatro años del cuadrienio tarifario según su respectiva anualidad.</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En esta oportunidad correspondió estudiar las labores de ampliación de 34 proyectos de Obras de Ampliación.</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De acuerdo al concepto de “labor de ampliación”, a lo señalado en las Bases, y a la información recibida de las empresas, se trabajó con los siguientes criterios y metodología.</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8164909"/>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63</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Lineamientos de las Bases</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4308872"/>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La valorización de las labores de ampliación debe considerar los precios vigentes al momento de adjudicación de las obras de ampliación.</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Los recursos utilizados en las labores de ampliación deben corresponder a los mínimos necesarios para construir la obra de ampliación respectiva.</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Los valores obtenidos deben actualizarse mediante variación del IPC a la fecha de referencia del estudio, es decir, al 31 de diciembre 2017.</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Al V.I. de las labores de ampliación, debe descontarse el monto recuperado hasta la fecha de término de vigencia del Decreto N°23 T, es decir, hasta el 31 de diciembre de 2019. El monto a recuperar debe ser estimado a partir del V.I. determinado para las labores de ampliación y de la vida útil de las obras de ampliación correspondientes.</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El V.I. resultante, una vez descontado el monto recuperado, debe ser anualizado, para ser recuperado en los 4 años del cuatrienio tarifario. </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7749059"/>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64</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Criterios y 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4001095"/>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Para los precios vigentes a la fecha de adjudicación de las obras de ampliación se adoptaron directamente los precios en dólares informados por las empresas para cada obra. Los mismos, aparte de reflejar el nivel y relación de precios a la fecha indicada, corresponden además a precios despejados de licitaciones competitivas</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Los recursos directos involucrados, si bien fueron también informados por las empresas, fueron sujeto de examen por parte del Consultor, de modo de valorar las labores de ampliación desde una perspectiva de utilización de recursos mínimos necesarios. A este efecto, se estimó en general adecuados los recursos informados, si bien el Consultor desestimó partidas que, a su juicio, no corresponden a partidas a incorporar como concepto de labor de ampliación.</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Lo anterior conduce al V.I. de costos directos de labores de ampliación a la fecha de adjudicación.</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6674369"/>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65</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Criterios y 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3908762"/>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Para determinar los costos indirectos se estableció el porcentaje que los costos indirectos informados representan del VI de las obras de ampliación respectivas, según el valor de V.I. adjudicado establecido en el decreto de valorización correspondiente. Conforme al monto de dicho V.I., se establecieron dos proporciones de costos indirectos, a saber, 40% para proyectos con V.I. bajo los USD 9.000.000 y 25% para proyectos con V.I. superior.</a:t>
            </a:r>
          </a:p>
          <a:p>
            <a:pPr marL="360363"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Los V.I. resultantes se establecieron en pesos chilenos a la fecha de adjudicación considerando el valor promedio mensual del dólar observado al mes de adjudicación. Dicho valor en pesos se llevó a pesos de diciembre de 2017 considerando la variación del IPC entre el mes de adjudicación y el mes de diciembre de 2017</a:t>
            </a:r>
          </a:p>
          <a:p>
            <a:pPr marL="360363" indent="-360363" algn="just">
              <a:spcBef>
                <a:spcPts val="0"/>
              </a:spcBef>
              <a:spcAft>
                <a:spcPts val="1200"/>
              </a:spcAft>
              <a:buFont typeface="Arial Narrow" panose="020B0606020202030204" pitchFamily="34" charset="0"/>
              <a:buChar char="-"/>
            </a:pPr>
            <a:r>
              <a:rPr lang="es-CL" sz="1800" dirty="0">
                <a:latin typeface="Arial Narrow" panose="020B0606020202030204" pitchFamily="34" charset="0"/>
                <a:cs typeface="Calibri" panose="020F0502020204030204" pitchFamily="34" charset="0"/>
              </a:rPr>
              <a:t>El monto ya pagado se estableció según el valor presente de las cuotas mensuales pagadas al propietario de la obra de ampliación desde el mes de entrada en operación, y hasta diciembre de 2019. Para determinar el factor de recuperación mensual correspondiente se utilizó la tasa mensual correspondiente a la de  10% anual, y la vida útil de la obra de ampliación respectiva.</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7759799"/>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66</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Criterios y metodología</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3077766"/>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El valor resultante fue descontado del V.I. de la labor de ampliación, y el saldo resultante puesto al inicio del período de recuperación para proceder a anualizarlo en cuatro cuotas, utilizando la tasa de descuento (7%), dando lugar al A.V.I. de labores de ampliación a recuperar en el cuadrienio.</a:t>
            </a:r>
          </a:p>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Considerando que la tasa utilizada para determinar al AVI a recuperar corresponde a una tasa después de impuesto, el AVI se ajustó sumando el ajuste por efecto impuesto a la renta AEIR determinado conforme al mismo criterio utilizado para determinar este ajuste para el resto de los proyectos.</a:t>
            </a:r>
          </a:p>
          <a:p>
            <a:pPr marL="360363" indent="-360363" algn="just">
              <a:spcBef>
                <a:spcPts val="0"/>
              </a:spcBef>
              <a:spcAft>
                <a:spcPts val="1200"/>
              </a:spcAft>
              <a:buFont typeface="Arial Narrow" panose="020B0606020202030204" pitchFamily="34" charset="0"/>
              <a:buChar char="-"/>
            </a:pPr>
            <a:endParaRPr lang="es-CL" sz="2000" dirty="0">
              <a:latin typeface="Arial Narrow" panose="020B0606020202030204" pitchFamily="34" charset="0"/>
              <a:cs typeface="Calibri" panose="020F0502020204030204" pitchFamily="34" charset="0"/>
            </a:endParaRP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5694300"/>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CE0EC010-7477-427C-A79C-9D412021B63E}"/>
              </a:ext>
            </a:extLst>
          </p:cNvPr>
          <p:cNvGrpSpPr/>
          <p:nvPr/>
        </p:nvGrpSpPr>
        <p:grpSpPr>
          <a:xfrm>
            <a:off x="360000" y="180000"/>
            <a:ext cx="8460000" cy="684000"/>
            <a:chOff x="360000" y="180000"/>
            <a:chExt cx="8460000" cy="684000"/>
          </a:xfrm>
        </p:grpSpPr>
        <p:pic>
          <p:nvPicPr>
            <p:cNvPr id="6" name="Imagen 5">
              <a:extLst>
                <a:ext uri="{FF2B5EF4-FFF2-40B4-BE49-F238E27FC236}">
                  <a16:creationId xmlns:a16="http://schemas.microsoft.com/office/drawing/2014/main" id="{02242421-4157-4B77-8712-597B9D06F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7" name="Imagen 6">
              <a:extLst>
                <a:ext uri="{FF2B5EF4-FFF2-40B4-BE49-F238E27FC236}">
                  <a16:creationId xmlns:a16="http://schemas.microsoft.com/office/drawing/2014/main" id="{019F0DE0-937A-4541-9F07-EFB6A3C3C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8" name="Grupo 7">
              <a:extLst>
                <a:ext uri="{FF2B5EF4-FFF2-40B4-BE49-F238E27FC236}">
                  <a16:creationId xmlns:a16="http://schemas.microsoft.com/office/drawing/2014/main" id="{4A112238-DA56-4FF9-AFE9-FB3C73F0C4E5}"/>
                </a:ext>
              </a:extLst>
            </p:cNvPr>
            <p:cNvGrpSpPr/>
            <p:nvPr/>
          </p:nvGrpSpPr>
          <p:grpSpPr>
            <a:xfrm>
              <a:off x="3492000" y="270000"/>
              <a:ext cx="2160000" cy="219085"/>
              <a:chOff x="3492000" y="180000"/>
              <a:chExt cx="2160000" cy="219085"/>
            </a:xfrm>
          </p:grpSpPr>
          <p:pic>
            <p:nvPicPr>
              <p:cNvPr id="9" name="Picture 3" descr="EEC_logo_700">
                <a:extLst>
                  <a:ext uri="{FF2B5EF4-FFF2-40B4-BE49-F238E27FC236}">
                    <a16:creationId xmlns:a16="http://schemas.microsoft.com/office/drawing/2014/main" id="{D222E45C-1B69-460B-BF01-2F7F75D436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0" name="Picture 2">
                <a:extLst>
                  <a:ext uri="{FF2B5EF4-FFF2-40B4-BE49-F238E27FC236}">
                    <a16:creationId xmlns:a16="http://schemas.microsoft.com/office/drawing/2014/main" id="{71762230-8D59-4483-BB87-FD227585530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11" name="3 Marcador de número de diapositiva">
            <a:extLst>
              <a:ext uri="{FF2B5EF4-FFF2-40B4-BE49-F238E27FC236}">
                <a16:creationId xmlns:a16="http://schemas.microsoft.com/office/drawing/2014/main" id="{E958D20D-DEF9-43BD-B48A-C9FE08C780AF}"/>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67</a:t>
            </a:fld>
            <a:endParaRPr lang="en-US" sz="2000" dirty="0">
              <a:latin typeface="+mn-lt"/>
            </a:endParaRPr>
          </a:p>
        </p:txBody>
      </p:sp>
      <p:sp>
        <p:nvSpPr>
          <p:cNvPr id="2" name="Rectángulo 1">
            <a:extLst>
              <a:ext uri="{FF2B5EF4-FFF2-40B4-BE49-F238E27FC236}">
                <a16:creationId xmlns:a16="http://schemas.microsoft.com/office/drawing/2014/main" id="{D28A9448-71A5-4D50-A33B-A9385E6C8B08}"/>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CL" b="1" dirty="0">
                <a:latin typeface="Arial Narrow" panose="020B0606020202030204" pitchFamily="34" charset="0"/>
              </a:rPr>
              <a:t>XIV. LABORES DE AMPLIACIÓN</a:t>
            </a:r>
          </a:p>
        </p:txBody>
      </p:sp>
      <p:sp>
        <p:nvSpPr>
          <p:cNvPr id="3" name="CuadroTexto 2">
            <a:extLst>
              <a:ext uri="{FF2B5EF4-FFF2-40B4-BE49-F238E27FC236}">
                <a16:creationId xmlns:a16="http://schemas.microsoft.com/office/drawing/2014/main" id="{53EE948B-21F9-483F-BBBE-2016FEF6B10F}"/>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Resultados</a:t>
            </a:r>
            <a:endParaRPr lang="es-CL" sz="2200" b="1" dirty="0">
              <a:latin typeface="Arial Narrow" panose="020B0606020202030204" pitchFamily="34" charset="0"/>
              <a:cs typeface="Calibri" panose="020F0502020204030204" pitchFamily="34" charset="0"/>
            </a:endParaRPr>
          </a:p>
        </p:txBody>
      </p:sp>
      <p:sp>
        <p:nvSpPr>
          <p:cNvPr id="16" name="CuadroTexto 15">
            <a:extLst>
              <a:ext uri="{FF2B5EF4-FFF2-40B4-BE49-F238E27FC236}">
                <a16:creationId xmlns:a16="http://schemas.microsoft.com/office/drawing/2014/main" id="{E16C38EE-9B22-4A69-8FB6-0D42B8566E5E}"/>
              </a:ext>
            </a:extLst>
          </p:cNvPr>
          <p:cNvSpPr txBox="1"/>
          <p:nvPr/>
        </p:nvSpPr>
        <p:spPr>
          <a:xfrm>
            <a:off x="323528" y="1800000"/>
            <a:ext cx="8424000" cy="307777"/>
          </a:xfrm>
          <a:prstGeom prst="rect">
            <a:avLst/>
          </a:prstGeom>
          <a:noFill/>
        </p:spPr>
        <p:txBody>
          <a:bodyPr wrap="square" lIns="0" tIns="0" rIns="0" bIns="0" rtlCol="0">
            <a:spAutoFit/>
          </a:bodyPr>
          <a:lstStyle/>
          <a:p>
            <a:pPr marL="360363" indent="-360363" algn="just">
              <a:spcBef>
                <a:spcPts val="0"/>
              </a:spcBef>
              <a:spcAft>
                <a:spcPts val="1200"/>
              </a:spcAft>
              <a:buFont typeface="Arial Narrow" panose="020B0606020202030204" pitchFamily="34" charset="0"/>
              <a:buChar char="-"/>
            </a:pPr>
            <a:r>
              <a:rPr lang="es-CL" sz="2000" dirty="0">
                <a:latin typeface="Arial Narrow" panose="020B0606020202030204" pitchFamily="34" charset="0"/>
                <a:cs typeface="Calibri" panose="020F0502020204030204" pitchFamily="34" charset="0"/>
              </a:rPr>
              <a:t>Los resultados, por propietario, son los siguientes:</a:t>
            </a:r>
          </a:p>
        </p:txBody>
      </p:sp>
      <p:sp>
        <p:nvSpPr>
          <p:cNvPr id="15" name="Rectangle 1">
            <a:extLst>
              <a:ext uri="{FF2B5EF4-FFF2-40B4-BE49-F238E27FC236}">
                <a16:creationId xmlns:a16="http://schemas.microsoft.com/office/drawing/2014/main" id="{3F02A4EB-9D23-4578-8A25-ED0DF436AF8D}"/>
              </a:ext>
            </a:extLst>
          </p:cNvPr>
          <p:cNvSpPr>
            <a:spLocks noChangeArrowheads="1"/>
          </p:cNvSpPr>
          <p:nvPr/>
        </p:nvSpPr>
        <p:spPr bwMode="auto">
          <a:xfrm>
            <a:off x="3186113" y="47542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graphicFrame>
        <p:nvGraphicFramePr>
          <p:cNvPr id="4" name="Tabla 3">
            <a:extLst>
              <a:ext uri="{FF2B5EF4-FFF2-40B4-BE49-F238E27FC236}">
                <a16:creationId xmlns:a16="http://schemas.microsoft.com/office/drawing/2014/main" id="{BCDD8A2F-378E-415D-83D3-0302D6B13FEB}"/>
              </a:ext>
            </a:extLst>
          </p:cNvPr>
          <p:cNvGraphicFramePr>
            <a:graphicFrameLocks noGrp="1"/>
          </p:cNvGraphicFramePr>
          <p:nvPr>
            <p:extLst>
              <p:ext uri="{D42A27DB-BD31-4B8C-83A1-F6EECF244321}">
                <p14:modId xmlns:p14="http://schemas.microsoft.com/office/powerpoint/2010/main" val="3285932623"/>
              </p:ext>
            </p:extLst>
          </p:nvPr>
        </p:nvGraphicFramePr>
        <p:xfrm>
          <a:off x="1259632" y="2852936"/>
          <a:ext cx="6312395" cy="1675098"/>
        </p:xfrm>
        <a:graphic>
          <a:graphicData uri="http://schemas.openxmlformats.org/drawingml/2006/table">
            <a:tbl>
              <a:tblPr>
                <a:tableStyleId>{5C22544A-7EE6-4342-B048-85BDC9FD1C3A}</a:tableStyleId>
              </a:tblPr>
              <a:tblGrid>
                <a:gridCol w="1308802">
                  <a:extLst>
                    <a:ext uri="{9D8B030D-6E8A-4147-A177-3AD203B41FA5}">
                      <a16:colId xmlns:a16="http://schemas.microsoft.com/office/drawing/2014/main" val="660254782"/>
                    </a:ext>
                  </a:extLst>
                </a:gridCol>
                <a:gridCol w="1279390">
                  <a:extLst>
                    <a:ext uri="{9D8B030D-6E8A-4147-A177-3AD203B41FA5}">
                      <a16:colId xmlns:a16="http://schemas.microsoft.com/office/drawing/2014/main" val="221259594"/>
                    </a:ext>
                  </a:extLst>
                </a:gridCol>
                <a:gridCol w="1264685">
                  <a:extLst>
                    <a:ext uri="{9D8B030D-6E8A-4147-A177-3AD203B41FA5}">
                      <a16:colId xmlns:a16="http://schemas.microsoft.com/office/drawing/2014/main" val="3777557945"/>
                    </a:ext>
                  </a:extLst>
                </a:gridCol>
                <a:gridCol w="882338">
                  <a:extLst>
                    <a:ext uri="{9D8B030D-6E8A-4147-A177-3AD203B41FA5}">
                      <a16:colId xmlns:a16="http://schemas.microsoft.com/office/drawing/2014/main" val="4157420101"/>
                    </a:ext>
                  </a:extLst>
                </a:gridCol>
                <a:gridCol w="1577180">
                  <a:extLst>
                    <a:ext uri="{9D8B030D-6E8A-4147-A177-3AD203B41FA5}">
                      <a16:colId xmlns:a16="http://schemas.microsoft.com/office/drawing/2014/main" val="534853763"/>
                    </a:ext>
                  </a:extLst>
                </a:gridCol>
              </a:tblGrid>
              <a:tr h="279183">
                <a:tc>
                  <a:txBody>
                    <a:bodyPr/>
                    <a:lstStyle/>
                    <a:p>
                      <a:pPr algn="ctr" fontAlgn="b"/>
                      <a:r>
                        <a:rPr lang="es-CL" sz="1400" b="1" u="none" strike="noStrike" dirty="0">
                          <a:effectLst/>
                        </a:rPr>
                        <a:t>Empresa</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VI LA</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AVI a Rec.</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AEIR</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AVI a </a:t>
                      </a:r>
                      <a:r>
                        <a:rPr lang="es-CL" sz="1400" b="1" u="none" strike="noStrike" dirty="0" err="1">
                          <a:effectLst/>
                        </a:rPr>
                        <a:t>Recup</a:t>
                      </a:r>
                      <a:r>
                        <a:rPr lang="es-CL" sz="1400" b="1" u="none" strike="noStrike" dirty="0">
                          <a:effectLst/>
                        </a:rPr>
                        <a:t>. Ajustado</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2494285455"/>
                  </a:ext>
                </a:extLst>
              </a:tr>
              <a:tr h="279183">
                <a:tc>
                  <a:txBody>
                    <a:bodyPr/>
                    <a:lstStyle/>
                    <a:p>
                      <a:pPr algn="ctr" fontAlgn="b"/>
                      <a:r>
                        <a:rPr lang="es-CL" sz="1400" b="1" u="none" strike="noStrike" dirty="0">
                          <a:effectLst/>
                        </a:rPr>
                        <a:t>Propietaria</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US$ 2017</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US$ 2017</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US$ 2017</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ctr" fontAlgn="b"/>
                      <a:r>
                        <a:rPr lang="es-CL" sz="1400" b="1" u="none" strike="noStrike" dirty="0">
                          <a:effectLst/>
                        </a:rPr>
                        <a:t>US$ 2017</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1222018553"/>
                  </a:ext>
                </a:extLst>
              </a:tr>
              <a:tr h="279183">
                <a:tc>
                  <a:txBody>
                    <a:bodyPr/>
                    <a:lstStyle/>
                    <a:p>
                      <a:pPr algn="ctr" fontAlgn="b"/>
                      <a:r>
                        <a:rPr lang="es-CL" sz="1400" u="none" strike="noStrike">
                          <a:effectLst/>
                        </a:rPr>
                        <a:t>Transelec</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17.027.687</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5.002.870</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864.739</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dirty="0">
                          <a:effectLst/>
                        </a:rPr>
                        <a:t>5.867.609</a:t>
                      </a:r>
                      <a:endParaRPr lang="es-CL" sz="1400" b="0"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1827017674"/>
                  </a:ext>
                </a:extLst>
              </a:tr>
              <a:tr h="279183">
                <a:tc>
                  <a:txBody>
                    <a:bodyPr/>
                    <a:lstStyle/>
                    <a:p>
                      <a:pPr algn="ctr" fontAlgn="b"/>
                      <a:r>
                        <a:rPr lang="es-CL" sz="1400" u="none" strike="noStrike">
                          <a:effectLst/>
                        </a:rPr>
                        <a:t>TransChile</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319.849</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93.897</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16.224</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dirty="0">
                          <a:effectLst/>
                        </a:rPr>
                        <a:t>110.121</a:t>
                      </a:r>
                      <a:endParaRPr lang="es-CL" sz="1400" b="0"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3192927"/>
                  </a:ext>
                </a:extLst>
              </a:tr>
              <a:tr h="279183">
                <a:tc>
                  <a:txBody>
                    <a:bodyPr/>
                    <a:lstStyle/>
                    <a:p>
                      <a:pPr algn="ctr" fontAlgn="b"/>
                      <a:r>
                        <a:rPr lang="es-CL" sz="1400" u="none" strike="noStrike">
                          <a:effectLst/>
                        </a:rPr>
                        <a:t>AJTE</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16.098.784</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4.702.976</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a:effectLst/>
                        </a:rPr>
                        <a:t>808.348</a:t>
                      </a:r>
                      <a:endParaRPr lang="es-CL" sz="1400" b="0" i="0" u="none" strike="noStrike">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u="none" strike="noStrike" dirty="0">
                          <a:effectLst/>
                        </a:rPr>
                        <a:t>5.511.324</a:t>
                      </a:r>
                      <a:endParaRPr lang="es-CL" sz="1400" b="0"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3017698142"/>
                  </a:ext>
                </a:extLst>
              </a:tr>
              <a:tr h="279183">
                <a:tc>
                  <a:txBody>
                    <a:bodyPr/>
                    <a:lstStyle/>
                    <a:p>
                      <a:pPr algn="ctr" fontAlgn="b"/>
                      <a:r>
                        <a:rPr lang="es-CL" sz="1400" b="1" u="none" strike="noStrike" dirty="0">
                          <a:effectLst/>
                        </a:rPr>
                        <a:t>Total</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b="1" u="none" strike="noStrike" dirty="0">
                          <a:effectLst/>
                        </a:rPr>
                        <a:t>33.446.321</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b="1" u="none" strike="noStrike" dirty="0">
                          <a:effectLst/>
                        </a:rPr>
                        <a:t>9.799.743</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b="1" u="none" strike="noStrike" dirty="0">
                          <a:effectLst/>
                        </a:rPr>
                        <a:t>1.689.311</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tc>
                  <a:txBody>
                    <a:bodyPr/>
                    <a:lstStyle/>
                    <a:p>
                      <a:pPr algn="r" fontAlgn="b"/>
                      <a:r>
                        <a:rPr lang="es-CL" sz="1400" b="1" u="none" strike="noStrike" dirty="0">
                          <a:effectLst/>
                        </a:rPr>
                        <a:t>11.489.054</a:t>
                      </a:r>
                      <a:endParaRPr lang="es-CL" sz="1400" b="1" i="0" u="none" strike="noStrike" dirty="0">
                        <a:solidFill>
                          <a:srgbClr val="000000"/>
                        </a:solidFill>
                        <a:effectLst/>
                        <a:latin typeface="Calibri" panose="020F0502020204030204" pitchFamily="34" charset="0"/>
                      </a:endParaRPr>
                    </a:p>
                  </a:txBody>
                  <a:tcPr marL="9525" marR="9525" marT="9525" marB="0" anchor="b">
                    <a:solidFill>
                      <a:srgbClr val="66CCFF">
                        <a:alpha val="64000"/>
                      </a:srgbClr>
                    </a:solidFill>
                  </a:tcPr>
                </a:tc>
                <a:extLst>
                  <a:ext uri="{0D108BD9-81ED-4DB2-BD59-A6C34878D82A}">
                    <a16:rowId xmlns:a16="http://schemas.microsoft.com/office/drawing/2014/main" val="3869791121"/>
                  </a:ext>
                </a:extLst>
              </a:tr>
            </a:tbl>
          </a:graphicData>
        </a:graphic>
      </p:graphicFrame>
    </p:spTree>
    <p:extLst>
      <p:ext uri="{BB962C8B-B14F-4D97-AF65-F5344CB8AC3E}">
        <p14:creationId xmlns:p14="http://schemas.microsoft.com/office/powerpoint/2010/main" val="850230387"/>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68</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736114"/>
            <a:ext cx="8424000" cy="1673141"/>
          </a:xfrm>
          <a:prstGeom prst="rect">
            <a:avLst/>
          </a:prstGeom>
          <a:noFill/>
        </p:spPr>
        <p:txBody>
          <a:bodyPr wrap="square" lIns="36000" tIns="36000" rIns="36000" bIns="36000" rtlCol="0">
            <a:spAutoFit/>
          </a:bodyPr>
          <a:lstStyle/>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482850" indent="-457200">
              <a:spcBef>
                <a:spcPts val="0"/>
              </a:spcBef>
              <a:spcAft>
                <a:spcPts val="1200"/>
              </a:spcAft>
              <a:buAutoNum type="alphaUcPeriod" startAt="4"/>
            </a:pPr>
            <a:endParaRPr lang="es-MX" sz="2200" b="1" dirty="0">
              <a:solidFill>
                <a:srgbClr val="0070C0"/>
              </a:solidFill>
              <a:latin typeface="Arial Narrow" panose="020B0606020202030204" pitchFamily="34" charset="0"/>
              <a:cs typeface="Calibri" panose="020F0502020204030204" pitchFamily="34" charset="0"/>
            </a:endParaRPr>
          </a:p>
          <a:p>
            <a:pPr marL="25650" algn="ctr">
              <a:spcBef>
                <a:spcPts val="0"/>
              </a:spcBef>
              <a:spcAft>
                <a:spcPts val="1200"/>
              </a:spcAft>
            </a:pPr>
            <a:r>
              <a:rPr lang="es-MX" sz="4000" b="1" dirty="0">
                <a:latin typeface="Arial Narrow" panose="020B0606020202030204" pitchFamily="34" charset="0"/>
                <a:cs typeface="Calibri" panose="020F0502020204030204" pitchFamily="34" charset="0"/>
              </a:rPr>
              <a:t>FIN PRESENTACIÓN</a:t>
            </a:r>
          </a:p>
        </p:txBody>
      </p:sp>
    </p:spTree>
    <p:extLst>
      <p:ext uri="{BB962C8B-B14F-4D97-AF65-F5344CB8AC3E}">
        <p14:creationId xmlns:p14="http://schemas.microsoft.com/office/powerpoint/2010/main" val="195100484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7</a:t>
            </a:fld>
            <a:endParaRPr lang="en-US" sz="2000" dirty="0">
              <a:latin typeface="+mn-lt"/>
            </a:endParaRPr>
          </a:p>
        </p:txBody>
      </p:sp>
      <p:sp>
        <p:nvSpPr>
          <p:cNvPr id="6" name="Rectángulo 5">
            <a:extLst>
              <a:ext uri="{FF2B5EF4-FFF2-40B4-BE49-F238E27FC236}">
                <a16:creationId xmlns:a16="http://schemas.microsoft.com/office/drawing/2014/main" id="{8CCCC6CA-68C4-43AB-8C00-112A232FCF30}"/>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MX" sz="2400" b="1">
                <a:latin typeface="Arial Narrow" panose="020B0606020202030204" pitchFamily="34" charset="0"/>
                <a:cs typeface="Calibri" panose="020F0502020204030204" pitchFamily="34" charset="0"/>
              </a:rPr>
              <a:t>I. RESULTADO DEL VATT</a:t>
            </a:r>
            <a:endParaRPr lang="es-CL" b="1" dirty="0">
              <a:solidFill>
                <a:srgbClr val="0070C0"/>
              </a:solidFill>
              <a:latin typeface="Arial Narrow" panose="020B0606020202030204" pitchFamily="34" charset="0"/>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60000" indent="-3600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Resumen VI y </a:t>
            </a:r>
            <a:r>
              <a:rPr lang="es-ES" sz="2200" b="1" dirty="0" err="1">
                <a:latin typeface="Arial Narrow" panose="020B0606020202030204" pitchFamily="34" charset="0"/>
                <a:cs typeface="Calibri" panose="020F0502020204030204" pitchFamily="34" charset="0"/>
              </a:rPr>
              <a:t>VATT</a:t>
            </a:r>
            <a:r>
              <a:rPr lang="es-ES" sz="2200" b="1" dirty="0">
                <a:latin typeface="Arial Narrow" panose="020B0606020202030204" pitchFamily="34" charset="0"/>
                <a:cs typeface="Calibri" panose="020F0502020204030204" pitchFamily="34" charset="0"/>
              </a:rPr>
              <a:t> por empresa</a:t>
            </a:r>
            <a:endParaRPr lang="es-CL" sz="2200" b="1" dirty="0">
              <a:latin typeface="Arial Narrow" panose="020B0606020202030204" pitchFamily="34" charset="0"/>
              <a:cs typeface="Calibri" panose="020F0502020204030204" pitchFamily="34" charset="0"/>
            </a:endParaRPr>
          </a:p>
        </p:txBody>
      </p:sp>
      <p:pic>
        <p:nvPicPr>
          <p:cNvPr id="16" name="Imagen 15">
            <a:extLst>
              <a:ext uri="{FF2B5EF4-FFF2-40B4-BE49-F238E27FC236}">
                <a16:creationId xmlns:a16="http://schemas.microsoft.com/office/drawing/2014/main" id="{751FBB8C-220D-45D0-92C3-73294B8BCBDC}"/>
              </a:ext>
            </a:extLst>
          </p:cNvPr>
          <p:cNvPicPr preferRelativeResize="0">
            <a:picLocks/>
          </p:cNvPicPr>
          <p:nvPr/>
        </p:nvPicPr>
        <p:blipFill>
          <a:blip r:embed="rId6"/>
          <a:stretch>
            <a:fillRect/>
          </a:stretch>
        </p:blipFill>
        <p:spPr>
          <a:xfrm>
            <a:off x="360000" y="1800000"/>
            <a:ext cx="8424000" cy="4320000"/>
          </a:xfrm>
          <a:prstGeom prst="rect">
            <a:avLst/>
          </a:prstGeom>
        </p:spPr>
      </p:pic>
    </p:spTree>
    <p:extLst>
      <p:ext uri="{BB962C8B-B14F-4D97-AF65-F5344CB8AC3E}">
        <p14:creationId xmlns:p14="http://schemas.microsoft.com/office/powerpoint/2010/main" val="332253319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8</a:t>
            </a:fld>
            <a:endParaRPr lang="en-US" sz="2000" dirty="0">
              <a:latin typeface="+mn-lt"/>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42900" indent="-3429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Desglose VI por tramos de transporte y tramos de subestación</a:t>
            </a:r>
            <a:endParaRPr lang="es-CL" sz="2200" b="1" dirty="0">
              <a:latin typeface="Arial Narrow" panose="020B0606020202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5A122A79-4190-49AF-A192-D9698A18BB4D}"/>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ES" sz="2400" b="1">
                <a:latin typeface="Arial Narrow" panose="020B0606020202030204" pitchFamily="34" charset="0"/>
                <a:cs typeface="Calibri" panose="020F0502020204030204" pitchFamily="34" charset="0"/>
              </a:rPr>
              <a:t>II. RESULTADOS VI</a:t>
            </a:r>
            <a:endParaRPr lang="es-CL" b="1" dirty="0">
              <a:solidFill>
                <a:srgbClr val="0070C0"/>
              </a:solidFill>
              <a:latin typeface="Arial Narrow" panose="020B0606020202030204" pitchFamily="34" charset="0"/>
            </a:endParaRPr>
          </a:p>
        </p:txBody>
      </p:sp>
      <p:graphicFrame>
        <p:nvGraphicFramePr>
          <p:cNvPr id="13" name="Tabla 2">
            <a:extLst>
              <a:ext uri="{FF2B5EF4-FFF2-40B4-BE49-F238E27FC236}">
                <a16:creationId xmlns:a16="http://schemas.microsoft.com/office/drawing/2014/main" id="{BAD53B7B-8AC9-40BD-8D35-140A83F3D06F}"/>
              </a:ext>
            </a:extLst>
          </p:cNvPr>
          <p:cNvGraphicFramePr>
            <a:graphicFrameLocks noGrp="1"/>
          </p:cNvGraphicFramePr>
          <p:nvPr>
            <p:extLst>
              <p:ext uri="{D42A27DB-BD31-4B8C-83A1-F6EECF244321}">
                <p14:modId xmlns:p14="http://schemas.microsoft.com/office/powerpoint/2010/main" val="1703957573"/>
              </p:ext>
            </p:extLst>
          </p:nvPr>
        </p:nvGraphicFramePr>
        <p:xfrm>
          <a:off x="1080000" y="1800000"/>
          <a:ext cx="6983411" cy="4074600"/>
        </p:xfrm>
        <a:graphic>
          <a:graphicData uri="http://schemas.openxmlformats.org/drawingml/2006/table">
            <a:tbl>
              <a:tblPr/>
              <a:tblGrid>
                <a:gridCol w="2078901">
                  <a:extLst>
                    <a:ext uri="{9D8B030D-6E8A-4147-A177-3AD203B41FA5}">
                      <a16:colId xmlns:a16="http://schemas.microsoft.com/office/drawing/2014/main" val="1801134672"/>
                    </a:ext>
                  </a:extLst>
                </a:gridCol>
                <a:gridCol w="1467959">
                  <a:extLst>
                    <a:ext uri="{9D8B030D-6E8A-4147-A177-3AD203B41FA5}">
                      <a16:colId xmlns:a16="http://schemas.microsoft.com/office/drawing/2014/main" val="2819946686"/>
                    </a:ext>
                  </a:extLst>
                </a:gridCol>
                <a:gridCol w="806105">
                  <a:extLst>
                    <a:ext uri="{9D8B030D-6E8A-4147-A177-3AD203B41FA5}">
                      <a16:colId xmlns:a16="http://schemas.microsoft.com/office/drawing/2014/main" val="2553947234"/>
                    </a:ext>
                  </a:extLst>
                </a:gridCol>
                <a:gridCol w="1478396">
                  <a:extLst>
                    <a:ext uri="{9D8B030D-6E8A-4147-A177-3AD203B41FA5}">
                      <a16:colId xmlns:a16="http://schemas.microsoft.com/office/drawing/2014/main" val="3727525749"/>
                    </a:ext>
                  </a:extLst>
                </a:gridCol>
                <a:gridCol w="1152050">
                  <a:extLst>
                    <a:ext uri="{9D8B030D-6E8A-4147-A177-3AD203B41FA5}">
                      <a16:colId xmlns:a16="http://schemas.microsoft.com/office/drawing/2014/main" val="827517627"/>
                    </a:ext>
                  </a:extLst>
                </a:gridCol>
              </a:tblGrid>
              <a:tr h="339550">
                <a:tc rowSpan="2" gridSpan="3">
                  <a:txBody>
                    <a:bodyPr/>
                    <a:lstStyle/>
                    <a:p>
                      <a:pPr algn="ctr" fontAlgn="ctr"/>
                      <a:r>
                        <a:rPr lang="es-CL" sz="1800" b="1" i="0" u="none" strike="noStrike" dirty="0">
                          <a:solidFill>
                            <a:srgbClr val="000000"/>
                          </a:solidFill>
                          <a:effectLst/>
                          <a:latin typeface="Arial Narrow" panose="020B0606020202030204" pitchFamily="34" charset="0"/>
                        </a:rPr>
                        <a:t>Tramos de transporte</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rowSpan="2" hMerge="1">
                  <a:txBody>
                    <a:bodyPr/>
                    <a:lstStyle/>
                    <a:p>
                      <a:endParaRPr lang="es-CL"/>
                    </a:p>
                  </a:txBody>
                  <a:tcPr/>
                </a:tc>
                <a:tc rowSpan="2" hMerge="1">
                  <a:txBody>
                    <a:bodyPr/>
                    <a:lstStyle/>
                    <a:p>
                      <a:endParaRPr lang="es-CL"/>
                    </a:p>
                  </a:txBody>
                  <a:tcPr/>
                </a:tc>
                <a:tc gridSpan="2">
                  <a:txBody>
                    <a:bodyPr/>
                    <a:lstStyle/>
                    <a:p>
                      <a:pPr algn="ctr" fontAlgn="ctr"/>
                      <a:r>
                        <a:rPr lang="es-CL" sz="1800" b="1" i="0" u="none" strike="noStrike" dirty="0">
                          <a:solidFill>
                            <a:srgbClr val="000000"/>
                          </a:solidFill>
                          <a:effectLst/>
                          <a:latin typeface="Arial Narrow" panose="020B0606020202030204" pitchFamily="34" charset="0"/>
                        </a:rPr>
                        <a:t>V.I</a:t>
                      </a:r>
                      <a:r>
                        <a:rPr lang="es-CL" sz="1800" b="0" i="0" u="none" strike="noStrike" dirty="0">
                          <a:solidFill>
                            <a:srgbClr val="000000"/>
                          </a:solidFill>
                          <a:effectLst/>
                          <a:latin typeface="Arial Narrow" panose="020B0606020202030204" pitchFamily="34" charset="0"/>
                        </a:rPr>
                        <a:t>.</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pPr algn="ctr" fontAlgn="ctr"/>
                      <a:endParaRPr lang="es-CL" sz="1800" b="0" i="0" u="none" strike="noStrike" dirty="0">
                        <a:solidFill>
                          <a:srgbClr val="000000"/>
                        </a:solidFill>
                        <a:effectLst/>
                        <a:latin typeface="Arial Narrow" panose="020B0606020202030204" pitchFamily="34" charset="0"/>
                      </a:endParaRP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916454322"/>
                  </a:ext>
                </a:extLst>
              </a:tr>
              <a:tr h="339550">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1800" b="1" i="0" u="none" strike="noStrike">
                          <a:solidFill>
                            <a:srgbClr val="000000"/>
                          </a:solidFill>
                          <a:effectLst/>
                          <a:latin typeface="Arial Narrow" panose="020B0606020202030204" pitchFamily="34" charset="0"/>
                        </a:rPr>
                        <a:t>USD</a:t>
                      </a:r>
                      <a:endParaRPr lang="es-CL" sz="1800" b="1" i="0" u="none" strike="noStrike" dirty="0">
                        <a:solidFill>
                          <a:srgbClr val="000000"/>
                        </a:solidFill>
                        <a:effectLst/>
                        <a:latin typeface="Arial Narrow" panose="020B0606020202030204" pitchFamily="34" charset="0"/>
                      </a:endParaRP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800" b="1" i="0" u="none" strike="noStrike" dirty="0">
                          <a:solidFill>
                            <a:srgbClr val="000000"/>
                          </a:solidFill>
                          <a:effectLst/>
                          <a:latin typeface="Arial Narrow" panose="020B0606020202030204" pitchFamily="34" charset="0"/>
                        </a:rPr>
                        <a:t>% del VI</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126854087"/>
                  </a:ext>
                </a:extLst>
              </a:tr>
              <a:tr h="339550">
                <a:tc gridSpan="2">
                  <a:txBody>
                    <a:bodyPr/>
                    <a:lstStyle/>
                    <a:p>
                      <a:pPr algn="l" fontAlgn="ctr"/>
                      <a:r>
                        <a:rPr lang="es-CL" sz="1800" b="0" i="0" u="none" strike="noStrike">
                          <a:solidFill>
                            <a:srgbClr val="000000"/>
                          </a:solidFill>
                          <a:effectLst/>
                          <a:latin typeface="Arial Narrow" panose="020B0606020202030204" pitchFamily="34" charset="0"/>
                        </a:rPr>
                        <a:t>Costos unitarios de equipos y materiales</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c>
                  <a:txBody>
                    <a:bodyPr/>
                    <a:lstStyle/>
                    <a:p>
                      <a:pPr algn="ctr" fontAlgn="ctr"/>
                      <a:r>
                        <a:rPr lang="es-CL" sz="1800" b="0" i="0" u="none" strike="noStrike">
                          <a:solidFill>
                            <a:srgbClr val="000000"/>
                          </a:solidFill>
                          <a:effectLst/>
                          <a:latin typeface="Arial Narrow" panose="020B0606020202030204" pitchFamily="34" charset="0"/>
                        </a:rPr>
                        <a:t>Cu</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1.140.227.083</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37,78%</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22320018"/>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flete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Fl</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6.175.074</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0,20%</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53024118"/>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bodegaje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dirty="0">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B</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3.637.401</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0,12%</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75681114"/>
                  </a:ext>
                </a:extLst>
              </a:tr>
              <a:tr h="339550">
                <a:tc>
                  <a:txBody>
                    <a:bodyPr/>
                    <a:lstStyle/>
                    <a:p>
                      <a:pPr algn="l" fontAlgn="ctr"/>
                      <a:r>
                        <a:rPr lang="es-CL" sz="1800" b="0" i="0" u="none" strike="noStrike" dirty="0">
                          <a:solidFill>
                            <a:srgbClr val="000000"/>
                          </a:solidFill>
                          <a:effectLst/>
                          <a:latin typeface="Arial Narrow" panose="020B0606020202030204" pitchFamily="34" charset="0"/>
                        </a:rPr>
                        <a:t>Montaje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dirty="0">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MO</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1.502.684.613</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49,80%</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76626228"/>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ingeniería</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dirty="0">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Ing</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55.769.385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1,85%</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01719280"/>
                  </a:ext>
                </a:extLst>
              </a:tr>
              <a:tr h="339550">
                <a:tc gridSpan="2">
                  <a:txBody>
                    <a:bodyPr/>
                    <a:lstStyle/>
                    <a:p>
                      <a:pPr algn="l" fontAlgn="ctr"/>
                      <a:r>
                        <a:rPr lang="es-CL" sz="1800" b="0" i="0" u="none" strike="noStrike">
                          <a:solidFill>
                            <a:srgbClr val="000000"/>
                          </a:solidFill>
                          <a:effectLst/>
                          <a:latin typeface="Arial Narrow" panose="020B0606020202030204" pitchFamily="34" charset="0"/>
                        </a:rPr>
                        <a:t>Recargo por gastos generales</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c>
                  <a:txBody>
                    <a:bodyPr/>
                    <a:lstStyle/>
                    <a:p>
                      <a:pPr algn="ctr" fontAlgn="ctr"/>
                      <a:r>
                        <a:rPr lang="es-CL" sz="1800" b="0" i="0" u="none" strike="noStrike">
                          <a:solidFill>
                            <a:srgbClr val="000000"/>
                          </a:solidFill>
                          <a:effectLst/>
                          <a:latin typeface="Arial Narrow" panose="020B0606020202030204" pitchFamily="34" charset="0"/>
                        </a:rPr>
                        <a:t>Gg</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162.253.410</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5,38%</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33709978"/>
                  </a:ext>
                </a:extLst>
              </a:tr>
              <a:tr h="339550">
                <a:tc>
                  <a:txBody>
                    <a:bodyPr/>
                    <a:lstStyle/>
                    <a:p>
                      <a:pPr algn="l" fontAlgn="ctr"/>
                      <a:r>
                        <a:rPr lang="es-CL" sz="1800" b="0" i="0" u="none" strike="noStrike">
                          <a:solidFill>
                            <a:srgbClr val="000000"/>
                          </a:solidFill>
                          <a:effectLst/>
                          <a:latin typeface="Arial Narrow" panose="020B0606020202030204" pitchFamily="34" charset="0"/>
                        </a:rPr>
                        <a:t>Intereses intercalarios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Int</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134.819.680</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4,47%</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65977140"/>
                  </a:ext>
                </a:extLst>
              </a:tr>
              <a:tr h="339550">
                <a:tc>
                  <a:txBody>
                    <a:bodyPr/>
                    <a:lstStyle/>
                    <a:p>
                      <a:pPr algn="l" fontAlgn="ctr"/>
                      <a:r>
                        <a:rPr lang="es-CL" sz="1800" b="0" i="0" u="none" strike="noStrike">
                          <a:solidFill>
                            <a:srgbClr val="000000"/>
                          </a:solidFill>
                          <a:effectLst/>
                          <a:latin typeface="Arial Narrow" panose="020B0606020202030204" pitchFamily="34" charset="0"/>
                        </a:rPr>
                        <a:t>Bienes intangibles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BI</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4.482.610</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0,15%</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24129265"/>
                  </a:ext>
                </a:extLst>
              </a:tr>
              <a:tr h="339550">
                <a:tc>
                  <a:txBody>
                    <a:bodyPr/>
                    <a:lstStyle/>
                    <a:p>
                      <a:pPr algn="l" fontAlgn="ctr"/>
                      <a:r>
                        <a:rPr lang="es-CL" sz="1800" b="0" i="0" u="none" strike="noStrike">
                          <a:solidFill>
                            <a:srgbClr val="000000"/>
                          </a:solidFill>
                          <a:effectLst/>
                          <a:latin typeface="Arial Narrow" panose="020B0606020202030204" pitchFamily="34" charset="0"/>
                        </a:rPr>
                        <a:t>Capital de explotación</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CE</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7.689.221</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0,25%</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8085293"/>
                  </a:ext>
                </a:extLst>
              </a:tr>
              <a:tr h="339550">
                <a:tc>
                  <a:txBody>
                    <a:bodyPr/>
                    <a:lstStyle/>
                    <a:p>
                      <a:pPr algn="l" fontAlgn="ctr"/>
                      <a:r>
                        <a:rPr lang="es-CL" sz="1800" b="1" i="0" u="none" strike="noStrike">
                          <a:solidFill>
                            <a:srgbClr val="000000"/>
                          </a:solidFill>
                          <a:effectLst/>
                          <a:latin typeface="Arial Narrow" panose="020B0606020202030204" pitchFamily="34" charset="0"/>
                        </a:rPr>
                        <a:t>TOTAL</a:t>
                      </a:r>
                    </a:p>
                  </a:txBody>
                  <a:tcPr marL="72000" marR="3600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800" b="0" i="0" u="none" strike="noStrike">
                          <a:solidFill>
                            <a:srgbClr val="000000"/>
                          </a:solidFill>
                          <a:effectLst/>
                          <a:latin typeface="Arial Narrow" panose="020B0606020202030204" pitchFamily="34" charset="0"/>
                        </a:rPr>
                        <a:t> </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1" i="0" u="none" strike="noStrike">
                          <a:solidFill>
                            <a:srgbClr val="000000"/>
                          </a:solidFill>
                          <a:effectLst/>
                          <a:latin typeface="Arial Narrow" panose="020B0606020202030204" pitchFamily="34" charset="0"/>
                        </a:rPr>
                        <a:t>3.017.738.477</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1" i="0" u="none" strike="noStrike" dirty="0">
                          <a:solidFill>
                            <a:srgbClr val="000000"/>
                          </a:solidFill>
                          <a:effectLst/>
                          <a:latin typeface="Arial Narrow" panose="020B0606020202030204" pitchFamily="34" charset="0"/>
                        </a:rPr>
                        <a:t>100,00%</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902797"/>
                  </a:ext>
                </a:extLst>
              </a:tr>
            </a:tbl>
          </a:graphicData>
        </a:graphic>
      </p:graphicFrame>
    </p:spTree>
    <p:extLst>
      <p:ext uri="{BB962C8B-B14F-4D97-AF65-F5344CB8AC3E}">
        <p14:creationId xmlns:p14="http://schemas.microsoft.com/office/powerpoint/2010/main" val="305469740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6643CB7D-5816-495F-A516-AD41824BDE49}"/>
              </a:ext>
            </a:extLst>
          </p:cNvPr>
          <p:cNvSpPr txBox="1">
            <a:spLocks/>
          </p:cNvSpPr>
          <p:nvPr/>
        </p:nvSpPr>
        <p:spPr>
          <a:xfrm>
            <a:off x="7740000" y="6408000"/>
            <a:ext cx="900000" cy="288000"/>
          </a:xfrm>
          <a:prstGeom prst="rect">
            <a:avLst/>
          </a:prstGeom>
        </p:spPr>
        <p:txBody>
          <a:bodyPr wrap="none" lIns="0" tIns="0" rIns="0" bIns="0" anchor="ctr" anchorCtr="0"/>
          <a:ls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en-US" sz="2000" dirty="0" err="1">
                <a:latin typeface="+mn-lt"/>
              </a:rPr>
              <a:t>Pág</a:t>
            </a:r>
            <a:r>
              <a:rPr lang="en-US" sz="2000" dirty="0">
                <a:latin typeface="+mn-lt"/>
              </a:rPr>
              <a:t>. </a:t>
            </a:r>
            <a:fld id="{E489FEF9-D41D-401A-9E2A-BEDA44214B86}" type="slidenum">
              <a:rPr lang="en-US" sz="2000" smtClean="0">
                <a:latin typeface="+mn-lt"/>
              </a:rPr>
              <a:pPr algn="ctr">
                <a:defRPr/>
              </a:pPr>
              <a:t>9</a:t>
            </a:fld>
            <a:endParaRPr lang="en-US" sz="2000" dirty="0">
              <a:latin typeface="+mn-lt"/>
            </a:endParaRPr>
          </a:p>
        </p:txBody>
      </p:sp>
      <p:sp>
        <p:nvSpPr>
          <p:cNvPr id="6" name="Rectángulo 5">
            <a:extLst>
              <a:ext uri="{FF2B5EF4-FFF2-40B4-BE49-F238E27FC236}">
                <a16:creationId xmlns:a16="http://schemas.microsoft.com/office/drawing/2014/main" id="{8CCCC6CA-68C4-43AB-8C00-112A232FCF30}"/>
              </a:ext>
            </a:extLst>
          </p:cNvPr>
          <p:cNvSpPr/>
          <p:nvPr/>
        </p:nvSpPr>
        <p:spPr>
          <a:xfrm>
            <a:off x="360000" y="900000"/>
            <a:ext cx="8424000" cy="432000"/>
          </a:xfrm>
          <a:prstGeom prst="rect">
            <a:avLst/>
          </a:prstGeom>
          <a:solidFill>
            <a:srgbClr val="B4EBFF"/>
          </a:solidFill>
        </p:spPr>
        <p:txBody>
          <a:bodyPr wrap="none" lIns="36000" tIns="36000" rIns="36000" bIns="36000">
            <a:noAutofit/>
          </a:bodyPr>
          <a:lstStyle/>
          <a:p>
            <a:r>
              <a:rPr lang="es-ES" sz="2400" b="1" dirty="0">
                <a:latin typeface="Arial Narrow" panose="020B0606020202030204" pitchFamily="34" charset="0"/>
                <a:cs typeface="Calibri" panose="020F0502020204030204" pitchFamily="34" charset="0"/>
              </a:rPr>
              <a:t>II. RESULTADOS VI</a:t>
            </a:r>
            <a:endParaRPr lang="es-CL" b="1" dirty="0">
              <a:solidFill>
                <a:srgbClr val="0070C0"/>
              </a:solidFill>
              <a:latin typeface="Arial Narrow" panose="020B0606020202030204" pitchFamily="34" charset="0"/>
            </a:endParaRPr>
          </a:p>
        </p:txBody>
      </p:sp>
      <p:grpSp>
        <p:nvGrpSpPr>
          <p:cNvPr id="7" name="Grupo 6">
            <a:extLst>
              <a:ext uri="{FF2B5EF4-FFF2-40B4-BE49-F238E27FC236}">
                <a16:creationId xmlns:a16="http://schemas.microsoft.com/office/drawing/2014/main" id="{23A75379-D32A-42CB-88AB-9E56DB3F2187}"/>
              </a:ext>
            </a:extLst>
          </p:cNvPr>
          <p:cNvGrpSpPr/>
          <p:nvPr/>
        </p:nvGrpSpPr>
        <p:grpSpPr>
          <a:xfrm>
            <a:off x="360000" y="180000"/>
            <a:ext cx="8460000" cy="684000"/>
            <a:chOff x="360000" y="180000"/>
            <a:chExt cx="8460000" cy="684000"/>
          </a:xfrm>
        </p:grpSpPr>
        <p:pic>
          <p:nvPicPr>
            <p:cNvPr id="8" name="Imagen 7">
              <a:extLst>
                <a:ext uri="{FF2B5EF4-FFF2-40B4-BE49-F238E27FC236}">
                  <a16:creationId xmlns:a16="http://schemas.microsoft.com/office/drawing/2014/main" id="{F577148A-ACB8-4E03-A88E-0FA8D732E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00" y="180000"/>
              <a:ext cx="684000" cy="684000"/>
            </a:xfrm>
            <a:prstGeom prst="rect">
              <a:avLst/>
            </a:prstGeom>
          </p:spPr>
        </p:pic>
        <p:pic>
          <p:nvPicPr>
            <p:cNvPr id="9" name="Imagen 8">
              <a:extLst>
                <a:ext uri="{FF2B5EF4-FFF2-40B4-BE49-F238E27FC236}">
                  <a16:creationId xmlns:a16="http://schemas.microsoft.com/office/drawing/2014/main" id="{455BEEDE-435B-465B-8038-2F82E4CFF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00" y="180000"/>
              <a:ext cx="1368000" cy="436174"/>
            </a:xfrm>
            <a:prstGeom prst="rect">
              <a:avLst/>
            </a:prstGeom>
          </p:spPr>
        </p:pic>
        <p:grpSp>
          <p:nvGrpSpPr>
            <p:cNvPr id="10" name="Grupo 9">
              <a:extLst>
                <a:ext uri="{FF2B5EF4-FFF2-40B4-BE49-F238E27FC236}">
                  <a16:creationId xmlns:a16="http://schemas.microsoft.com/office/drawing/2014/main" id="{28166F05-92DA-4EFF-8734-5CC84DAA32AB}"/>
                </a:ext>
              </a:extLst>
            </p:cNvPr>
            <p:cNvGrpSpPr/>
            <p:nvPr/>
          </p:nvGrpSpPr>
          <p:grpSpPr>
            <a:xfrm>
              <a:off x="3492000" y="270000"/>
              <a:ext cx="2160000" cy="219085"/>
              <a:chOff x="3492000" y="180000"/>
              <a:chExt cx="2160000" cy="219085"/>
            </a:xfrm>
          </p:grpSpPr>
          <p:pic>
            <p:nvPicPr>
              <p:cNvPr id="11" name="Picture 3" descr="EEC_logo_700">
                <a:extLst>
                  <a:ext uri="{FF2B5EF4-FFF2-40B4-BE49-F238E27FC236}">
                    <a16:creationId xmlns:a16="http://schemas.microsoft.com/office/drawing/2014/main" id="{C26673A0-0BAD-4E8E-B3B5-8579E3761F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492000" y="180000"/>
                <a:ext cx="2160000" cy="219085"/>
              </a:xfrm>
              <a:prstGeom prst="rect">
                <a:avLst/>
              </a:prstGeom>
              <a:solidFill>
                <a:schemeClr val="bg1"/>
              </a:solidFill>
            </p:spPr>
          </p:pic>
          <p:pic>
            <p:nvPicPr>
              <p:cNvPr id="12" name="Picture 2">
                <a:extLst>
                  <a:ext uri="{FF2B5EF4-FFF2-40B4-BE49-F238E27FC236}">
                    <a16:creationId xmlns:a16="http://schemas.microsoft.com/office/drawing/2014/main" id="{C3566F36-0D60-4760-A4BB-D7672E846D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780000" y="324000"/>
                <a:ext cx="1063641" cy="72000"/>
              </a:xfrm>
              <a:prstGeom prst="rect">
                <a:avLst/>
              </a:prstGeom>
              <a:noFill/>
              <a:effectLst/>
              <a:extLst>
                <a:ext uri="{909E8E84-426E-40DD-AFC4-6F175D3DCCD1}">
                  <a14:hiddenFill xmlns:a14="http://schemas.microsoft.com/office/drawing/2010/main">
                    <a:solidFill>
                      <a:srgbClr val="4472C4"/>
                    </a:solidFill>
                  </a14:hiddenFill>
                </a:ext>
                <a:ext uri="{AF507438-7753-43E0-B8FC-AC1667EBCBE1}">
                  <a14:hiddenEffects xmlns:a14="http://schemas.microsoft.com/office/drawing/2010/main">
                    <a:effectLst>
                      <a:outerShdw dist="35921" dir="2700000" algn="ctr" rotWithShape="0">
                        <a:srgbClr val="E7E6E6"/>
                      </a:outerShdw>
                    </a:effectLst>
                  </a14:hiddenEffects>
                </a:ext>
              </a:extLst>
            </p:spPr>
          </p:pic>
        </p:grpSp>
      </p:grpSp>
      <p:sp>
        <p:nvSpPr>
          <p:cNvPr id="2" name="CuadroTexto 1">
            <a:extLst>
              <a:ext uri="{FF2B5EF4-FFF2-40B4-BE49-F238E27FC236}">
                <a16:creationId xmlns:a16="http://schemas.microsoft.com/office/drawing/2014/main" id="{F7E1587E-3C58-4E7F-B0E2-56C380255338}"/>
              </a:ext>
            </a:extLst>
          </p:cNvPr>
          <p:cNvSpPr txBox="1"/>
          <p:nvPr/>
        </p:nvSpPr>
        <p:spPr>
          <a:xfrm>
            <a:off x="360000" y="1367999"/>
            <a:ext cx="8424000" cy="411257"/>
          </a:xfrm>
          <a:prstGeom prst="rect">
            <a:avLst/>
          </a:prstGeom>
          <a:noFill/>
        </p:spPr>
        <p:txBody>
          <a:bodyPr wrap="square" lIns="36000" tIns="36000" rIns="36000" bIns="36000" rtlCol="0">
            <a:spAutoFit/>
          </a:bodyPr>
          <a:lstStyle/>
          <a:p>
            <a:pPr marL="342900" indent="-342900">
              <a:spcBef>
                <a:spcPts val="600"/>
              </a:spcBef>
              <a:spcAft>
                <a:spcPts val="1200"/>
              </a:spcAft>
              <a:buFont typeface="Wingdings" panose="05000000000000000000" pitchFamily="2" charset="2"/>
              <a:buChar char="Ø"/>
            </a:pPr>
            <a:r>
              <a:rPr lang="es-ES" sz="2200" b="1" dirty="0">
                <a:latin typeface="Arial Narrow" panose="020B0606020202030204" pitchFamily="34" charset="0"/>
                <a:cs typeface="Calibri" panose="020F0502020204030204" pitchFamily="34" charset="0"/>
              </a:rPr>
              <a:t>Desglose VI por tramos de transporte y tramos de subestación</a:t>
            </a:r>
            <a:endParaRPr lang="es-CL" sz="2200" b="1" dirty="0">
              <a:latin typeface="Arial Narrow" panose="020B0606020202030204" pitchFamily="34" charset="0"/>
              <a:cs typeface="Calibri" panose="020F0502020204030204" pitchFamily="34" charset="0"/>
            </a:endParaRPr>
          </a:p>
        </p:txBody>
      </p:sp>
      <p:graphicFrame>
        <p:nvGraphicFramePr>
          <p:cNvPr id="13" name="Tabla 2">
            <a:extLst>
              <a:ext uri="{FF2B5EF4-FFF2-40B4-BE49-F238E27FC236}">
                <a16:creationId xmlns:a16="http://schemas.microsoft.com/office/drawing/2014/main" id="{429493C1-2B34-4E0F-B01F-9DC5A34D4574}"/>
              </a:ext>
            </a:extLst>
          </p:cNvPr>
          <p:cNvGraphicFramePr>
            <a:graphicFrameLocks noGrp="1"/>
          </p:cNvGraphicFramePr>
          <p:nvPr>
            <p:extLst>
              <p:ext uri="{D42A27DB-BD31-4B8C-83A1-F6EECF244321}">
                <p14:modId xmlns:p14="http://schemas.microsoft.com/office/powerpoint/2010/main" val="1556030274"/>
              </p:ext>
            </p:extLst>
          </p:nvPr>
        </p:nvGraphicFramePr>
        <p:xfrm>
          <a:off x="1080000" y="1800000"/>
          <a:ext cx="6983411" cy="4074600"/>
        </p:xfrm>
        <a:graphic>
          <a:graphicData uri="http://schemas.openxmlformats.org/drawingml/2006/table">
            <a:tbl>
              <a:tblPr/>
              <a:tblGrid>
                <a:gridCol w="2078901">
                  <a:extLst>
                    <a:ext uri="{9D8B030D-6E8A-4147-A177-3AD203B41FA5}">
                      <a16:colId xmlns:a16="http://schemas.microsoft.com/office/drawing/2014/main" val="1309095235"/>
                    </a:ext>
                  </a:extLst>
                </a:gridCol>
                <a:gridCol w="1467959">
                  <a:extLst>
                    <a:ext uri="{9D8B030D-6E8A-4147-A177-3AD203B41FA5}">
                      <a16:colId xmlns:a16="http://schemas.microsoft.com/office/drawing/2014/main" val="2751404913"/>
                    </a:ext>
                  </a:extLst>
                </a:gridCol>
                <a:gridCol w="806105">
                  <a:extLst>
                    <a:ext uri="{9D8B030D-6E8A-4147-A177-3AD203B41FA5}">
                      <a16:colId xmlns:a16="http://schemas.microsoft.com/office/drawing/2014/main" val="2964736156"/>
                    </a:ext>
                  </a:extLst>
                </a:gridCol>
                <a:gridCol w="1315223">
                  <a:extLst>
                    <a:ext uri="{9D8B030D-6E8A-4147-A177-3AD203B41FA5}">
                      <a16:colId xmlns:a16="http://schemas.microsoft.com/office/drawing/2014/main" val="4007146966"/>
                    </a:ext>
                  </a:extLst>
                </a:gridCol>
                <a:gridCol w="1315223">
                  <a:extLst>
                    <a:ext uri="{9D8B030D-6E8A-4147-A177-3AD203B41FA5}">
                      <a16:colId xmlns:a16="http://schemas.microsoft.com/office/drawing/2014/main" val="74488710"/>
                    </a:ext>
                  </a:extLst>
                </a:gridCol>
              </a:tblGrid>
              <a:tr h="339550">
                <a:tc rowSpan="2" gridSpan="3">
                  <a:txBody>
                    <a:bodyPr/>
                    <a:lstStyle/>
                    <a:p>
                      <a:pPr algn="ctr" fontAlgn="ctr"/>
                      <a:r>
                        <a:rPr lang="es-CL" sz="1800" b="1" i="0" u="none" strike="noStrike" dirty="0">
                          <a:solidFill>
                            <a:srgbClr val="000000"/>
                          </a:solidFill>
                          <a:effectLst/>
                          <a:latin typeface="Arial Narrow" panose="020B0606020202030204" pitchFamily="34" charset="0"/>
                        </a:rPr>
                        <a:t>Tramos de subestación</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rowSpan="2" hMerge="1">
                  <a:txBody>
                    <a:bodyPr/>
                    <a:lstStyle/>
                    <a:p>
                      <a:endParaRPr lang="es-CL"/>
                    </a:p>
                  </a:txBody>
                  <a:tcPr/>
                </a:tc>
                <a:tc rowSpan="2" hMerge="1">
                  <a:txBody>
                    <a:bodyPr/>
                    <a:lstStyle/>
                    <a:p>
                      <a:endParaRPr lang="es-CL"/>
                    </a:p>
                  </a:txBody>
                  <a:tcPr/>
                </a:tc>
                <a:tc gridSpan="2">
                  <a:txBody>
                    <a:bodyPr/>
                    <a:lstStyle/>
                    <a:p>
                      <a:pPr algn="ctr" fontAlgn="ctr"/>
                      <a:r>
                        <a:rPr lang="es-CL" sz="1800" b="1" i="0" u="none" strike="noStrike" dirty="0">
                          <a:solidFill>
                            <a:srgbClr val="000000"/>
                          </a:solidFill>
                          <a:effectLst/>
                          <a:latin typeface="Arial Narrow" panose="020B0606020202030204" pitchFamily="34" charset="0"/>
                        </a:rPr>
                        <a:t>V.I.</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pPr algn="ctr" fontAlgn="ctr"/>
                      <a:endParaRPr lang="es-CL" sz="1800" b="0" i="0" u="none" strike="noStrike" dirty="0">
                        <a:solidFill>
                          <a:srgbClr val="000000"/>
                        </a:solidFill>
                        <a:effectLst/>
                        <a:latin typeface="Arial Narrow" panose="020B0606020202030204" pitchFamily="34" charset="0"/>
                      </a:endParaRP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598933259"/>
                  </a:ext>
                </a:extLst>
              </a:tr>
              <a:tr h="339550">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1800" b="1" i="0" u="none" strike="noStrike">
                          <a:solidFill>
                            <a:srgbClr val="000000"/>
                          </a:solidFill>
                          <a:effectLst/>
                          <a:latin typeface="Arial Narrow" panose="020B0606020202030204" pitchFamily="34" charset="0"/>
                        </a:rPr>
                        <a:t>USD</a:t>
                      </a:r>
                      <a:endParaRPr lang="es-CL" sz="1800" b="1" i="0" u="none" strike="noStrike" dirty="0">
                        <a:solidFill>
                          <a:srgbClr val="000000"/>
                        </a:solidFill>
                        <a:effectLst/>
                        <a:latin typeface="Arial Narrow" panose="020B0606020202030204" pitchFamily="34" charset="0"/>
                      </a:endParaRP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s-CL" sz="1800" b="1" i="0" u="none" strike="noStrike" dirty="0">
                          <a:solidFill>
                            <a:srgbClr val="000000"/>
                          </a:solidFill>
                          <a:effectLst/>
                          <a:latin typeface="Arial Narrow" panose="020B0606020202030204" pitchFamily="34" charset="0"/>
                        </a:rPr>
                        <a:t>% del VI</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841350058"/>
                  </a:ext>
                </a:extLst>
              </a:tr>
              <a:tr h="339550">
                <a:tc gridSpan="2">
                  <a:txBody>
                    <a:bodyPr/>
                    <a:lstStyle/>
                    <a:p>
                      <a:pPr algn="l" fontAlgn="ctr"/>
                      <a:r>
                        <a:rPr lang="es-CL" sz="1800" b="0" i="0" u="none" strike="noStrike" dirty="0">
                          <a:solidFill>
                            <a:srgbClr val="000000"/>
                          </a:solidFill>
                          <a:effectLst/>
                          <a:latin typeface="Arial Narrow" panose="020B0606020202030204" pitchFamily="34" charset="0"/>
                        </a:rPr>
                        <a:t>Costos unitarios de equipos y materiales</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c>
                  <a:txBody>
                    <a:bodyPr/>
                    <a:lstStyle/>
                    <a:p>
                      <a:pPr algn="ctr" fontAlgn="ctr"/>
                      <a:r>
                        <a:rPr lang="es-CL" sz="1800" b="0" i="0" u="none" strike="noStrike">
                          <a:solidFill>
                            <a:srgbClr val="000000"/>
                          </a:solidFill>
                          <a:effectLst/>
                          <a:latin typeface="Arial Narrow" panose="020B0606020202030204" pitchFamily="34" charset="0"/>
                        </a:rPr>
                        <a:t>Cu</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370.602.837</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56,26%</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79722556"/>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flete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Fl</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817.176</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0,12%</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40126180"/>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bodegaje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B</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426.921</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0,06%</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4289559"/>
                  </a:ext>
                </a:extLst>
              </a:tr>
              <a:tr h="339550">
                <a:tc>
                  <a:txBody>
                    <a:bodyPr/>
                    <a:lstStyle/>
                    <a:p>
                      <a:pPr algn="l" fontAlgn="ctr"/>
                      <a:r>
                        <a:rPr lang="es-CL" sz="1800" b="0" i="0" u="none" strike="noStrike">
                          <a:solidFill>
                            <a:srgbClr val="000000"/>
                          </a:solidFill>
                          <a:effectLst/>
                          <a:latin typeface="Arial Narrow" panose="020B0606020202030204" pitchFamily="34" charset="0"/>
                        </a:rPr>
                        <a:t>Montaje</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MO</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dirty="0">
                          <a:solidFill>
                            <a:srgbClr val="000000"/>
                          </a:solidFill>
                          <a:effectLst/>
                          <a:latin typeface="Arial Narrow" panose="020B0606020202030204" pitchFamily="34" charset="0"/>
                        </a:rPr>
                        <a:t>206.746.979</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31,39%</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14705767"/>
                  </a:ext>
                </a:extLst>
              </a:tr>
              <a:tr h="339550">
                <a:tc>
                  <a:txBody>
                    <a:bodyPr/>
                    <a:lstStyle/>
                    <a:p>
                      <a:pPr algn="l" fontAlgn="ctr"/>
                      <a:r>
                        <a:rPr lang="es-CL" sz="1800" b="0" i="0" u="none" strike="noStrike">
                          <a:solidFill>
                            <a:srgbClr val="000000"/>
                          </a:solidFill>
                          <a:effectLst/>
                          <a:latin typeface="Arial Narrow" panose="020B0606020202030204" pitchFamily="34" charset="0"/>
                        </a:rPr>
                        <a:t>Recargo por ingeniería</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Ing</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16.002.725</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2,43%</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80329918"/>
                  </a:ext>
                </a:extLst>
              </a:tr>
              <a:tr h="339550">
                <a:tc gridSpan="2">
                  <a:txBody>
                    <a:bodyPr/>
                    <a:lstStyle/>
                    <a:p>
                      <a:pPr algn="l" fontAlgn="ctr"/>
                      <a:r>
                        <a:rPr lang="es-CL" sz="1800" b="0" i="0" u="none" strike="noStrike">
                          <a:solidFill>
                            <a:srgbClr val="000000"/>
                          </a:solidFill>
                          <a:effectLst/>
                          <a:latin typeface="Arial Narrow" panose="020B0606020202030204" pitchFamily="34" charset="0"/>
                        </a:rPr>
                        <a:t>Recargo por gastos generales</a:t>
                      </a:r>
                    </a:p>
                  </a:txBody>
                  <a:tcPr marL="72000" marR="3600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c>
                  <a:txBody>
                    <a:bodyPr/>
                    <a:lstStyle/>
                    <a:p>
                      <a:pPr algn="ctr" fontAlgn="ctr"/>
                      <a:r>
                        <a:rPr lang="es-CL" sz="1800" b="0" i="0" u="none" strike="noStrike">
                          <a:solidFill>
                            <a:srgbClr val="000000"/>
                          </a:solidFill>
                          <a:effectLst/>
                          <a:latin typeface="Arial Narrow" panose="020B0606020202030204" pitchFamily="34" charset="0"/>
                        </a:rPr>
                        <a:t>Gg</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36.943.317</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5,61%</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14984487"/>
                  </a:ext>
                </a:extLst>
              </a:tr>
              <a:tr h="339550">
                <a:tc>
                  <a:txBody>
                    <a:bodyPr/>
                    <a:lstStyle/>
                    <a:p>
                      <a:pPr algn="l" fontAlgn="ctr"/>
                      <a:r>
                        <a:rPr lang="es-CL" sz="1800" b="0" i="0" u="none" strike="noStrike">
                          <a:solidFill>
                            <a:srgbClr val="000000"/>
                          </a:solidFill>
                          <a:effectLst/>
                          <a:latin typeface="Arial Narrow" panose="020B0606020202030204" pitchFamily="34" charset="0"/>
                        </a:rPr>
                        <a:t>Intereses intercalarios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Int</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24.498.982</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3,72%</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02416254"/>
                  </a:ext>
                </a:extLst>
              </a:tr>
              <a:tr h="339550">
                <a:tc>
                  <a:txBody>
                    <a:bodyPr/>
                    <a:lstStyle/>
                    <a:p>
                      <a:pPr algn="l" fontAlgn="ctr"/>
                      <a:r>
                        <a:rPr lang="es-CL" sz="1800" b="0" i="0" u="none" strike="noStrike">
                          <a:solidFill>
                            <a:srgbClr val="000000"/>
                          </a:solidFill>
                          <a:effectLst/>
                          <a:latin typeface="Arial Narrow" panose="020B0606020202030204" pitchFamily="34" charset="0"/>
                        </a:rPr>
                        <a:t>Bienes intangibles</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BI</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977.299</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0,15%</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69244712"/>
                  </a:ext>
                </a:extLst>
              </a:tr>
              <a:tr h="339550">
                <a:tc>
                  <a:txBody>
                    <a:bodyPr/>
                    <a:lstStyle/>
                    <a:p>
                      <a:pPr algn="l" fontAlgn="ctr"/>
                      <a:r>
                        <a:rPr lang="es-CL" sz="1800" b="0" i="0" u="none" strike="noStrike">
                          <a:solidFill>
                            <a:srgbClr val="000000"/>
                          </a:solidFill>
                          <a:effectLst/>
                          <a:latin typeface="Arial Narrow" panose="020B0606020202030204" pitchFamily="34" charset="0"/>
                        </a:rPr>
                        <a:t>Capital de explotación</a:t>
                      </a:r>
                    </a:p>
                  </a:txBody>
                  <a:tcPr marL="72000" marR="36000" marT="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L" sz="1800" b="0" i="0" u="none" strike="noStrike">
                          <a:solidFill>
                            <a:srgbClr val="000000"/>
                          </a:solidFill>
                          <a:effectLst/>
                          <a:latin typeface="Arial Narrow" panose="020B0606020202030204" pitchFamily="34" charset="0"/>
                        </a:rPr>
                        <a:t>CE</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1.676.404</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0" i="0" u="none" strike="noStrike">
                          <a:solidFill>
                            <a:srgbClr val="000000"/>
                          </a:solidFill>
                          <a:effectLst/>
                          <a:latin typeface="Arial Narrow" panose="020B0606020202030204" pitchFamily="34" charset="0"/>
                        </a:rPr>
                        <a:t>0,25%</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824246"/>
                  </a:ext>
                </a:extLst>
              </a:tr>
              <a:tr h="339550">
                <a:tc>
                  <a:txBody>
                    <a:bodyPr/>
                    <a:lstStyle/>
                    <a:p>
                      <a:pPr algn="l" fontAlgn="ctr"/>
                      <a:r>
                        <a:rPr lang="es-CL" sz="1800" b="1" i="0" u="none" strike="noStrike">
                          <a:solidFill>
                            <a:srgbClr val="000000"/>
                          </a:solidFill>
                          <a:effectLst/>
                          <a:latin typeface="Arial Narrow" panose="020B0606020202030204" pitchFamily="34" charset="0"/>
                        </a:rPr>
                        <a:t>TOTAL</a:t>
                      </a:r>
                    </a:p>
                  </a:txBody>
                  <a:tcPr marL="72000" marR="3600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600" b="0" i="0" u="none" strike="noStrike">
                          <a:solidFill>
                            <a:srgbClr val="000000"/>
                          </a:solidFill>
                          <a:effectLst/>
                          <a:latin typeface="Arial Narrow" panose="020B0606020202030204" pitchFamily="34" charset="0"/>
                        </a:rPr>
                        <a:t> </a:t>
                      </a:r>
                    </a:p>
                  </a:txBody>
                  <a:tcPr marL="72000" marR="36000" marT="0" marB="0" anchor="ctr">
                    <a:lnL>
                      <a:noFill/>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s-CL" sz="1800" b="0" i="0" u="none" strike="noStrike">
                          <a:solidFill>
                            <a:srgbClr val="000000"/>
                          </a:solidFill>
                          <a:effectLst/>
                          <a:latin typeface="Arial Narrow" panose="020B0606020202030204" pitchFamily="34" charset="0"/>
                        </a:rPr>
                        <a:t> </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1" i="0" u="none" strike="noStrike">
                          <a:solidFill>
                            <a:srgbClr val="000000"/>
                          </a:solidFill>
                          <a:effectLst/>
                          <a:latin typeface="Arial Narrow" panose="020B0606020202030204" pitchFamily="34" charset="0"/>
                        </a:rPr>
                        <a:t>658.692.640</a:t>
                      </a:r>
                    </a:p>
                  </a:txBody>
                  <a:tcPr marL="72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s-CL" sz="1800" b="1" i="0" u="none" strike="noStrike" dirty="0">
                          <a:solidFill>
                            <a:srgbClr val="000000"/>
                          </a:solidFill>
                          <a:effectLst/>
                          <a:latin typeface="Arial Narrow" panose="020B0606020202030204" pitchFamily="34" charset="0"/>
                        </a:rPr>
                        <a:t>100,00%</a:t>
                      </a:r>
                    </a:p>
                  </a:txBody>
                  <a:tcPr marL="72000" marR="36000" marT="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1237458"/>
                  </a:ext>
                </a:extLst>
              </a:tr>
            </a:tbl>
          </a:graphicData>
        </a:graphic>
      </p:graphicFrame>
    </p:spTree>
    <p:extLst>
      <p:ext uri="{BB962C8B-B14F-4D97-AF65-F5344CB8AC3E}">
        <p14:creationId xmlns:p14="http://schemas.microsoft.com/office/powerpoint/2010/main" val="3607919511"/>
      </p:ext>
    </p:extLst>
  </p:cSld>
  <p:clrMapOvr>
    <a:masterClrMapping/>
  </p:clrMapOvr>
  <p:transition/>
</p:sld>
</file>

<file path=ppt/theme/theme1.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49314</TotalTime>
  <Words>7133</Words>
  <Application>Microsoft Office PowerPoint</Application>
  <PresentationFormat>Presentación en pantalla (4:3)</PresentationFormat>
  <Paragraphs>1176</Paragraphs>
  <Slides>68</Slides>
  <Notes>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3</vt:i4>
      </vt:variant>
      <vt:variant>
        <vt:lpstr>Títulos de diapositiva</vt:lpstr>
      </vt:variant>
      <vt:variant>
        <vt:i4>68</vt:i4>
      </vt:variant>
    </vt:vector>
  </HeadingPairs>
  <TitlesOfParts>
    <vt:vector size="80" baseType="lpstr">
      <vt:lpstr>Arial</vt:lpstr>
      <vt:lpstr>Arial Narrow</vt:lpstr>
      <vt:lpstr>Calibri</vt:lpstr>
      <vt:lpstr>Cambria Math</vt:lpstr>
      <vt:lpstr>Courier New</vt:lpstr>
      <vt:lpstr>Symbol</vt:lpstr>
      <vt:lpstr>Times New Roman</vt:lpstr>
      <vt:lpstr>Wingdings</vt:lpstr>
      <vt:lpstr>Presentación en blanco</vt:lpstr>
      <vt:lpstr>Worksheet</vt:lpstr>
      <vt:lpstr>Document</vt:lpstr>
      <vt:lpstr>Documento</vt:lpstr>
      <vt:lpstr>CONSORCIO SYNEX - ESTUDIOS ENERGÉTICOS - ELEQUIPOS  ESTUDIO DE VALORIZACIÓN DE LAS INSTALACIONES DEL SISTEMA DE TRANSMISIÓN NACIONAL  COMISIÓN NACIONAL DE ENERGÍA     AUDIENCIA PÚBLICA   13 de noviembre de 2020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SYNEX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Audiencia Pública ETT</dc:title>
  <dc:creator>Consorcio SYNEX-Electronet-Mercados-Quantum;SYNEX</dc:creator>
  <cp:lastModifiedBy>Gabriel Inostroza Reyes</cp:lastModifiedBy>
  <cp:revision>1359</cp:revision>
  <cp:lastPrinted>2020-03-16T17:25:44Z</cp:lastPrinted>
  <dcterms:created xsi:type="dcterms:W3CDTF">2006-12-06T18:09:03Z</dcterms:created>
  <dcterms:modified xsi:type="dcterms:W3CDTF">2020-11-13T12:28:10Z</dcterms:modified>
</cp:coreProperties>
</file>