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0"/>
  </p:notesMasterIdLst>
  <p:sldIdLst>
    <p:sldId id="316" r:id="rId2"/>
    <p:sldId id="350" r:id="rId3"/>
    <p:sldId id="367" r:id="rId4"/>
    <p:sldId id="373" r:id="rId5"/>
    <p:sldId id="374" r:id="rId6"/>
    <p:sldId id="375" r:id="rId7"/>
    <p:sldId id="317" r:id="rId8"/>
    <p:sldId id="376" r:id="rId9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1504" userDrawn="1">
          <p15:clr>
            <a:srgbClr val="A4A3A4"/>
          </p15:clr>
        </p15:guide>
        <p15:guide id="3" pos="642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7038" userDrawn="1">
          <p15:clr>
            <a:srgbClr val="A4A3A4"/>
          </p15:clr>
        </p15:guide>
        <p15:guide id="6" orient="horz" pos="1593" userDrawn="1">
          <p15:clr>
            <a:srgbClr val="A4A3A4"/>
          </p15:clr>
        </p15:guide>
        <p15:guide id="7" orient="horz" pos="4042" userDrawn="1">
          <p15:clr>
            <a:srgbClr val="A4A3A4"/>
          </p15:clr>
        </p15:guide>
        <p15:guide id="8" orient="horz" pos="36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14" y="156"/>
      </p:cViewPr>
      <p:guideLst>
        <p:guide orient="horz" pos="2137"/>
        <p:guide pos="1504"/>
        <p:guide pos="642"/>
        <p:guide pos="3840"/>
        <p:guide pos="7038"/>
        <p:guide orient="horz" pos="1593"/>
        <p:guide orient="horz" pos="4042"/>
        <p:guide orient="horz" pos="36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AC539-D3C7-4A8C-8F69-1CEA3B7A5434}" type="datetimeFigureOut">
              <a:rPr lang="es-CL" smtClean="0"/>
              <a:t>22-05-2019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4D186-E83D-4031-9F26-1508FBE63B3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519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3C615-8719-4244-A313-26BFB27AB3DA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51665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s-MX" dirty="0" smtClean="0"/>
              <a:t>Opción</a:t>
            </a:r>
            <a:r>
              <a:rPr lang="es-MX" baseline="0" dirty="0" smtClean="0"/>
              <a:t> 1: incorporar centrales que entregaron reserva el día anterior.</a:t>
            </a:r>
          </a:p>
          <a:p>
            <a:pPr marL="171450" indent="-171450">
              <a:buFontTx/>
              <a:buChar char="-"/>
            </a:pPr>
            <a:r>
              <a:rPr lang="es-MX" baseline="0" dirty="0" smtClean="0"/>
              <a:t>Problema en definición de reserva al operar en mínimo técnico</a:t>
            </a:r>
            <a:r>
              <a:rPr lang="es-MX" baseline="0" smtClean="0"/>
              <a:t>, penalizaciones en FO?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F4D186-E83D-4031-9F26-1508FBE63B37}" type="slidenum">
              <a:rPr lang="es-CL" smtClean="0"/>
              <a:t>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3112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s-MX" dirty="0" smtClean="0"/>
              <a:t>Supuestos</a:t>
            </a:r>
            <a:r>
              <a:rPr lang="es-MX" baseline="0" dirty="0" smtClean="0"/>
              <a:t> y simplificaciones a considerar para acelerar el proceso</a:t>
            </a:r>
          </a:p>
          <a:p>
            <a:pPr marL="171450" indent="-171450">
              <a:buFontTx/>
              <a:buChar char="-"/>
            </a:pPr>
            <a:r>
              <a:rPr lang="es-MX" baseline="0" dirty="0" smtClean="0"/>
              <a:t>Una etapa/semana con UC, elección de aperturas, </a:t>
            </a:r>
            <a:r>
              <a:rPr lang="es-MX" baseline="0" dirty="0" err="1" smtClean="0"/>
              <a:t>esc.hidrológicos</a:t>
            </a:r>
            <a:r>
              <a:rPr lang="es-MX" baseline="0" dirty="0" smtClean="0"/>
              <a:t>, etc.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F4D186-E83D-4031-9F26-1508FBE63B37}" type="slidenum">
              <a:rPr lang="es-CL" smtClean="0"/>
              <a:t>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9491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upo 31"/>
          <p:cNvGrpSpPr/>
          <p:nvPr userDrawn="1"/>
        </p:nvGrpSpPr>
        <p:grpSpPr>
          <a:xfrm>
            <a:off x="11313087" y="179806"/>
            <a:ext cx="683856" cy="524933"/>
            <a:chOff x="7905750" y="433388"/>
            <a:chExt cx="3381376" cy="2595563"/>
          </a:xfrm>
        </p:grpSpPr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7923213" y="2871788"/>
              <a:ext cx="147638" cy="157163"/>
            </a:xfrm>
            <a:custGeom>
              <a:avLst/>
              <a:gdLst>
                <a:gd name="T0" fmla="*/ 0 w 39"/>
                <a:gd name="T1" fmla="*/ 23 h 42"/>
                <a:gd name="T2" fmla="*/ 0 w 39"/>
                <a:gd name="T3" fmla="*/ 0 h 42"/>
                <a:gd name="T4" fmla="*/ 10 w 39"/>
                <a:gd name="T5" fmla="*/ 0 h 42"/>
                <a:gd name="T6" fmla="*/ 10 w 39"/>
                <a:gd name="T7" fmla="*/ 24 h 42"/>
                <a:gd name="T8" fmla="*/ 19 w 39"/>
                <a:gd name="T9" fmla="*/ 33 h 42"/>
                <a:gd name="T10" fmla="*/ 28 w 39"/>
                <a:gd name="T11" fmla="*/ 24 h 42"/>
                <a:gd name="T12" fmla="*/ 28 w 39"/>
                <a:gd name="T13" fmla="*/ 0 h 42"/>
                <a:gd name="T14" fmla="*/ 39 w 39"/>
                <a:gd name="T15" fmla="*/ 0 h 42"/>
                <a:gd name="T16" fmla="*/ 39 w 39"/>
                <a:gd name="T17" fmla="*/ 23 h 42"/>
                <a:gd name="T18" fmla="*/ 19 w 39"/>
                <a:gd name="T19" fmla="*/ 42 h 42"/>
                <a:gd name="T20" fmla="*/ 0 w 39"/>
                <a:gd name="T21" fmla="*/ 2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42">
                  <a:moveTo>
                    <a:pt x="0" y="2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8"/>
                    <a:pt x="13" y="33"/>
                    <a:pt x="19" y="33"/>
                  </a:cubicBezTo>
                  <a:cubicBezTo>
                    <a:pt x="26" y="33"/>
                    <a:pt x="28" y="28"/>
                    <a:pt x="28" y="2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35"/>
                    <a:pt x="31" y="42"/>
                    <a:pt x="19" y="42"/>
                  </a:cubicBezTo>
                  <a:cubicBezTo>
                    <a:pt x="8" y="42"/>
                    <a:pt x="0" y="35"/>
                    <a:pt x="0" y="23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8126413" y="2867026"/>
              <a:ext cx="150813" cy="161925"/>
            </a:xfrm>
            <a:custGeom>
              <a:avLst/>
              <a:gdLst>
                <a:gd name="T0" fmla="*/ 83 w 95"/>
                <a:gd name="T1" fmla="*/ 102 h 102"/>
                <a:gd name="T2" fmla="*/ 26 w 95"/>
                <a:gd name="T3" fmla="*/ 43 h 102"/>
                <a:gd name="T4" fmla="*/ 26 w 95"/>
                <a:gd name="T5" fmla="*/ 100 h 102"/>
                <a:gd name="T6" fmla="*/ 0 w 95"/>
                <a:gd name="T7" fmla="*/ 100 h 102"/>
                <a:gd name="T8" fmla="*/ 0 w 95"/>
                <a:gd name="T9" fmla="*/ 0 h 102"/>
                <a:gd name="T10" fmla="*/ 14 w 95"/>
                <a:gd name="T11" fmla="*/ 0 h 102"/>
                <a:gd name="T12" fmla="*/ 71 w 95"/>
                <a:gd name="T13" fmla="*/ 59 h 102"/>
                <a:gd name="T14" fmla="*/ 71 w 95"/>
                <a:gd name="T15" fmla="*/ 3 h 102"/>
                <a:gd name="T16" fmla="*/ 95 w 95"/>
                <a:gd name="T17" fmla="*/ 3 h 102"/>
                <a:gd name="T18" fmla="*/ 95 w 95"/>
                <a:gd name="T19" fmla="*/ 102 h 102"/>
                <a:gd name="T20" fmla="*/ 83 w 95"/>
                <a:gd name="T2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2">
                  <a:moveTo>
                    <a:pt x="83" y="102"/>
                  </a:moveTo>
                  <a:lnTo>
                    <a:pt x="26" y="43"/>
                  </a:lnTo>
                  <a:lnTo>
                    <a:pt x="26" y="100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4" y="0"/>
                  </a:lnTo>
                  <a:lnTo>
                    <a:pt x="71" y="59"/>
                  </a:lnTo>
                  <a:lnTo>
                    <a:pt x="71" y="3"/>
                  </a:lnTo>
                  <a:lnTo>
                    <a:pt x="95" y="3"/>
                  </a:lnTo>
                  <a:lnTo>
                    <a:pt x="95" y="102"/>
                  </a:lnTo>
                  <a:lnTo>
                    <a:pt x="83" y="10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8337550" y="2871788"/>
              <a:ext cx="41275" cy="15398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8420100" y="2871788"/>
              <a:ext cx="157163" cy="153988"/>
            </a:xfrm>
            <a:custGeom>
              <a:avLst/>
              <a:gdLst>
                <a:gd name="T0" fmla="*/ 99 w 99"/>
                <a:gd name="T1" fmla="*/ 0 h 97"/>
                <a:gd name="T2" fmla="*/ 56 w 99"/>
                <a:gd name="T3" fmla="*/ 97 h 97"/>
                <a:gd name="T4" fmla="*/ 42 w 99"/>
                <a:gd name="T5" fmla="*/ 97 h 97"/>
                <a:gd name="T6" fmla="*/ 0 w 99"/>
                <a:gd name="T7" fmla="*/ 0 h 97"/>
                <a:gd name="T8" fmla="*/ 28 w 99"/>
                <a:gd name="T9" fmla="*/ 0 h 97"/>
                <a:gd name="T10" fmla="*/ 47 w 99"/>
                <a:gd name="T11" fmla="*/ 49 h 97"/>
                <a:gd name="T12" fmla="*/ 52 w 99"/>
                <a:gd name="T13" fmla="*/ 59 h 97"/>
                <a:gd name="T14" fmla="*/ 54 w 99"/>
                <a:gd name="T15" fmla="*/ 49 h 97"/>
                <a:gd name="T16" fmla="*/ 73 w 99"/>
                <a:gd name="T17" fmla="*/ 0 h 97"/>
                <a:gd name="T18" fmla="*/ 99 w 99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7">
                  <a:moveTo>
                    <a:pt x="99" y="0"/>
                  </a:moveTo>
                  <a:lnTo>
                    <a:pt x="56" y="97"/>
                  </a:lnTo>
                  <a:lnTo>
                    <a:pt x="42" y="9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47" y="49"/>
                  </a:lnTo>
                  <a:lnTo>
                    <a:pt x="52" y="59"/>
                  </a:lnTo>
                  <a:lnTo>
                    <a:pt x="54" y="49"/>
                  </a:lnTo>
                  <a:lnTo>
                    <a:pt x="73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8621713" y="2871788"/>
              <a:ext cx="112713" cy="153988"/>
            </a:xfrm>
            <a:custGeom>
              <a:avLst/>
              <a:gdLst>
                <a:gd name="T0" fmla="*/ 24 w 71"/>
                <a:gd name="T1" fmla="*/ 18 h 97"/>
                <a:gd name="T2" fmla="*/ 24 w 71"/>
                <a:gd name="T3" fmla="*/ 37 h 97"/>
                <a:gd name="T4" fmla="*/ 64 w 71"/>
                <a:gd name="T5" fmla="*/ 37 h 97"/>
                <a:gd name="T6" fmla="*/ 64 w 71"/>
                <a:gd name="T7" fmla="*/ 56 h 97"/>
                <a:gd name="T8" fmla="*/ 24 w 71"/>
                <a:gd name="T9" fmla="*/ 56 h 97"/>
                <a:gd name="T10" fmla="*/ 24 w 71"/>
                <a:gd name="T11" fmla="*/ 75 h 97"/>
                <a:gd name="T12" fmla="*/ 71 w 71"/>
                <a:gd name="T13" fmla="*/ 75 h 97"/>
                <a:gd name="T14" fmla="*/ 71 w 71"/>
                <a:gd name="T15" fmla="*/ 97 h 97"/>
                <a:gd name="T16" fmla="*/ 0 w 71"/>
                <a:gd name="T17" fmla="*/ 97 h 97"/>
                <a:gd name="T18" fmla="*/ 0 w 71"/>
                <a:gd name="T19" fmla="*/ 0 h 97"/>
                <a:gd name="T20" fmla="*/ 71 w 71"/>
                <a:gd name="T21" fmla="*/ 0 h 97"/>
                <a:gd name="T22" fmla="*/ 71 w 71"/>
                <a:gd name="T23" fmla="*/ 18 h 97"/>
                <a:gd name="T24" fmla="*/ 24 w 71"/>
                <a:gd name="T25" fmla="*/ 1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97">
                  <a:moveTo>
                    <a:pt x="24" y="18"/>
                  </a:moveTo>
                  <a:lnTo>
                    <a:pt x="24" y="37"/>
                  </a:lnTo>
                  <a:lnTo>
                    <a:pt x="64" y="37"/>
                  </a:lnTo>
                  <a:lnTo>
                    <a:pt x="64" y="56"/>
                  </a:lnTo>
                  <a:lnTo>
                    <a:pt x="24" y="56"/>
                  </a:lnTo>
                  <a:lnTo>
                    <a:pt x="24" y="75"/>
                  </a:lnTo>
                  <a:lnTo>
                    <a:pt x="71" y="75"/>
                  </a:lnTo>
                  <a:lnTo>
                    <a:pt x="71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18"/>
                  </a:lnTo>
                  <a:lnTo>
                    <a:pt x="24" y="1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8" name="Freeform 39"/>
            <p:cNvSpPr>
              <a:spLocks noEditPoints="1"/>
            </p:cNvSpPr>
            <p:nvPr/>
          </p:nvSpPr>
          <p:spPr bwMode="auto">
            <a:xfrm>
              <a:off x="8786813" y="2871788"/>
              <a:ext cx="134938" cy="153988"/>
            </a:xfrm>
            <a:custGeom>
              <a:avLst/>
              <a:gdLst>
                <a:gd name="T0" fmla="*/ 25 w 36"/>
                <a:gd name="T1" fmla="*/ 41 h 41"/>
                <a:gd name="T2" fmla="*/ 17 w 36"/>
                <a:gd name="T3" fmla="*/ 30 h 41"/>
                <a:gd name="T4" fmla="*/ 16 w 36"/>
                <a:gd name="T5" fmla="*/ 30 h 41"/>
                <a:gd name="T6" fmla="*/ 10 w 36"/>
                <a:gd name="T7" fmla="*/ 30 h 41"/>
                <a:gd name="T8" fmla="*/ 10 w 36"/>
                <a:gd name="T9" fmla="*/ 41 h 41"/>
                <a:gd name="T10" fmla="*/ 0 w 36"/>
                <a:gd name="T11" fmla="*/ 41 h 41"/>
                <a:gd name="T12" fmla="*/ 0 w 36"/>
                <a:gd name="T13" fmla="*/ 0 h 41"/>
                <a:gd name="T14" fmla="*/ 17 w 36"/>
                <a:gd name="T15" fmla="*/ 0 h 41"/>
                <a:gd name="T16" fmla="*/ 34 w 36"/>
                <a:gd name="T17" fmla="*/ 15 h 41"/>
                <a:gd name="T18" fmla="*/ 27 w 36"/>
                <a:gd name="T19" fmla="*/ 28 h 41"/>
                <a:gd name="T20" fmla="*/ 36 w 36"/>
                <a:gd name="T21" fmla="*/ 41 h 41"/>
                <a:gd name="T22" fmla="*/ 25 w 36"/>
                <a:gd name="T23" fmla="*/ 41 h 41"/>
                <a:gd name="T24" fmla="*/ 10 w 36"/>
                <a:gd name="T25" fmla="*/ 22 h 41"/>
                <a:gd name="T26" fmla="*/ 16 w 36"/>
                <a:gd name="T27" fmla="*/ 22 h 41"/>
                <a:gd name="T28" fmla="*/ 24 w 36"/>
                <a:gd name="T29" fmla="*/ 15 h 41"/>
                <a:gd name="T30" fmla="*/ 16 w 36"/>
                <a:gd name="T31" fmla="*/ 8 h 41"/>
                <a:gd name="T32" fmla="*/ 10 w 36"/>
                <a:gd name="T33" fmla="*/ 8 h 41"/>
                <a:gd name="T34" fmla="*/ 10 w 36"/>
                <a:gd name="T35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1">
                  <a:moveTo>
                    <a:pt x="25" y="41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7" y="0"/>
                    <a:pt x="34" y="6"/>
                    <a:pt x="34" y="15"/>
                  </a:cubicBezTo>
                  <a:cubicBezTo>
                    <a:pt x="34" y="21"/>
                    <a:pt x="32" y="25"/>
                    <a:pt x="27" y="28"/>
                  </a:cubicBezTo>
                  <a:cubicBezTo>
                    <a:pt x="36" y="41"/>
                    <a:pt x="36" y="41"/>
                    <a:pt x="36" y="41"/>
                  </a:cubicBezTo>
                  <a:lnTo>
                    <a:pt x="25" y="41"/>
                  </a:lnTo>
                  <a:close/>
                  <a:moveTo>
                    <a:pt x="10" y="22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1" y="22"/>
                    <a:pt x="24" y="19"/>
                    <a:pt x="24" y="15"/>
                  </a:cubicBezTo>
                  <a:cubicBezTo>
                    <a:pt x="24" y="11"/>
                    <a:pt x="21" y="8"/>
                    <a:pt x="16" y="8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10" y="2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956675" y="2867026"/>
              <a:ext cx="127000" cy="161925"/>
            </a:xfrm>
            <a:custGeom>
              <a:avLst/>
              <a:gdLst>
                <a:gd name="T0" fmla="*/ 0 w 34"/>
                <a:gd name="T1" fmla="*/ 38 h 43"/>
                <a:gd name="T2" fmla="*/ 5 w 34"/>
                <a:gd name="T3" fmla="*/ 30 h 43"/>
                <a:gd name="T4" fmla="*/ 17 w 34"/>
                <a:gd name="T5" fmla="*/ 34 h 43"/>
                <a:gd name="T6" fmla="*/ 23 w 34"/>
                <a:gd name="T7" fmla="*/ 30 h 43"/>
                <a:gd name="T8" fmla="*/ 15 w 34"/>
                <a:gd name="T9" fmla="*/ 25 h 43"/>
                <a:gd name="T10" fmla="*/ 2 w 34"/>
                <a:gd name="T11" fmla="*/ 12 h 43"/>
                <a:gd name="T12" fmla="*/ 18 w 34"/>
                <a:gd name="T13" fmla="*/ 0 h 43"/>
                <a:gd name="T14" fmla="*/ 34 w 34"/>
                <a:gd name="T15" fmla="*/ 4 h 43"/>
                <a:gd name="T16" fmla="*/ 29 w 34"/>
                <a:gd name="T17" fmla="*/ 12 h 43"/>
                <a:gd name="T18" fmla="*/ 18 w 34"/>
                <a:gd name="T19" fmla="*/ 9 h 43"/>
                <a:gd name="T20" fmla="*/ 13 w 34"/>
                <a:gd name="T21" fmla="*/ 12 h 43"/>
                <a:gd name="T22" fmla="*/ 21 w 34"/>
                <a:gd name="T23" fmla="*/ 17 h 43"/>
                <a:gd name="T24" fmla="*/ 33 w 34"/>
                <a:gd name="T25" fmla="*/ 30 h 43"/>
                <a:gd name="T26" fmla="*/ 17 w 34"/>
                <a:gd name="T27" fmla="*/ 43 h 43"/>
                <a:gd name="T28" fmla="*/ 0 w 34"/>
                <a:gd name="T29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43">
                  <a:moveTo>
                    <a:pt x="0" y="38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9" y="33"/>
                    <a:pt x="13" y="34"/>
                    <a:pt x="17" y="34"/>
                  </a:cubicBezTo>
                  <a:cubicBezTo>
                    <a:pt x="21" y="34"/>
                    <a:pt x="23" y="33"/>
                    <a:pt x="23" y="30"/>
                  </a:cubicBezTo>
                  <a:cubicBezTo>
                    <a:pt x="23" y="28"/>
                    <a:pt x="22" y="27"/>
                    <a:pt x="15" y="25"/>
                  </a:cubicBezTo>
                  <a:cubicBezTo>
                    <a:pt x="6" y="22"/>
                    <a:pt x="2" y="19"/>
                    <a:pt x="2" y="12"/>
                  </a:cubicBezTo>
                  <a:cubicBezTo>
                    <a:pt x="2" y="5"/>
                    <a:pt x="9" y="0"/>
                    <a:pt x="18" y="0"/>
                  </a:cubicBezTo>
                  <a:cubicBezTo>
                    <a:pt x="24" y="0"/>
                    <a:pt x="30" y="2"/>
                    <a:pt x="34" y="4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6" y="10"/>
                    <a:pt x="22" y="9"/>
                    <a:pt x="18" y="9"/>
                  </a:cubicBezTo>
                  <a:cubicBezTo>
                    <a:pt x="14" y="9"/>
                    <a:pt x="13" y="10"/>
                    <a:pt x="13" y="12"/>
                  </a:cubicBezTo>
                  <a:cubicBezTo>
                    <a:pt x="13" y="14"/>
                    <a:pt x="14" y="15"/>
                    <a:pt x="21" y="17"/>
                  </a:cubicBezTo>
                  <a:cubicBezTo>
                    <a:pt x="30" y="19"/>
                    <a:pt x="33" y="23"/>
                    <a:pt x="33" y="30"/>
                  </a:cubicBezTo>
                  <a:cubicBezTo>
                    <a:pt x="33" y="38"/>
                    <a:pt x="27" y="43"/>
                    <a:pt x="17" y="43"/>
                  </a:cubicBezTo>
                  <a:cubicBezTo>
                    <a:pt x="11" y="43"/>
                    <a:pt x="5" y="41"/>
                    <a:pt x="0" y="38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0" name="Rectangle 41"/>
            <p:cNvSpPr>
              <a:spLocks noChangeArrowheads="1"/>
            </p:cNvSpPr>
            <p:nvPr/>
          </p:nvSpPr>
          <p:spPr bwMode="auto">
            <a:xfrm>
              <a:off x="9132888" y="2871788"/>
              <a:ext cx="41275" cy="15398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1" name="Freeform 42"/>
            <p:cNvSpPr>
              <a:spLocks noEditPoints="1"/>
            </p:cNvSpPr>
            <p:nvPr/>
          </p:nvSpPr>
          <p:spPr bwMode="auto">
            <a:xfrm>
              <a:off x="9234488" y="2871788"/>
              <a:ext cx="149225" cy="153988"/>
            </a:xfrm>
            <a:custGeom>
              <a:avLst/>
              <a:gdLst>
                <a:gd name="T0" fmla="*/ 40 w 40"/>
                <a:gd name="T1" fmla="*/ 21 h 41"/>
                <a:gd name="T2" fmla="*/ 17 w 40"/>
                <a:gd name="T3" fmla="*/ 41 h 41"/>
                <a:gd name="T4" fmla="*/ 0 w 40"/>
                <a:gd name="T5" fmla="*/ 41 h 41"/>
                <a:gd name="T6" fmla="*/ 0 w 40"/>
                <a:gd name="T7" fmla="*/ 0 h 41"/>
                <a:gd name="T8" fmla="*/ 17 w 40"/>
                <a:gd name="T9" fmla="*/ 0 h 41"/>
                <a:gd name="T10" fmla="*/ 40 w 40"/>
                <a:gd name="T11" fmla="*/ 21 h 41"/>
                <a:gd name="T12" fmla="*/ 29 w 40"/>
                <a:gd name="T13" fmla="*/ 21 h 41"/>
                <a:gd name="T14" fmla="*/ 17 w 40"/>
                <a:gd name="T15" fmla="*/ 9 h 41"/>
                <a:gd name="T16" fmla="*/ 10 w 40"/>
                <a:gd name="T17" fmla="*/ 9 h 41"/>
                <a:gd name="T18" fmla="*/ 10 w 40"/>
                <a:gd name="T19" fmla="*/ 32 h 41"/>
                <a:gd name="T20" fmla="*/ 17 w 40"/>
                <a:gd name="T21" fmla="*/ 32 h 41"/>
                <a:gd name="T22" fmla="*/ 29 w 40"/>
                <a:gd name="T23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1">
                  <a:moveTo>
                    <a:pt x="40" y="21"/>
                  </a:moveTo>
                  <a:cubicBezTo>
                    <a:pt x="40" y="33"/>
                    <a:pt x="31" y="41"/>
                    <a:pt x="1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1" y="0"/>
                    <a:pt x="40" y="8"/>
                    <a:pt x="40" y="21"/>
                  </a:cubicBezTo>
                  <a:close/>
                  <a:moveTo>
                    <a:pt x="29" y="21"/>
                  </a:moveTo>
                  <a:cubicBezTo>
                    <a:pt x="29" y="14"/>
                    <a:pt x="25" y="9"/>
                    <a:pt x="1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5" y="32"/>
                    <a:pt x="29" y="27"/>
                    <a:pt x="29" y="2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2" name="Freeform 43"/>
            <p:cNvSpPr>
              <a:spLocks noEditPoints="1"/>
            </p:cNvSpPr>
            <p:nvPr/>
          </p:nvSpPr>
          <p:spPr bwMode="auto">
            <a:xfrm>
              <a:off x="9410700" y="2871788"/>
              <a:ext cx="168275" cy="153988"/>
            </a:xfrm>
            <a:custGeom>
              <a:avLst/>
              <a:gdLst>
                <a:gd name="T0" fmla="*/ 73 w 106"/>
                <a:gd name="T1" fmla="*/ 80 h 97"/>
                <a:gd name="T2" fmla="*/ 33 w 106"/>
                <a:gd name="T3" fmla="*/ 80 h 97"/>
                <a:gd name="T4" fmla="*/ 26 w 106"/>
                <a:gd name="T5" fmla="*/ 97 h 97"/>
                <a:gd name="T6" fmla="*/ 0 w 106"/>
                <a:gd name="T7" fmla="*/ 97 h 97"/>
                <a:gd name="T8" fmla="*/ 45 w 106"/>
                <a:gd name="T9" fmla="*/ 0 h 97"/>
                <a:gd name="T10" fmla="*/ 61 w 106"/>
                <a:gd name="T11" fmla="*/ 0 h 97"/>
                <a:gd name="T12" fmla="*/ 106 w 106"/>
                <a:gd name="T13" fmla="*/ 97 h 97"/>
                <a:gd name="T14" fmla="*/ 80 w 106"/>
                <a:gd name="T15" fmla="*/ 97 h 97"/>
                <a:gd name="T16" fmla="*/ 73 w 106"/>
                <a:gd name="T17" fmla="*/ 80 h 97"/>
                <a:gd name="T18" fmla="*/ 66 w 106"/>
                <a:gd name="T19" fmla="*/ 63 h 97"/>
                <a:gd name="T20" fmla="*/ 52 w 106"/>
                <a:gd name="T21" fmla="*/ 30 h 97"/>
                <a:gd name="T22" fmla="*/ 40 w 106"/>
                <a:gd name="T23" fmla="*/ 63 h 97"/>
                <a:gd name="T24" fmla="*/ 66 w 106"/>
                <a:gd name="T25" fmla="*/ 6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97">
                  <a:moveTo>
                    <a:pt x="73" y="80"/>
                  </a:moveTo>
                  <a:lnTo>
                    <a:pt x="33" y="80"/>
                  </a:lnTo>
                  <a:lnTo>
                    <a:pt x="26" y="97"/>
                  </a:lnTo>
                  <a:lnTo>
                    <a:pt x="0" y="97"/>
                  </a:lnTo>
                  <a:lnTo>
                    <a:pt x="45" y="0"/>
                  </a:lnTo>
                  <a:lnTo>
                    <a:pt x="61" y="0"/>
                  </a:lnTo>
                  <a:lnTo>
                    <a:pt x="106" y="97"/>
                  </a:lnTo>
                  <a:lnTo>
                    <a:pt x="80" y="97"/>
                  </a:lnTo>
                  <a:lnTo>
                    <a:pt x="73" y="80"/>
                  </a:lnTo>
                  <a:close/>
                  <a:moveTo>
                    <a:pt x="66" y="63"/>
                  </a:moveTo>
                  <a:lnTo>
                    <a:pt x="52" y="30"/>
                  </a:lnTo>
                  <a:lnTo>
                    <a:pt x="40" y="63"/>
                  </a:lnTo>
                  <a:lnTo>
                    <a:pt x="66" y="6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3" name="Freeform 44"/>
            <p:cNvSpPr>
              <a:spLocks noEditPoints="1"/>
            </p:cNvSpPr>
            <p:nvPr/>
          </p:nvSpPr>
          <p:spPr bwMode="auto">
            <a:xfrm>
              <a:off x="9620250" y="2871788"/>
              <a:ext cx="150813" cy="153988"/>
            </a:xfrm>
            <a:custGeom>
              <a:avLst/>
              <a:gdLst>
                <a:gd name="T0" fmla="*/ 40 w 40"/>
                <a:gd name="T1" fmla="*/ 21 h 41"/>
                <a:gd name="T2" fmla="*/ 17 w 40"/>
                <a:gd name="T3" fmla="*/ 41 h 41"/>
                <a:gd name="T4" fmla="*/ 0 w 40"/>
                <a:gd name="T5" fmla="*/ 41 h 41"/>
                <a:gd name="T6" fmla="*/ 0 w 40"/>
                <a:gd name="T7" fmla="*/ 0 h 41"/>
                <a:gd name="T8" fmla="*/ 17 w 40"/>
                <a:gd name="T9" fmla="*/ 0 h 41"/>
                <a:gd name="T10" fmla="*/ 40 w 40"/>
                <a:gd name="T11" fmla="*/ 21 h 41"/>
                <a:gd name="T12" fmla="*/ 29 w 40"/>
                <a:gd name="T13" fmla="*/ 21 h 41"/>
                <a:gd name="T14" fmla="*/ 17 w 40"/>
                <a:gd name="T15" fmla="*/ 9 h 41"/>
                <a:gd name="T16" fmla="*/ 10 w 40"/>
                <a:gd name="T17" fmla="*/ 9 h 41"/>
                <a:gd name="T18" fmla="*/ 10 w 40"/>
                <a:gd name="T19" fmla="*/ 32 h 41"/>
                <a:gd name="T20" fmla="*/ 17 w 40"/>
                <a:gd name="T21" fmla="*/ 32 h 41"/>
                <a:gd name="T22" fmla="*/ 29 w 40"/>
                <a:gd name="T23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1">
                  <a:moveTo>
                    <a:pt x="40" y="21"/>
                  </a:moveTo>
                  <a:cubicBezTo>
                    <a:pt x="40" y="33"/>
                    <a:pt x="31" y="41"/>
                    <a:pt x="1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1" y="0"/>
                    <a:pt x="40" y="8"/>
                    <a:pt x="40" y="21"/>
                  </a:cubicBezTo>
                  <a:close/>
                  <a:moveTo>
                    <a:pt x="29" y="21"/>
                  </a:moveTo>
                  <a:cubicBezTo>
                    <a:pt x="29" y="14"/>
                    <a:pt x="24" y="9"/>
                    <a:pt x="1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4" y="32"/>
                    <a:pt x="29" y="27"/>
                    <a:pt x="29" y="2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9909175" y="2871788"/>
              <a:ext cx="150813" cy="153988"/>
            </a:xfrm>
            <a:custGeom>
              <a:avLst/>
              <a:gdLst>
                <a:gd name="T0" fmla="*/ 40 w 40"/>
                <a:gd name="T1" fmla="*/ 21 h 41"/>
                <a:gd name="T2" fmla="*/ 17 w 40"/>
                <a:gd name="T3" fmla="*/ 41 h 41"/>
                <a:gd name="T4" fmla="*/ 0 w 40"/>
                <a:gd name="T5" fmla="*/ 41 h 41"/>
                <a:gd name="T6" fmla="*/ 0 w 40"/>
                <a:gd name="T7" fmla="*/ 0 h 41"/>
                <a:gd name="T8" fmla="*/ 17 w 40"/>
                <a:gd name="T9" fmla="*/ 0 h 41"/>
                <a:gd name="T10" fmla="*/ 40 w 40"/>
                <a:gd name="T11" fmla="*/ 21 h 41"/>
                <a:gd name="T12" fmla="*/ 29 w 40"/>
                <a:gd name="T13" fmla="*/ 21 h 41"/>
                <a:gd name="T14" fmla="*/ 17 w 40"/>
                <a:gd name="T15" fmla="*/ 9 h 41"/>
                <a:gd name="T16" fmla="*/ 10 w 40"/>
                <a:gd name="T17" fmla="*/ 9 h 41"/>
                <a:gd name="T18" fmla="*/ 10 w 40"/>
                <a:gd name="T19" fmla="*/ 32 h 41"/>
                <a:gd name="T20" fmla="*/ 17 w 40"/>
                <a:gd name="T21" fmla="*/ 32 h 41"/>
                <a:gd name="T22" fmla="*/ 29 w 40"/>
                <a:gd name="T23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1">
                  <a:moveTo>
                    <a:pt x="40" y="21"/>
                  </a:moveTo>
                  <a:cubicBezTo>
                    <a:pt x="40" y="33"/>
                    <a:pt x="31" y="41"/>
                    <a:pt x="1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1" y="0"/>
                    <a:pt x="40" y="8"/>
                    <a:pt x="40" y="21"/>
                  </a:cubicBezTo>
                  <a:close/>
                  <a:moveTo>
                    <a:pt x="29" y="21"/>
                  </a:moveTo>
                  <a:cubicBezTo>
                    <a:pt x="29" y="14"/>
                    <a:pt x="25" y="9"/>
                    <a:pt x="1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5" y="32"/>
                    <a:pt x="29" y="27"/>
                    <a:pt x="29" y="2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10112375" y="2871788"/>
              <a:ext cx="112713" cy="153988"/>
            </a:xfrm>
            <a:custGeom>
              <a:avLst/>
              <a:gdLst>
                <a:gd name="T0" fmla="*/ 24 w 71"/>
                <a:gd name="T1" fmla="*/ 18 h 97"/>
                <a:gd name="T2" fmla="*/ 24 w 71"/>
                <a:gd name="T3" fmla="*/ 37 h 97"/>
                <a:gd name="T4" fmla="*/ 64 w 71"/>
                <a:gd name="T5" fmla="*/ 37 h 97"/>
                <a:gd name="T6" fmla="*/ 64 w 71"/>
                <a:gd name="T7" fmla="*/ 56 h 97"/>
                <a:gd name="T8" fmla="*/ 24 w 71"/>
                <a:gd name="T9" fmla="*/ 56 h 97"/>
                <a:gd name="T10" fmla="*/ 24 w 71"/>
                <a:gd name="T11" fmla="*/ 75 h 97"/>
                <a:gd name="T12" fmla="*/ 71 w 71"/>
                <a:gd name="T13" fmla="*/ 75 h 97"/>
                <a:gd name="T14" fmla="*/ 71 w 71"/>
                <a:gd name="T15" fmla="*/ 97 h 97"/>
                <a:gd name="T16" fmla="*/ 0 w 71"/>
                <a:gd name="T17" fmla="*/ 97 h 97"/>
                <a:gd name="T18" fmla="*/ 0 w 71"/>
                <a:gd name="T19" fmla="*/ 0 h 97"/>
                <a:gd name="T20" fmla="*/ 71 w 71"/>
                <a:gd name="T21" fmla="*/ 0 h 97"/>
                <a:gd name="T22" fmla="*/ 71 w 71"/>
                <a:gd name="T23" fmla="*/ 18 h 97"/>
                <a:gd name="T24" fmla="*/ 24 w 71"/>
                <a:gd name="T25" fmla="*/ 1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97">
                  <a:moveTo>
                    <a:pt x="24" y="18"/>
                  </a:moveTo>
                  <a:lnTo>
                    <a:pt x="24" y="37"/>
                  </a:lnTo>
                  <a:lnTo>
                    <a:pt x="64" y="37"/>
                  </a:lnTo>
                  <a:lnTo>
                    <a:pt x="64" y="56"/>
                  </a:lnTo>
                  <a:lnTo>
                    <a:pt x="24" y="56"/>
                  </a:lnTo>
                  <a:lnTo>
                    <a:pt x="24" y="75"/>
                  </a:lnTo>
                  <a:lnTo>
                    <a:pt x="71" y="75"/>
                  </a:lnTo>
                  <a:lnTo>
                    <a:pt x="71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18"/>
                  </a:lnTo>
                  <a:lnTo>
                    <a:pt x="24" y="1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10360025" y="2867026"/>
              <a:ext cx="139700" cy="161925"/>
            </a:xfrm>
            <a:custGeom>
              <a:avLst/>
              <a:gdLst>
                <a:gd name="T0" fmla="*/ 0 w 37"/>
                <a:gd name="T1" fmla="*/ 21 h 43"/>
                <a:gd name="T2" fmla="*/ 22 w 37"/>
                <a:gd name="T3" fmla="*/ 0 h 43"/>
                <a:gd name="T4" fmla="*/ 37 w 37"/>
                <a:gd name="T5" fmla="*/ 4 h 43"/>
                <a:gd name="T6" fmla="*/ 32 w 37"/>
                <a:gd name="T7" fmla="*/ 13 h 43"/>
                <a:gd name="T8" fmla="*/ 23 w 37"/>
                <a:gd name="T9" fmla="*/ 10 h 43"/>
                <a:gd name="T10" fmla="*/ 10 w 37"/>
                <a:gd name="T11" fmla="*/ 21 h 43"/>
                <a:gd name="T12" fmla="*/ 23 w 37"/>
                <a:gd name="T13" fmla="*/ 33 h 43"/>
                <a:gd name="T14" fmla="*/ 32 w 37"/>
                <a:gd name="T15" fmla="*/ 30 h 43"/>
                <a:gd name="T16" fmla="*/ 36 w 37"/>
                <a:gd name="T17" fmla="*/ 39 h 43"/>
                <a:gd name="T18" fmla="*/ 22 w 37"/>
                <a:gd name="T19" fmla="*/ 43 h 43"/>
                <a:gd name="T20" fmla="*/ 0 w 37"/>
                <a:gd name="T2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43">
                  <a:moveTo>
                    <a:pt x="0" y="21"/>
                  </a:moveTo>
                  <a:cubicBezTo>
                    <a:pt x="0" y="9"/>
                    <a:pt x="9" y="0"/>
                    <a:pt x="22" y="0"/>
                  </a:cubicBezTo>
                  <a:cubicBezTo>
                    <a:pt x="30" y="0"/>
                    <a:pt x="34" y="3"/>
                    <a:pt x="37" y="4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0" y="11"/>
                    <a:pt x="27" y="10"/>
                    <a:pt x="23" y="10"/>
                  </a:cubicBezTo>
                  <a:cubicBezTo>
                    <a:pt x="16" y="10"/>
                    <a:pt x="10" y="14"/>
                    <a:pt x="10" y="21"/>
                  </a:cubicBezTo>
                  <a:cubicBezTo>
                    <a:pt x="10" y="28"/>
                    <a:pt x="16" y="33"/>
                    <a:pt x="23" y="33"/>
                  </a:cubicBezTo>
                  <a:cubicBezTo>
                    <a:pt x="27" y="33"/>
                    <a:pt x="30" y="32"/>
                    <a:pt x="32" y="3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4" y="40"/>
                    <a:pt x="30" y="43"/>
                    <a:pt x="22" y="43"/>
                  </a:cubicBezTo>
                  <a:cubicBezTo>
                    <a:pt x="9" y="43"/>
                    <a:pt x="0" y="34"/>
                    <a:pt x="0" y="2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0544175" y="2871788"/>
              <a:ext cx="149225" cy="153988"/>
            </a:xfrm>
            <a:custGeom>
              <a:avLst/>
              <a:gdLst>
                <a:gd name="T0" fmla="*/ 94 w 94"/>
                <a:gd name="T1" fmla="*/ 0 h 97"/>
                <a:gd name="T2" fmla="*/ 94 w 94"/>
                <a:gd name="T3" fmla="*/ 97 h 97"/>
                <a:gd name="T4" fmla="*/ 71 w 94"/>
                <a:gd name="T5" fmla="*/ 97 h 97"/>
                <a:gd name="T6" fmla="*/ 71 w 94"/>
                <a:gd name="T7" fmla="*/ 59 h 97"/>
                <a:gd name="T8" fmla="*/ 26 w 94"/>
                <a:gd name="T9" fmla="*/ 59 h 97"/>
                <a:gd name="T10" fmla="*/ 26 w 94"/>
                <a:gd name="T11" fmla="*/ 97 h 97"/>
                <a:gd name="T12" fmla="*/ 0 w 94"/>
                <a:gd name="T13" fmla="*/ 97 h 97"/>
                <a:gd name="T14" fmla="*/ 0 w 94"/>
                <a:gd name="T15" fmla="*/ 0 h 97"/>
                <a:gd name="T16" fmla="*/ 26 w 94"/>
                <a:gd name="T17" fmla="*/ 0 h 97"/>
                <a:gd name="T18" fmla="*/ 26 w 94"/>
                <a:gd name="T19" fmla="*/ 37 h 97"/>
                <a:gd name="T20" fmla="*/ 71 w 94"/>
                <a:gd name="T21" fmla="*/ 37 h 97"/>
                <a:gd name="T22" fmla="*/ 71 w 94"/>
                <a:gd name="T23" fmla="*/ 0 h 97"/>
                <a:gd name="T24" fmla="*/ 94 w 94"/>
                <a:gd name="T2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97">
                  <a:moveTo>
                    <a:pt x="94" y="0"/>
                  </a:moveTo>
                  <a:lnTo>
                    <a:pt x="94" y="97"/>
                  </a:lnTo>
                  <a:lnTo>
                    <a:pt x="71" y="97"/>
                  </a:lnTo>
                  <a:lnTo>
                    <a:pt x="71" y="59"/>
                  </a:lnTo>
                  <a:lnTo>
                    <a:pt x="26" y="59"/>
                  </a:lnTo>
                  <a:lnTo>
                    <a:pt x="26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37"/>
                  </a:lnTo>
                  <a:lnTo>
                    <a:pt x="71" y="37"/>
                  </a:lnTo>
                  <a:lnTo>
                    <a:pt x="71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8" name="Rectangle 49"/>
            <p:cNvSpPr>
              <a:spLocks noChangeArrowheads="1"/>
            </p:cNvSpPr>
            <p:nvPr/>
          </p:nvSpPr>
          <p:spPr bwMode="auto">
            <a:xfrm>
              <a:off x="10753725" y="2871788"/>
              <a:ext cx="41275" cy="15398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10855325" y="2871788"/>
              <a:ext cx="112713" cy="153988"/>
            </a:xfrm>
            <a:custGeom>
              <a:avLst/>
              <a:gdLst>
                <a:gd name="T0" fmla="*/ 71 w 71"/>
                <a:gd name="T1" fmla="*/ 75 h 97"/>
                <a:gd name="T2" fmla="*/ 71 w 71"/>
                <a:gd name="T3" fmla="*/ 97 h 97"/>
                <a:gd name="T4" fmla="*/ 0 w 71"/>
                <a:gd name="T5" fmla="*/ 97 h 97"/>
                <a:gd name="T6" fmla="*/ 0 w 71"/>
                <a:gd name="T7" fmla="*/ 0 h 97"/>
                <a:gd name="T8" fmla="*/ 24 w 71"/>
                <a:gd name="T9" fmla="*/ 0 h 97"/>
                <a:gd name="T10" fmla="*/ 24 w 71"/>
                <a:gd name="T11" fmla="*/ 75 h 97"/>
                <a:gd name="T12" fmla="*/ 71 w 71"/>
                <a:gd name="T13" fmla="*/ 7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97">
                  <a:moveTo>
                    <a:pt x="71" y="75"/>
                  </a:moveTo>
                  <a:lnTo>
                    <a:pt x="71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24" y="0"/>
                  </a:lnTo>
                  <a:lnTo>
                    <a:pt x="24" y="75"/>
                  </a:lnTo>
                  <a:lnTo>
                    <a:pt x="71" y="75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11012488" y="2871788"/>
              <a:ext cx="117475" cy="153988"/>
            </a:xfrm>
            <a:custGeom>
              <a:avLst/>
              <a:gdLst>
                <a:gd name="T0" fmla="*/ 26 w 74"/>
                <a:gd name="T1" fmla="*/ 18 h 97"/>
                <a:gd name="T2" fmla="*/ 26 w 74"/>
                <a:gd name="T3" fmla="*/ 37 h 97"/>
                <a:gd name="T4" fmla="*/ 67 w 74"/>
                <a:gd name="T5" fmla="*/ 37 h 97"/>
                <a:gd name="T6" fmla="*/ 67 w 74"/>
                <a:gd name="T7" fmla="*/ 56 h 97"/>
                <a:gd name="T8" fmla="*/ 26 w 74"/>
                <a:gd name="T9" fmla="*/ 56 h 97"/>
                <a:gd name="T10" fmla="*/ 26 w 74"/>
                <a:gd name="T11" fmla="*/ 75 h 97"/>
                <a:gd name="T12" fmla="*/ 74 w 74"/>
                <a:gd name="T13" fmla="*/ 75 h 97"/>
                <a:gd name="T14" fmla="*/ 74 w 74"/>
                <a:gd name="T15" fmla="*/ 97 h 97"/>
                <a:gd name="T16" fmla="*/ 0 w 74"/>
                <a:gd name="T17" fmla="*/ 97 h 97"/>
                <a:gd name="T18" fmla="*/ 0 w 74"/>
                <a:gd name="T19" fmla="*/ 0 h 97"/>
                <a:gd name="T20" fmla="*/ 74 w 74"/>
                <a:gd name="T21" fmla="*/ 0 h 97"/>
                <a:gd name="T22" fmla="*/ 74 w 74"/>
                <a:gd name="T23" fmla="*/ 18 h 97"/>
                <a:gd name="T24" fmla="*/ 26 w 74"/>
                <a:gd name="T25" fmla="*/ 1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97">
                  <a:moveTo>
                    <a:pt x="26" y="18"/>
                  </a:moveTo>
                  <a:lnTo>
                    <a:pt x="26" y="37"/>
                  </a:lnTo>
                  <a:lnTo>
                    <a:pt x="67" y="37"/>
                  </a:lnTo>
                  <a:lnTo>
                    <a:pt x="67" y="56"/>
                  </a:lnTo>
                  <a:lnTo>
                    <a:pt x="26" y="56"/>
                  </a:lnTo>
                  <a:lnTo>
                    <a:pt x="26" y="75"/>
                  </a:lnTo>
                  <a:lnTo>
                    <a:pt x="74" y="75"/>
                  </a:lnTo>
                  <a:lnTo>
                    <a:pt x="74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74" y="0"/>
                  </a:lnTo>
                  <a:lnTo>
                    <a:pt x="74" y="18"/>
                  </a:lnTo>
                  <a:lnTo>
                    <a:pt x="26" y="1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7905750" y="1868488"/>
              <a:ext cx="292100" cy="338138"/>
            </a:xfrm>
            <a:custGeom>
              <a:avLst/>
              <a:gdLst>
                <a:gd name="T0" fmla="*/ 0 w 78"/>
                <a:gd name="T1" fmla="*/ 45 h 90"/>
                <a:gd name="T2" fmla="*/ 47 w 78"/>
                <a:gd name="T3" fmla="*/ 0 h 90"/>
                <a:gd name="T4" fmla="*/ 78 w 78"/>
                <a:gd name="T5" fmla="*/ 9 h 90"/>
                <a:gd name="T6" fmla="*/ 69 w 78"/>
                <a:gd name="T7" fmla="*/ 26 h 90"/>
                <a:gd name="T8" fmla="*/ 49 w 78"/>
                <a:gd name="T9" fmla="*/ 20 h 90"/>
                <a:gd name="T10" fmla="*/ 23 w 78"/>
                <a:gd name="T11" fmla="*/ 45 h 90"/>
                <a:gd name="T12" fmla="*/ 49 w 78"/>
                <a:gd name="T13" fmla="*/ 70 h 90"/>
                <a:gd name="T14" fmla="*/ 69 w 78"/>
                <a:gd name="T15" fmla="*/ 64 h 90"/>
                <a:gd name="T16" fmla="*/ 77 w 78"/>
                <a:gd name="T17" fmla="*/ 81 h 90"/>
                <a:gd name="T18" fmla="*/ 47 w 78"/>
                <a:gd name="T19" fmla="*/ 90 h 90"/>
                <a:gd name="T20" fmla="*/ 0 w 78"/>
                <a:gd name="T21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45"/>
                  </a:moveTo>
                  <a:cubicBezTo>
                    <a:pt x="0" y="19"/>
                    <a:pt x="20" y="0"/>
                    <a:pt x="47" y="0"/>
                  </a:cubicBezTo>
                  <a:cubicBezTo>
                    <a:pt x="63" y="0"/>
                    <a:pt x="72" y="5"/>
                    <a:pt x="78" y="9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4" y="23"/>
                    <a:pt x="58" y="20"/>
                    <a:pt x="49" y="20"/>
                  </a:cubicBezTo>
                  <a:cubicBezTo>
                    <a:pt x="34" y="20"/>
                    <a:pt x="23" y="30"/>
                    <a:pt x="23" y="45"/>
                  </a:cubicBezTo>
                  <a:cubicBezTo>
                    <a:pt x="23" y="59"/>
                    <a:pt x="34" y="70"/>
                    <a:pt x="49" y="70"/>
                  </a:cubicBezTo>
                  <a:cubicBezTo>
                    <a:pt x="59" y="70"/>
                    <a:pt x="64" y="67"/>
                    <a:pt x="69" y="64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2" y="84"/>
                    <a:pt x="63" y="90"/>
                    <a:pt x="47" y="90"/>
                  </a:cubicBezTo>
                  <a:cubicBezTo>
                    <a:pt x="20" y="90"/>
                    <a:pt x="0" y="71"/>
                    <a:pt x="0" y="45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8272463" y="1871663"/>
              <a:ext cx="241300" cy="330200"/>
            </a:xfrm>
            <a:custGeom>
              <a:avLst/>
              <a:gdLst>
                <a:gd name="T0" fmla="*/ 52 w 152"/>
                <a:gd name="T1" fmla="*/ 45 h 208"/>
                <a:gd name="T2" fmla="*/ 52 w 152"/>
                <a:gd name="T3" fmla="*/ 83 h 208"/>
                <a:gd name="T4" fmla="*/ 140 w 152"/>
                <a:gd name="T5" fmla="*/ 83 h 208"/>
                <a:gd name="T6" fmla="*/ 140 w 152"/>
                <a:gd name="T7" fmla="*/ 123 h 208"/>
                <a:gd name="T8" fmla="*/ 52 w 152"/>
                <a:gd name="T9" fmla="*/ 123 h 208"/>
                <a:gd name="T10" fmla="*/ 52 w 152"/>
                <a:gd name="T11" fmla="*/ 163 h 208"/>
                <a:gd name="T12" fmla="*/ 152 w 152"/>
                <a:gd name="T13" fmla="*/ 163 h 208"/>
                <a:gd name="T14" fmla="*/ 152 w 152"/>
                <a:gd name="T15" fmla="*/ 208 h 208"/>
                <a:gd name="T16" fmla="*/ 0 w 152"/>
                <a:gd name="T17" fmla="*/ 208 h 208"/>
                <a:gd name="T18" fmla="*/ 0 w 152"/>
                <a:gd name="T19" fmla="*/ 0 h 208"/>
                <a:gd name="T20" fmla="*/ 152 w 152"/>
                <a:gd name="T21" fmla="*/ 0 h 208"/>
                <a:gd name="T22" fmla="*/ 152 w 152"/>
                <a:gd name="T23" fmla="*/ 45 h 208"/>
                <a:gd name="T24" fmla="*/ 52 w 152"/>
                <a:gd name="T25" fmla="*/ 4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208">
                  <a:moveTo>
                    <a:pt x="52" y="45"/>
                  </a:moveTo>
                  <a:lnTo>
                    <a:pt x="52" y="83"/>
                  </a:lnTo>
                  <a:lnTo>
                    <a:pt x="140" y="83"/>
                  </a:lnTo>
                  <a:lnTo>
                    <a:pt x="140" y="123"/>
                  </a:lnTo>
                  <a:lnTo>
                    <a:pt x="52" y="123"/>
                  </a:lnTo>
                  <a:lnTo>
                    <a:pt x="52" y="163"/>
                  </a:lnTo>
                  <a:lnTo>
                    <a:pt x="152" y="163"/>
                  </a:lnTo>
                  <a:lnTo>
                    <a:pt x="152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45"/>
                  </a:lnTo>
                  <a:lnTo>
                    <a:pt x="52" y="45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8607425" y="1868488"/>
              <a:ext cx="314325" cy="338138"/>
            </a:xfrm>
            <a:custGeom>
              <a:avLst/>
              <a:gdLst>
                <a:gd name="T0" fmla="*/ 168 w 198"/>
                <a:gd name="T1" fmla="*/ 213 h 213"/>
                <a:gd name="T2" fmla="*/ 49 w 198"/>
                <a:gd name="T3" fmla="*/ 87 h 213"/>
                <a:gd name="T4" fmla="*/ 49 w 198"/>
                <a:gd name="T5" fmla="*/ 210 h 213"/>
                <a:gd name="T6" fmla="*/ 0 w 198"/>
                <a:gd name="T7" fmla="*/ 210 h 213"/>
                <a:gd name="T8" fmla="*/ 0 w 198"/>
                <a:gd name="T9" fmla="*/ 0 h 213"/>
                <a:gd name="T10" fmla="*/ 28 w 198"/>
                <a:gd name="T11" fmla="*/ 0 h 213"/>
                <a:gd name="T12" fmla="*/ 146 w 198"/>
                <a:gd name="T13" fmla="*/ 125 h 213"/>
                <a:gd name="T14" fmla="*/ 146 w 198"/>
                <a:gd name="T15" fmla="*/ 2 h 213"/>
                <a:gd name="T16" fmla="*/ 196 w 198"/>
                <a:gd name="T17" fmla="*/ 2 h 213"/>
                <a:gd name="T18" fmla="*/ 198 w 198"/>
                <a:gd name="T19" fmla="*/ 213 h 213"/>
                <a:gd name="T20" fmla="*/ 168 w 198"/>
                <a:gd name="T21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213">
                  <a:moveTo>
                    <a:pt x="168" y="213"/>
                  </a:moveTo>
                  <a:lnTo>
                    <a:pt x="49" y="87"/>
                  </a:lnTo>
                  <a:lnTo>
                    <a:pt x="49" y="210"/>
                  </a:lnTo>
                  <a:lnTo>
                    <a:pt x="0" y="210"/>
                  </a:lnTo>
                  <a:lnTo>
                    <a:pt x="0" y="0"/>
                  </a:lnTo>
                  <a:lnTo>
                    <a:pt x="28" y="0"/>
                  </a:lnTo>
                  <a:lnTo>
                    <a:pt x="146" y="125"/>
                  </a:lnTo>
                  <a:lnTo>
                    <a:pt x="146" y="2"/>
                  </a:lnTo>
                  <a:lnTo>
                    <a:pt x="196" y="2"/>
                  </a:lnTo>
                  <a:lnTo>
                    <a:pt x="198" y="213"/>
                  </a:lnTo>
                  <a:lnTo>
                    <a:pt x="168" y="2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8993188" y="1871663"/>
              <a:ext cx="301625" cy="330200"/>
            </a:xfrm>
            <a:custGeom>
              <a:avLst/>
              <a:gdLst>
                <a:gd name="T0" fmla="*/ 190 w 190"/>
                <a:gd name="T1" fmla="*/ 45 h 208"/>
                <a:gd name="T2" fmla="*/ 121 w 190"/>
                <a:gd name="T3" fmla="*/ 45 h 208"/>
                <a:gd name="T4" fmla="*/ 121 w 190"/>
                <a:gd name="T5" fmla="*/ 208 h 208"/>
                <a:gd name="T6" fmla="*/ 69 w 190"/>
                <a:gd name="T7" fmla="*/ 208 h 208"/>
                <a:gd name="T8" fmla="*/ 69 w 190"/>
                <a:gd name="T9" fmla="*/ 45 h 208"/>
                <a:gd name="T10" fmla="*/ 0 w 190"/>
                <a:gd name="T11" fmla="*/ 45 h 208"/>
                <a:gd name="T12" fmla="*/ 0 w 190"/>
                <a:gd name="T13" fmla="*/ 0 h 208"/>
                <a:gd name="T14" fmla="*/ 190 w 190"/>
                <a:gd name="T15" fmla="*/ 0 h 208"/>
                <a:gd name="T16" fmla="*/ 190 w 190"/>
                <a:gd name="T17" fmla="*/ 4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08">
                  <a:moveTo>
                    <a:pt x="190" y="45"/>
                  </a:moveTo>
                  <a:lnTo>
                    <a:pt x="121" y="45"/>
                  </a:lnTo>
                  <a:lnTo>
                    <a:pt x="121" y="208"/>
                  </a:lnTo>
                  <a:lnTo>
                    <a:pt x="69" y="208"/>
                  </a:lnTo>
                  <a:lnTo>
                    <a:pt x="69" y="45"/>
                  </a:lnTo>
                  <a:lnTo>
                    <a:pt x="0" y="45"/>
                  </a:lnTo>
                  <a:lnTo>
                    <a:pt x="0" y="0"/>
                  </a:lnTo>
                  <a:lnTo>
                    <a:pt x="190" y="0"/>
                  </a:lnTo>
                  <a:lnTo>
                    <a:pt x="190" y="45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5" name="Freeform 56"/>
            <p:cNvSpPr>
              <a:spLocks noEditPoints="1"/>
            </p:cNvSpPr>
            <p:nvPr/>
          </p:nvSpPr>
          <p:spPr bwMode="auto">
            <a:xfrm>
              <a:off x="9369425" y="1871663"/>
              <a:ext cx="280988" cy="330200"/>
            </a:xfrm>
            <a:custGeom>
              <a:avLst/>
              <a:gdLst>
                <a:gd name="T0" fmla="*/ 51 w 75"/>
                <a:gd name="T1" fmla="*/ 88 h 88"/>
                <a:gd name="T2" fmla="*/ 35 w 75"/>
                <a:gd name="T3" fmla="*/ 65 h 88"/>
                <a:gd name="T4" fmla="*/ 32 w 75"/>
                <a:gd name="T5" fmla="*/ 65 h 88"/>
                <a:gd name="T6" fmla="*/ 21 w 75"/>
                <a:gd name="T7" fmla="*/ 65 h 88"/>
                <a:gd name="T8" fmla="*/ 21 w 75"/>
                <a:gd name="T9" fmla="*/ 88 h 88"/>
                <a:gd name="T10" fmla="*/ 0 w 75"/>
                <a:gd name="T11" fmla="*/ 88 h 88"/>
                <a:gd name="T12" fmla="*/ 0 w 75"/>
                <a:gd name="T13" fmla="*/ 0 h 88"/>
                <a:gd name="T14" fmla="*/ 33 w 75"/>
                <a:gd name="T15" fmla="*/ 0 h 88"/>
                <a:gd name="T16" fmla="*/ 71 w 75"/>
                <a:gd name="T17" fmla="*/ 33 h 88"/>
                <a:gd name="T18" fmla="*/ 55 w 75"/>
                <a:gd name="T19" fmla="*/ 60 h 88"/>
                <a:gd name="T20" fmla="*/ 75 w 75"/>
                <a:gd name="T21" fmla="*/ 88 h 88"/>
                <a:gd name="T22" fmla="*/ 51 w 75"/>
                <a:gd name="T23" fmla="*/ 88 h 88"/>
                <a:gd name="T24" fmla="*/ 21 w 75"/>
                <a:gd name="T25" fmla="*/ 47 h 88"/>
                <a:gd name="T26" fmla="*/ 32 w 75"/>
                <a:gd name="T27" fmla="*/ 47 h 88"/>
                <a:gd name="T28" fmla="*/ 49 w 75"/>
                <a:gd name="T29" fmla="*/ 33 h 88"/>
                <a:gd name="T30" fmla="*/ 32 w 75"/>
                <a:gd name="T31" fmla="*/ 18 h 88"/>
                <a:gd name="T32" fmla="*/ 21 w 75"/>
                <a:gd name="T33" fmla="*/ 18 h 88"/>
                <a:gd name="T34" fmla="*/ 21 w 75"/>
                <a:gd name="T35" fmla="*/ 4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88">
                  <a:moveTo>
                    <a:pt x="51" y="88"/>
                  </a:moveTo>
                  <a:cubicBezTo>
                    <a:pt x="35" y="65"/>
                    <a:pt x="35" y="65"/>
                    <a:pt x="35" y="65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56" y="0"/>
                    <a:pt x="71" y="13"/>
                    <a:pt x="71" y="33"/>
                  </a:cubicBezTo>
                  <a:cubicBezTo>
                    <a:pt x="71" y="45"/>
                    <a:pt x="65" y="54"/>
                    <a:pt x="55" y="60"/>
                  </a:cubicBezTo>
                  <a:cubicBezTo>
                    <a:pt x="75" y="88"/>
                    <a:pt x="75" y="88"/>
                    <a:pt x="75" y="88"/>
                  </a:cubicBezTo>
                  <a:lnTo>
                    <a:pt x="51" y="88"/>
                  </a:lnTo>
                  <a:close/>
                  <a:moveTo>
                    <a:pt x="21" y="47"/>
                  </a:moveTo>
                  <a:cubicBezTo>
                    <a:pt x="32" y="47"/>
                    <a:pt x="32" y="47"/>
                    <a:pt x="32" y="47"/>
                  </a:cubicBezTo>
                  <a:cubicBezTo>
                    <a:pt x="43" y="47"/>
                    <a:pt x="49" y="41"/>
                    <a:pt x="49" y="33"/>
                  </a:cubicBezTo>
                  <a:cubicBezTo>
                    <a:pt x="49" y="24"/>
                    <a:pt x="43" y="18"/>
                    <a:pt x="32" y="18"/>
                  </a:cubicBezTo>
                  <a:cubicBezTo>
                    <a:pt x="21" y="18"/>
                    <a:pt x="21" y="18"/>
                    <a:pt x="21" y="18"/>
                  </a:cubicBezTo>
                  <a:lnTo>
                    <a:pt x="21" y="47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6" name="Freeform 57"/>
            <p:cNvSpPr>
              <a:spLocks noEditPoints="1"/>
            </p:cNvSpPr>
            <p:nvPr/>
          </p:nvSpPr>
          <p:spPr bwMode="auto">
            <a:xfrm>
              <a:off x="9702800" y="1868488"/>
              <a:ext cx="357188" cy="338138"/>
            </a:xfrm>
            <a:custGeom>
              <a:avLst/>
              <a:gdLst>
                <a:gd name="T0" fmla="*/ 0 w 95"/>
                <a:gd name="T1" fmla="*/ 45 h 90"/>
                <a:gd name="T2" fmla="*/ 48 w 95"/>
                <a:gd name="T3" fmla="*/ 0 h 90"/>
                <a:gd name="T4" fmla="*/ 95 w 95"/>
                <a:gd name="T5" fmla="*/ 45 h 90"/>
                <a:gd name="T6" fmla="*/ 48 w 95"/>
                <a:gd name="T7" fmla="*/ 90 h 90"/>
                <a:gd name="T8" fmla="*/ 0 w 95"/>
                <a:gd name="T9" fmla="*/ 45 h 90"/>
                <a:gd name="T10" fmla="*/ 73 w 95"/>
                <a:gd name="T11" fmla="*/ 45 h 90"/>
                <a:gd name="T12" fmla="*/ 48 w 95"/>
                <a:gd name="T13" fmla="*/ 20 h 90"/>
                <a:gd name="T14" fmla="*/ 23 w 95"/>
                <a:gd name="T15" fmla="*/ 45 h 90"/>
                <a:gd name="T16" fmla="*/ 48 w 95"/>
                <a:gd name="T17" fmla="*/ 70 h 90"/>
                <a:gd name="T18" fmla="*/ 73 w 95"/>
                <a:gd name="T19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90">
                  <a:moveTo>
                    <a:pt x="0" y="45"/>
                  </a:moveTo>
                  <a:cubicBezTo>
                    <a:pt x="0" y="19"/>
                    <a:pt x="20" y="0"/>
                    <a:pt x="48" y="0"/>
                  </a:cubicBezTo>
                  <a:cubicBezTo>
                    <a:pt x="75" y="0"/>
                    <a:pt x="95" y="19"/>
                    <a:pt x="95" y="45"/>
                  </a:cubicBezTo>
                  <a:cubicBezTo>
                    <a:pt x="95" y="71"/>
                    <a:pt x="75" y="90"/>
                    <a:pt x="48" y="90"/>
                  </a:cubicBezTo>
                  <a:cubicBezTo>
                    <a:pt x="20" y="90"/>
                    <a:pt x="0" y="71"/>
                    <a:pt x="0" y="45"/>
                  </a:cubicBezTo>
                  <a:close/>
                  <a:moveTo>
                    <a:pt x="73" y="45"/>
                  </a:moveTo>
                  <a:cubicBezTo>
                    <a:pt x="73" y="31"/>
                    <a:pt x="62" y="20"/>
                    <a:pt x="48" y="20"/>
                  </a:cubicBezTo>
                  <a:cubicBezTo>
                    <a:pt x="33" y="20"/>
                    <a:pt x="23" y="31"/>
                    <a:pt x="23" y="45"/>
                  </a:cubicBezTo>
                  <a:cubicBezTo>
                    <a:pt x="23" y="59"/>
                    <a:pt x="33" y="70"/>
                    <a:pt x="48" y="70"/>
                  </a:cubicBezTo>
                  <a:cubicBezTo>
                    <a:pt x="62" y="70"/>
                    <a:pt x="73" y="59"/>
                    <a:pt x="73" y="45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7" name="Freeform 58"/>
            <p:cNvSpPr>
              <a:spLocks noEditPoints="1"/>
            </p:cNvSpPr>
            <p:nvPr/>
          </p:nvSpPr>
          <p:spPr bwMode="auto">
            <a:xfrm>
              <a:off x="7923213" y="2371726"/>
              <a:ext cx="315913" cy="330200"/>
            </a:xfrm>
            <a:custGeom>
              <a:avLst/>
              <a:gdLst>
                <a:gd name="T0" fmla="*/ 84 w 84"/>
                <a:gd name="T1" fmla="*/ 44 h 88"/>
                <a:gd name="T2" fmla="*/ 37 w 84"/>
                <a:gd name="T3" fmla="*/ 88 h 88"/>
                <a:gd name="T4" fmla="*/ 0 w 84"/>
                <a:gd name="T5" fmla="*/ 88 h 88"/>
                <a:gd name="T6" fmla="*/ 0 w 84"/>
                <a:gd name="T7" fmla="*/ 0 h 88"/>
                <a:gd name="T8" fmla="*/ 37 w 84"/>
                <a:gd name="T9" fmla="*/ 0 h 88"/>
                <a:gd name="T10" fmla="*/ 84 w 84"/>
                <a:gd name="T11" fmla="*/ 44 h 88"/>
                <a:gd name="T12" fmla="*/ 62 w 84"/>
                <a:gd name="T13" fmla="*/ 44 h 88"/>
                <a:gd name="T14" fmla="*/ 37 w 84"/>
                <a:gd name="T15" fmla="*/ 19 h 88"/>
                <a:gd name="T16" fmla="*/ 22 w 84"/>
                <a:gd name="T17" fmla="*/ 19 h 88"/>
                <a:gd name="T18" fmla="*/ 22 w 84"/>
                <a:gd name="T19" fmla="*/ 68 h 88"/>
                <a:gd name="T20" fmla="*/ 37 w 84"/>
                <a:gd name="T21" fmla="*/ 68 h 88"/>
                <a:gd name="T22" fmla="*/ 62 w 84"/>
                <a:gd name="T23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8">
                  <a:moveTo>
                    <a:pt x="84" y="44"/>
                  </a:moveTo>
                  <a:cubicBezTo>
                    <a:pt x="84" y="70"/>
                    <a:pt x="65" y="88"/>
                    <a:pt x="37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65" y="0"/>
                    <a:pt x="84" y="17"/>
                    <a:pt x="84" y="44"/>
                  </a:cubicBezTo>
                  <a:close/>
                  <a:moveTo>
                    <a:pt x="62" y="44"/>
                  </a:moveTo>
                  <a:cubicBezTo>
                    <a:pt x="62" y="29"/>
                    <a:pt x="52" y="19"/>
                    <a:pt x="37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52" y="68"/>
                    <a:pt x="62" y="58"/>
                    <a:pt x="62" y="44"/>
                  </a:cubicBez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8324850" y="2371726"/>
              <a:ext cx="241300" cy="330200"/>
            </a:xfrm>
            <a:custGeom>
              <a:avLst/>
              <a:gdLst>
                <a:gd name="T0" fmla="*/ 53 w 152"/>
                <a:gd name="T1" fmla="*/ 42 h 208"/>
                <a:gd name="T2" fmla="*/ 53 w 152"/>
                <a:gd name="T3" fmla="*/ 80 h 208"/>
                <a:gd name="T4" fmla="*/ 140 w 152"/>
                <a:gd name="T5" fmla="*/ 80 h 208"/>
                <a:gd name="T6" fmla="*/ 140 w 152"/>
                <a:gd name="T7" fmla="*/ 123 h 208"/>
                <a:gd name="T8" fmla="*/ 53 w 152"/>
                <a:gd name="T9" fmla="*/ 123 h 208"/>
                <a:gd name="T10" fmla="*/ 53 w 152"/>
                <a:gd name="T11" fmla="*/ 163 h 208"/>
                <a:gd name="T12" fmla="*/ 152 w 152"/>
                <a:gd name="T13" fmla="*/ 163 h 208"/>
                <a:gd name="T14" fmla="*/ 152 w 152"/>
                <a:gd name="T15" fmla="*/ 208 h 208"/>
                <a:gd name="T16" fmla="*/ 0 w 152"/>
                <a:gd name="T17" fmla="*/ 208 h 208"/>
                <a:gd name="T18" fmla="*/ 0 w 152"/>
                <a:gd name="T19" fmla="*/ 0 h 208"/>
                <a:gd name="T20" fmla="*/ 152 w 152"/>
                <a:gd name="T21" fmla="*/ 0 h 208"/>
                <a:gd name="T22" fmla="*/ 152 w 152"/>
                <a:gd name="T23" fmla="*/ 42 h 208"/>
                <a:gd name="T24" fmla="*/ 53 w 152"/>
                <a:gd name="T25" fmla="*/ 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208">
                  <a:moveTo>
                    <a:pt x="53" y="42"/>
                  </a:moveTo>
                  <a:lnTo>
                    <a:pt x="53" y="80"/>
                  </a:lnTo>
                  <a:lnTo>
                    <a:pt x="140" y="80"/>
                  </a:lnTo>
                  <a:lnTo>
                    <a:pt x="140" y="123"/>
                  </a:lnTo>
                  <a:lnTo>
                    <a:pt x="53" y="123"/>
                  </a:lnTo>
                  <a:lnTo>
                    <a:pt x="53" y="163"/>
                  </a:lnTo>
                  <a:lnTo>
                    <a:pt x="152" y="163"/>
                  </a:lnTo>
                  <a:lnTo>
                    <a:pt x="152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42"/>
                  </a:lnTo>
                  <a:lnTo>
                    <a:pt x="53" y="42"/>
                  </a:ln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8821738" y="2371726"/>
              <a:ext cx="239713" cy="330200"/>
            </a:xfrm>
            <a:custGeom>
              <a:avLst/>
              <a:gdLst>
                <a:gd name="T0" fmla="*/ 52 w 151"/>
                <a:gd name="T1" fmla="*/ 42 h 208"/>
                <a:gd name="T2" fmla="*/ 52 w 151"/>
                <a:gd name="T3" fmla="*/ 80 h 208"/>
                <a:gd name="T4" fmla="*/ 139 w 151"/>
                <a:gd name="T5" fmla="*/ 80 h 208"/>
                <a:gd name="T6" fmla="*/ 139 w 151"/>
                <a:gd name="T7" fmla="*/ 123 h 208"/>
                <a:gd name="T8" fmla="*/ 52 w 151"/>
                <a:gd name="T9" fmla="*/ 123 h 208"/>
                <a:gd name="T10" fmla="*/ 52 w 151"/>
                <a:gd name="T11" fmla="*/ 163 h 208"/>
                <a:gd name="T12" fmla="*/ 151 w 151"/>
                <a:gd name="T13" fmla="*/ 163 h 208"/>
                <a:gd name="T14" fmla="*/ 151 w 151"/>
                <a:gd name="T15" fmla="*/ 208 h 208"/>
                <a:gd name="T16" fmla="*/ 0 w 151"/>
                <a:gd name="T17" fmla="*/ 208 h 208"/>
                <a:gd name="T18" fmla="*/ 0 w 151"/>
                <a:gd name="T19" fmla="*/ 0 h 208"/>
                <a:gd name="T20" fmla="*/ 151 w 151"/>
                <a:gd name="T21" fmla="*/ 0 h 208"/>
                <a:gd name="T22" fmla="*/ 151 w 151"/>
                <a:gd name="T23" fmla="*/ 42 h 208"/>
                <a:gd name="T24" fmla="*/ 52 w 151"/>
                <a:gd name="T25" fmla="*/ 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1" h="208">
                  <a:moveTo>
                    <a:pt x="52" y="42"/>
                  </a:moveTo>
                  <a:lnTo>
                    <a:pt x="52" y="80"/>
                  </a:lnTo>
                  <a:lnTo>
                    <a:pt x="139" y="80"/>
                  </a:lnTo>
                  <a:lnTo>
                    <a:pt x="139" y="123"/>
                  </a:lnTo>
                  <a:lnTo>
                    <a:pt x="52" y="123"/>
                  </a:lnTo>
                  <a:lnTo>
                    <a:pt x="52" y="163"/>
                  </a:lnTo>
                  <a:lnTo>
                    <a:pt x="151" y="163"/>
                  </a:lnTo>
                  <a:lnTo>
                    <a:pt x="151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42"/>
                  </a:lnTo>
                  <a:lnTo>
                    <a:pt x="52" y="42"/>
                  </a:ln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9151938" y="2366963"/>
              <a:ext cx="314325" cy="338138"/>
            </a:xfrm>
            <a:custGeom>
              <a:avLst/>
              <a:gdLst>
                <a:gd name="T0" fmla="*/ 170 w 198"/>
                <a:gd name="T1" fmla="*/ 213 h 213"/>
                <a:gd name="T2" fmla="*/ 52 w 198"/>
                <a:gd name="T3" fmla="*/ 88 h 213"/>
                <a:gd name="T4" fmla="*/ 52 w 198"/>
                <a:gd name="T5" fmla="*/ 211 h 213"/>
                <a:gd name="T6" fmla="*/ 0 w 198"/>
                <a:gd name="T7" fmla="*/ 211 h 213"/>
                <a:gd name="T8" fmla="*/ 0 w 198"/>
                <a:gd name="T9" fmla="*/ 0 h 213"/>
                <a:gd name="T10" fmla="*/ 30 w 198"/>
                <a:gd name="T11" fmla="*/ 0 h 213"/>
                <a:gd name="T12" fmla="*/ 149 w 198"/>
                <a:gd name="T13" fmla="*/ 123 h 213"/>
                <a:gd name="T14" fmla="*/ 149 w 198"/>
                <a:gd name="T15" fmla="*/ 3 h 213"/>
                <a:gd name="T16" fmla="*/ 198 w 198"/>
                <a:gd name="T17" fmla="*/ 3 h 213"/>
                <a:gd name="T18" fmla="*/ 198 w 198"/>
                <a:gd name="T19" fmla="*/ 213 h 213"/>
                <a:gd name="T20" fmla="*/ 170 w 198"/>
                <a:gd name="T21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213">
                  <a:moveTo>
                    <a:pt x="170" y="213"/>
                  </a:moveTo>
                  <a:lnTo>
                    <a:pt x="52" y="88"/>
                  </a:lnTo>
                  <a:lnTo>
                    <a:pt x="52" y="211"/>
                  </a:lnTo>
                  <a:lnTo>
                    <a:pt x="0" y="211"/>
                  </a:lnTo>
                  <a:lnTo>
                    <a:pt x="0" y="0"/>
                  </a:lnTo>
                  <a:lnTo>
                    <a:pt x="30" y="0"/>
                  </a:lnTo>
                  <a:lnTo>
                    <a:pt x="149" y="123"/>
                  </a:lnTo>
                  <a:lnTo>
                    <a:pt x="149" y="3"/>
                  </a:lnTo>
                  <a:lnTo>
                    <a:pt x="198" y="3"/>
                  </a:lnTo>
                  <a:lnTo>
                    <a:pt x="198" y="213"/>
                  </a:lnTo>
                  <a:lnTo>
                    <a:pt x="170" y="213"/>
                  </a:ln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9571038" y="2371726"/>
              <a:ext cx="241300" cy="330200"/>
            </a:xfrm>
            <a:custGeom>
              <a:avLst/>
              <a:gdLst>
                <a:gd name="T0" fmla="*/ 53 w 152"/>
                <a:gd name="T1" fmla="*/ 42 h 208"/>
                <a:gd name="T2" fmla="*/ 53 w 152"/>
                <a:gd name="T3" fmla="*/ 80 h 208"/>
                <a:gd name="T4" fmla="*/ 140 w 152"/>
                <a:gd name="T5" fmla="*/ 80 h 208"/>
                <a:gd name="T6" fmla="*/ 140 w 152"/>
                <a:gd name="T7" fmla="*/ 123 h 208"/>
                <a:gd name="T8" fmla="*/ 53 w 152"/>
                <a:gd name="T9" fmla="*/ 123 h 208"/>
                <a:gd name="T10" fmla="*/ 53 w 152"/>
                <a:gd name="T11" fmla="*/ 163 h 208"/>
                <a:gd name="T12" fmla="*/ 152 w 152"/>
                <a:gd name="T13" fmla="*/ 163 h 208"/>
                <a:gd name="T14" fmla="*/ 152 w 152"/>
                <a:gd name="T15" fmla="*/ 208 h 208"/>
                <a:gd name="T16" fmla="*/ 0 w 152"/>
                <a:gd name="T17" fmla="*/ 208 h 208"/>
                <a:gd name="T18" fmla="*/ 0 w 152"/>
                <a:gd name="T19" fmla="*/ 0 h 208"/>
                <a:gd name="T20" fmla="*/ 152 w 152"/>
                <a:gd name="T21" fmla="*/ 0 h 208"/>
                <a:gd name="T22" fmla="*/ 152 w 152"/>
                <a:gd name="T23" fmla="*/ 42 h 208"/>
                <a:gd name="T24" fmla="*/ 53 w 152"/>
                <a:gd name="T25" fmla="*/ 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208">
                  <a:moveTo>
                    <a:pt x="53" y="42"/>
                  </a:moveTo>
                  <a:lnTo>
                    <a:pt x="53" y="80"/>
                  </a:lnTo>
                  <a:lnTo>
                    <a:pt x="140" y="80"/>
                  </a:lnTo>
                  <a:lnTo>
                    <a:pt x="140" y="123"/>
                  </a:lnTo>
                  <a:lnTo>
                    <a:pt x="53" y="123"/>
                  </a:lnTo>
                  <a:lnTo>
                    <a:pt x="53" y="163"/>
                  </a:lnTo>
                  <a:lnTo>
                    <a:pt x="152" y="163"/>
                  </a:lnTo>
                  <a:lnTo>
                    <a:pt x="152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42"/>
                  </a:lnTo>
                  <a:lnTo>
                    <a:pt x="53" y="42"/>
                  </a:ln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2" name="Freeform 63"/>
            <p:cNvSpPr>
              <a:spLocks noEditPoints="1"/>
            </p:cNvSpPr>
            <p:nvPr/>
          </p:nvSpPr>
          <p:spPr bwMode="auto">
            <a:xfrm>
              <a:off x="9906000" y="2371726"/>
              <a:ext cx="280988" cy="330200"/>
            </a:xfrm>
            <a:custGeom>
              <a:avLst/>
              <a:gdLst>
                <a:gd name="T0" fmla="*/ 51 w 75"/>
                <a:gd name="T1" fmla="*/ 88 h 88"/>
                <a:gd name="T2" fmla="*/ 35 w 75"/>
                <a:gd name="T3" fmla="*/ 64 h 88"/>
                <a:gd name="T4" fmla="*/ 33 w 75"/>
                <a:gd name="T5" fmla="*/ 64 h 88"/>
                <a:gd name="T6" fmla="*/ 21 w 75"/>
                <a:gd name="T7" fmla="*/ 64 h 88"/>
                <a:gd name="T8" fmla="*/ 21 w 75"/>
                <a:gd name="T9" fmla="*/ 88 h 88"/>
                <a:gd name="T10" fmla="*/ 0 w 75"/>
                <a:gd name="T11" fmla="*/ 88 h 88"/>
                <a:gd name="T12" fmla="*/ 0 w 75"/>
                <a:gd name="T13" fmla="*/ 0 h 88"/>
                <a:gd name="T14" fmla="*/ 34 w 75"/>
                <a:gd name="T15" fmla="*/ 0 h 88"/>
                <a:gd name="T16" fmla="*/ 71 w 75"/>
                <a:gd name="T17" fmla="*/ 33 h 88"/>
                <a:gd name="T18" fmla="*/ 55 w 75"/>
                <a:gd name="T19" fmla="*/ 59 h 88"/>
                <a:gd name="T20" fmla="*/ 75 w 75"/>
                <a:gd name="T21" fmla="*/ 88 h 88"/>
                <a:gd name="T22" fmla="*/ 51 w 75"/>
                <a:gd name="T23" fmla="*/ 88 h 88"/>
                <a:gd name="T24" fmla="*/ 21 w 75"/>
                <a:gd name="T25" fmla="*/ 46 h 88"/>
                <a:gd name="T26" fmla="*/ 32 w 75"/>
                <a:gd name="T27" fmla="*/ 46 h 88"/>
                <a:gd name="T28" fmla="*/ 49 w 75"/>
                <a:gd name="T29" fmla="*/ 32 h 88"/>
                <a:gd name="T30" fmla="*/ 32 w 75"/>
                <a:gd name="T31" fmla="*/ 18 h 88"/>
                <a:gd name="T32" fmla="*/ 21 w 75"/>
                <a:gd name="T33" fmla="*/ 18 h 88"/>
                <a:gd name="T34" fmla="*/ 21 w 75"/>
                <a:gd name="T35" fmla="*/ 4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88">
                  <a:moveTo>
                    <a:pt x="51" y="88"/>
                  </a:moveTo>
                  <a:cubicBezTo>
                    <a:pt x="35" y="64"/>
                    <a:pt x="35" y="64"/>
                    <a:pt x="35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56" y="0"/>
                    <a:pt x="71" y="13"/>
                    <a:pt x="71" y="33"/>
                  </a:cubicBezTo>
                  <a:cubicBezTo>
                    <a:pt x="71" y="45"/>
                    <a:pt x="65" y="54"/>
                    <a:pt x="55" y="59"/>
                  </a:cubicBezTo>
                  <a:cubicBezTo>
                    <a:pt x="75" y="88"/>
                    <a:pt x="75" y="88"/>
                    <a:pt x="75" y="88"/>
                  </a:cubicBezTo>
                  <a:lnTo>
                    <a:pt x="51" y="88"/>
                  </a:lnTo>
                  <a:close/>
                  <a:moveTo>
                    <a:pt x="21" y="46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43" y="46"/>
                    <a:pt x="49" y="41"/>
                    <a:pt x="49" y="32"/>
                  </a:cubicBezTo>
                  <a:cubicBezTo>
                    <a:pt x="49" y="24"/>
                    <a:pt x="43" y="18"/>
                    <a:pt x="32" y="18"/>
                  </a:cubicBezTo>
                  <a:cubicBezTo>
                    <a:pt x="21" y="18"/>
                    <a:pt x="21" y="18"/>
                    <a:pt x="21" y="18"/>
                  </a:cubicBezTo>
                  <a:lnTo>
                    <a:pt x="21" y="46"/>
                  </a:ln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10239375" y="2363788"/>
              <a:ext cx="312738" cy="341313"/>
            </a:xfrm>
            <a:custGeom>
              <a:avLst/>
              <a:gdLst>
                <a:gd name="T0" fmla="*/ 83 w 83"/>
                <a:gd name="T1" fmla="*/ 44 h 91"/>
                <a:gd name="T2" fmla="*/ 83 w 83"/>
                <a:gd name="T3" fmla="*/ 80 h 91"/>
                <a:gd name="T4" fmla="*/ 49 w 83"/>
                <a:gd name="T5" fmla="*/ 91 h 91"/>
                <a:gd name="T6" fmla="*/ 0 w 83"/>
                <a:gd name="T7" fmla="*/ 46 h 91"/>
                <a:gd name="T8" fmla="*/ 49 w 83"/>
                <a:gd name="T9" fmla="*/ 0 h 91"/>
                <a:gd name="T10" fmla="*/ 80 w 83"/>
                <a:gd name="T11" fmla="*/ 9 h 91"/>
                <a:gd name="T12" fmla="*/ 70 w 83"/>
                <a:gd name="T13" fmla="*/ 27 h 91"/>
                <a:gd name="T14" fmla="*/ 50 w 83"/>
                <a:gd name="T15" fmla="*/ 21 h 91"/>
                <a:gd name="T16" fmla="*/ 23 w 83"/>
                <a:gd name="T17" fmla="*/ 46 h 91"/>
                <a:gd name="T18" fmla="*/ 50 w 83"/>
                <a:gd name="T19" fmla="*/ 71 h 91"/>
                <a:gd name="T20" fmla="*/ 62 w 83"/>
                <a:gd name="T21" fmla="*/ 69 h 91"/>
                <a:gd name="T22" fmla="*/ 62 w 83"/>
                <a:gd name="T23" fmla="*/ 44 h 91"/>
                <a:gd name="T24" fmla="*/ 83 w 83"/>
                <a:gd name="T25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91">
                  <a:moveTo>
                    <a:pt x="83" y="44"/>
                  </a:moveTo>
                  <a:cubicBezTo>
                    <a:pt x="83" y="80"/>
                    <a:pt x="83" y="80"/>
                    <a:pt x="83" y="80"/>
                  </a:cubicBezTo>
                  <a:cubicBezTo>
                    <a:pt x="78" y="84"/>
                    <a:pt x="67" y="91"/>
                    <a:pt x="49" y="91"/>
                  </a:cubicBezTo>
                  <a:cubicBezTo>
                    <a:pt x="20" y="91"/>
                    <a:pt x="0" y="71"/>
                    <a:pt x="0" y="46"/>
                  </a:cubicBezTo>
                  <a:cubicBezTo>
                    <a:pt x="0" y="20"/>
                    <a:pt x="20" y="0"/>
                    <a:pt x="49" y="0"/>
                  </a:cubicBezTo>
                  <a:cubicBezTo>
                    <a:pt x="68" y="0"/>
                    <a:pt x="77" y="7"/>
                    <a:pt x="80" y="9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68" y="25"/>
                    <a:pt x="61" y="21"/>
                    <a:pt x="50" y="21"/>
                  </a:cubicBezTo>
                  <a:cubicBezTo>
                    <a:pt x="34" y="21"/>
                    <a:pt x="23" y="31"/>
                    <a:pt x="23" y="46"/>
                  </a:cubicBezTo>
                  <a:cubicBezTo>
                    <a:pt x="23" y="61"/>
                    <a:pt x="35" y="71"/>
                    <a:pt x="50" y="71"/>
                  </a:cubicBezTo>
                  <a:cubicBezTo>
                    <a:pt x="54" y="71"/>
                    <a:pt x="59" y="71"/>
                    <a:pt x="62" y="69"/>
                  </a:cubicBezTo>
                  <a:cubicBezTo>
                    <a:pt x="62" y="44"/>
                    <a:pt x="62" y="44"/>
                    <a:pt x="62" y="44"/>
                  </a:cubicBezTo>
                  <a:lnTo>
                    <a:pt x="83" y="44"/>
                  </a:ln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4" name="Freeform 65"/>
            <p:cNvSpPr>
              <a:spLocks noEditPoints="1"/>
            </p:cNvSpPr>
            <p:nvPr/>
          </p:nvSpPr>
          <p:spPr bwMode="auto">
            <a:xfrm>
              <a:off x="10615613" y="2224088"/>
              <a:ext cx="165100" cy="477838"/>
            </a:xfrm>
            <a:custGeom>
              <a:avLst/>
              <a:gdLst>
                <a:gd name="T0" fmla="*/ 0 w 104"/>
                <a:gd name="T1" fmla="*/ 48 h 301"/>
                <a:gd name="T2" fmla="*/ 83 w 104"/>
                <a:gd name="T3" fmla="*/ 0 h 301"/>
                <a:gd name="T4" fmla="*/ 104 w 104"/>
                <a:gd name="T5" fmla="*/ 43 h 301"/>
                <a:gd name="T6" fmla="*/ 14 w 104"/>
                <a:gd name="T7" fmla="*/ 79 h 301"/>
                <a:gd name="T8" fmla="*/ 0 w 104"/>
                <a:gd name="T9" fmla="*/ 48 h 301"/>
                <a:gd name="T10" fmla="*/ 19 w 104"/>
                <a:gd name="T11" fmla="*/ 93 h 301"/>
                <a:gd name="T12" fmla="*/ 71 w 104"/>
                <a:gd name="T13" fmla="*/ 93 h 301"/>
                <a:gd name="T14" fmla="*/ 71 w 104"/>
                <a:gd name="T15" fmla="*/ 301 h 301"/>
                <a:gd name="T16" fmla="*/ 19 w 104"/>
                <a:gd name="T17" fmla="*/ 301 h 301"/>
                <a:gd name="T18" fmla="*/ 19 w 104"/>
                <a:gd name="T19" fmla="*/ 93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301">
                  <a:moveTo>
                    <a:pt x="0" y="48"/>
                  </a:moveTo>
                  <a:lnTo>
                    <a:pt x="83" y="0"/>
                  </a:lnTo>
                  <a:lnTo>
                    <a:pt x="104" y="43"/>
                  </a:lnTo>
                  <a:lnTo>
                    <a:pt x="14" y="79"/>
                  </a:lnTo>
                  <a:lnTo>
                    <a:pt x="0" y="48"/>
                  </a:lnTo>
                  <a:close/>
                  <a:moveTo>
                    <a:pt x="19" y="93"/>
                  </a:moveTo>
                  <a:lnTo>
                    <a:pt x="71" y="93"/>
                  </a:lnTo>
                  <a:lnTo>
                    <a:pt x="71" y="301"/>
                  </a:lnTo>
                  <a:lnTo>
                    <a:pt x="19" y="301"/>
                  </a:lnTo>
                  <a:lnTo>
                    <a:pt x="19" y="93"/>
                  </a:ln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5" name="Freeform 66"/>
            <p:cNvSpPr>
              <a:spLocks noEditPoints="1"/>
            </p:cNvSpPr>
            <p:nvPr/>
          </p:nvSpPr>
          <p:spPr bwMode="auto">
            <a:xfrm>
              <a:off x="10791825" y="2371726"/>
              <a:ext cx="352425" cy="330200"/>
            </a:xfrm>
            <a:custGeom>
              <a:avLst/>
              <a:gdLst>
                <a:gd name="T0" fmla="*/ 154 w 222"/>
                <a:gd name="T1" fmla="*/ 173 h 208"/>
                <a:gd name="T2" fmla="*/ 69 w 222"/>
                <a:gd name="T3" fmla="*/ 173 h 208"/>
                <a:gd name="T4" fmla="*/ 54 w 222"/>
                <a:gd name="T5" fmla="*/ 208 h 208"/>
                <a:gd name="T6" fmla="*/ 0 w 222"/>
                <a:gd name="T7" fmla="*/ 208 h 208"/>
                <a:gd name="T8" fmla="*/ 95 w 222"/>
                <a:gd name="T9" fmla="*/ 0 h 208"/>
                <a:gd name="T10" fmla="*/ 128 w 222"/>
                <a:gd name="T11" fmla="*/ 0 h 208"/>
                <a:gd name="T12" fmla="*/ 222 w 222"/>
                <a:gd name="T13" fmla="*/ 208 h 208"/>
                <a:gd name="T14" fmla="*/ 168 w 222"/>
                <a:gd name="T15" fmla="*/ 208 h 208"/>
                <a:gd name="T16" fmla="*/ 154 w 222"/>
                <a:gd name="T17" fmla="*/ 173 h 208"/>
                <a:gd name="T18" fmla="*/ 139 w 222"/>
                <a:gd name="T19" fmla="*/ 137 h 208"/>
                <a:gd name="T20" fmla="*/ 111 w 222"/>
                <a:gd name="T21" fmla="*/ 66 h 208"/>
                <a:gd name="T22" fmla="*/ 83 w 222"/>
                <a:gd name="T23" fmla="*/ 137 h 208"/>
                <a:gd name="T24" fmla="*/ 139 w 222"/>
                <a:gd name="T25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" h="208">
                  <a:moveTo>
                    <a:pt x="154" y="173"/>
                  </a:moveTo>
                  <a:lnTo>
                    <a:pt x="69" y="173"/>
                  </a:lnTo>
                  <a:lnTo>
                    <a:pt x="54" y="208"/>
                  </a:lnTo>
                  <a:lnTo>
                    <a:pt x="0" y="208"/>
                  </a:lnTo>
                  <a:lnTo>
                    <a:pt x="95" y="0"/>
                  </a:lnTo>
                  <a:lnTo>
                    <a:pt x="128" y="0"/>
                  </a:lnTo>
                  <a:lnTo>
                    <a:pt x="222" y="208"/>
                  </a:lnTo>
                  <a:lnTo>
                    <a:pt x="168" y="208"/>
                  </a:lnTo>
                  <a:lnTo>
                    <a:pt x="154" y="173"/>
                  </a:lnTo>
                  <a:close/>
                  <a:moveTo>
                    <a:pt x="139" y="137"/>
                  </a:moveTo>
                  <a:lnTo>
                    <a:pt x="111" y="66"/>
                  </a:lnTo>
                  <a:lnTo>
                    <a:pt x="83" y="137"/>
                  </a:lnTo>
                  <a:lnTo>
                    <a:pt x="139" y="137"/>
                  </a:ln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9947275" y="1371601"/>
              <a:ext cx="608013" cy="604838"/>
            </a:xfrm>
            <a:custGeom>
              <a:avLst/>
              <a:gdLst>
                <a:gd name="T0" fmla="*/ 11 w 162"/>
                <a:gd name="T1" fmla="*/ 161 h 161"/>
                <a:gd name="T2" fmla="*/ 4 w 162"/>
                <a:gd name="T3" fmla="*/ 158 h 161"/>
                <a:gd name="T4" fmla="*/ 4 w 162"/>
                <a:gd name="T5" fmla="*/ 143 h 161"/>
                <a:gd name="T6" fmla="*/ 143 w 162"/>
                <a:gd name="T7" fmla="*/ 4 h 161"/>
                <a:gd name="T8" fmla="*/ 157 w 162"/>
                <a:gd name="T9" fmla="*/ 4 h 161"/>
                <a:gd name="T10" fmla="*/ 157 w 162"/>
                <a:gd name="T11" fmla="*/ 19 h 161"/>
                <a:gd name="T12" fmla="*/ 19 w 162"/>
                <a:gd name="T13" fmla="*/ 158 h 161"/>
                <a:gd name="T14" fmla="*/ 11 w 162"/>
                <a:gd name="T15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161">
                  <a:moveTo>
                    <a:pt x="11" y="161"/>
                  </a:moveTo>
                  <a:cubicBezTo>
                    <a:pt x="9" y="161"/>
                    <a:pt x="6" y="160"/>
                    <a:pt x="4" y="158"/>
                  </a:cubicBezTo>
                  <a:cubicBezTo>
                    <a:pt x="0" y="154"/>
                    <a:pt x="0" y="147"/>
                    <a:pt x="4" y="143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7" y="0"/>
                    <a:pt x="153" y="0"/>
                    <a:pt x="157" y="4"/>
                  </a:cubicBezTo>
                  <a:cubicBezTo>
                    <a:pt x="162" y="8"/>
                    <a:pt x="162" y="15"/>
                    <a:pt x="157" y="19"/>
                  </a:cubicBezTo>
                  <a:cubicBezTo>
                    <a:pt x="19" y="158"/>
                    <a:pt x="19" y="158"/>
                    <a:pt x="19" y="158"/>
                  </a:cubicBezTo>
                  <a:cubicBezTo>
                    <a:pt x="17" y="160"/>
                    <a:pt x="14" y="161"/>
                    <a:pt x="11" y="16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7" name="Freeform 68"/>
            <p:cNvSpPr>
              <a:spLocks noEditPoints="1"/>
            </p:cNvSpPr>
            <p:nvPr/>
          </p:nvSpPr>
          <p:spPr bwMode="auto">
            <a:xfrm>
              <a:off x="10904538" y="741363"/>
              <a:ext cx="285750" cy="285750"/>
            </a:xfrm>
            <a:custGeom>
              <a:avLst/>
              <a:gdLst>
                <a:gd name="T0" fmla="*/ 38 w 76"/>
                <a:gd name="T1" fmla="*/ 76 h 76"/>
                <a:gd name="T2" fmla="*/ 0 w 76"/>
                <a:gd name="T3" fmla="*/ 38 h 76"/>
                <a:gd name="T4" fmla="*/ 38 w 76"/>
                <a:gd name="T5" fmla="*/ 0 h 76"/>
                <a:gd name="T6" fmla="*/ 76 w 76"/>
                <a:gd name="T7" fmla="*/ 38 h 76"/>
                <a:gd name="T8" fmla="*/ 38 w 76"/>
                <a:gd name="T9" fmla="*/ 76 h 76"/>
                <a:gd name="T10" fmla="*/ 38 w 76"/>
                <a:gd name="T11" fmla="*/ 21 h 76"/>
                <a:gd name="T12" fmla="*/ 21 w 76"/>
                <a:gd name="T13" fmla="*/ 38 h 76"/>
                <a:gd name="T14" fmla="*/ 38 w 76"/>
                <a:gd name="T15" fmla="*/ 55 h 76"/>
                <a:gd name="T16" fmla="*/ 55 w 76"/>
                <a:gd name="T17" fmla="*/ 38 h 76"/>
                <a:gd name="T18" fmla="*/ 38 w 76"/>
                <a:gd name="T19" fmla="*/ 2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6">
                  <a:moveTo>
                    <a:pt x="38" y="76"/>
                  </a:moveTo>
                  <a:cubicBezTo>
                    <a:pt x="17" y="76"/>
                    <a:pt x="0" y="59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9" y="0"/>
                    <a:pt x="76" y="17"/>
                    <a:pt x="76" y="38"/>
                  </a:cubicBezTo>
                  <a:cubicBezTo>
                    <a:pt x="76" y="59"/>
                    <a:pt x="59" y="76"/>
                    <a:pt x="38" y="76"/>
                  </a:cubicBezTo>
                  <a:close/>
                  <a:moveTo>
                    <a:pt x="38" y="21"/>
                  </a:moveTo>
                  <a:cubicBezTo>
                    <a:pt x="28" y="21"/>
                    <a:pt x="21" y="28"/>
                    <a:pt x="21" y="38"/>
                  </a:cubicBezTo>
                  <a:cubicBezTo>
                    <a:pt x="21" y="47"/>
                    <a:pt x="28" y="55"/>
                    <a:pt x="38" y="55"/>
                  </a:cubicBezTo>
                  <a:cubicBezTo>
                    <a:pt x="47" y="55"/>
                    <a:pt x="55" y="47"/>
                    <a:pt x="55" y="38"/>
                  </a:cubicBezTo>
                  <a:cubicBezTo>
                    <a:pt x="55" y="28"/>
                    <a:pt x="47" y="21"/>
                    <a:pt x="38" y="2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10645775" y="492126"/>
              <a:ext cx="77788" cy="541338"/>
            </a:xfrm>
            <a:custGeom>
              <a:avLst/>
              <a:gdLst>
                <a:gd name="T0" fmla="*/ 10 w 21"/>
                <a:gd name="T1" fmla="*/ 144 h 144"/>
                <a:gd name="T2" fmla="*/ 0 w 21"/>
                <a:gd name="T3" fmla="*/ 134 h 144"/>
                <a:gd name="T4" fmla="*/ 0 w 21"/>
                <a:gd name="T5" fmla="*/ 10 h 144"/>
                <a:gd name="T6" fmla="*/ 10 w 21"/>
                <a:gd name="T7" fmla="*/ 0 h 144"/>
                <a:gd name="T8" fmla="*/ 21 w 21"/>
                <a:gd name="T9" fmla="*/ 10 h 144"/>
                <a:gd name="T10" fmla="*/ 21 w 21"/>
                <a:gd name="T11" fmla="*/ 134 h 144"/>
                <a:gd name="T12" fmla="*/ 10 w 21"/>
                <a:gd name="T1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4">
                  <a:moveTo>
                    <a:pt x="10" y="144"/>
                  </a:moveTo>
                  <a:cubicBezTo>
                    <a:pt x="4" y="144"/>
                    <a:pt x="0" y="140"/>
                    <a:pt x="0" y="13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1" y="5"/>
                    <a:pt x="21" y="10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1" y="140"/>
                    <a:pt x="16" y="144"/>
                    <a:pt x="10" y="144"/>
                  </a:cubicBezTo>
                  <a:close/>
                </a:path>
              </a:pathLst>
            </a:custGeom>
            <a:solidFill>
              <a:srgbClr val="1B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9677400" y="1150938"/>
              <a:ext cx="803275" cy="195263"/>
            </a:xfrm>
            <a:custGeom>
              <a:avLst/>
              <a:gdLst>
                <a:gd name="T0" fmla="*/ 203 w 214"/>
                <a:gd name="T1" fmla="*/ 15 h 52"/>
                <a:gd name="T2" fmla="*/ 3 w 214"/>
                <a:gd name="T3" fmla="*/ 1 h 52"/>
                <a:gd name="T4" fmla="*/ 0 w 214"/>
                <a:gd name="T5" fmla="*/ 0 h 52"/>
                <a:gd name="T6" fmla="*/ 0 w 214"/>
                <a:gd name="T7" fmla="*/ 52 h 52"/>
                <a:gd name="T8" fmla="*/ 3 w 214"/>
                <a:gd name="T9" fmla="*/ 52 h 52"/>
                <a:gd name="T10" fmla="*/ 203 w 214"/>
                <a:gd name="T11" fmla="*/ 37 h 52"/>
                <a:gd name="T12" fmla="*/ 214 w 214"/>
                <a:gd name="T13" fmla="*/ 26 h 52"/>
                <a:gd name="T14" fmla="*/ 203 w 214"/>
                <a:gd name="T15" fmla="*/ 1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" h="52">
                  <a:moveTo>
                    <a:pt x="203" y="15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9" y="37"/>
                    <a:pt x="214" y="32"/>
                    <a:pt x="214" y="26"/>
                  </a:cubicBezTo>
                  <a:cubicBezTo>
                    <a:pt x="214" y="20"/>
                    <a:pt x="209" y="16"/>
                    <a:pt x="203" y="15"/>
                  </a:cubicBezTo>
                  <a:close/>
                </a:path>
              </a:pathLst>
            </a:custGeom>
            <a:solidFill>
              <a:srgbClr val="1B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10888663" y="1154113"/>
              <a:ext cx="342900" cy="192088"/>
            </a:xfrm>
            <a:custGeom>
              <a:avLst/>
              <a:gdLst>
                <a:gd name="T0" fmla="*/ 74 w 91"/>
                <a:gd name="T1" fmla="*/ 0 h 51"/>
                <a:gd name="T2" fmla="*/ 11 w 91"/>
                <a:gd name="T3" fmla="*/ 14 h 51"/>
                <a:gd name="T4" fmla="*/ 0 w 91"/>
                <a:gd name="T5" fmla="*/ 25 h 51"/>
                <a:gd name="T6" fmla="*/ 11 w 91"/>
                <a:gd name="T7" fmla="*/ 36 h 51"/>
                <a:gd name="T8" fmla="*/ 74 w 91"/>
                <a:gd name="T9" fmla="*/ 51 h 51"/>
                <a:gd name="T10" fmla="*/ 91 w 91"/>
                <a:gd name="T11" fmla="*/ 25 h 51"/>
                <a:gd name="T12" fmla="*/ 74 w 91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51">
                  <a:moveTo>
                    <a:pt x="74" y="0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4" y="16"/>
                    <a:pt x="0" y="19"/>
                    <a:pt x="0" y="25"/>
                  </a:cubicBezTo>
                  <a:cubicBezTo>
                    <a:pt x="0" y="31"/>
                    <a:pt x="4" y="35"/>
                    <a:pt x="11" y="36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51"/>
                    <a:pt x="91" y="31"/>
                    <a:pt x="91" y="25"/>
                  </a:cubicBezTo>
                  <a:cubicBezTo>
                    <a:pt x="91" y="19"/>
                    <a:pt x="74" y="0"/>
                    <a:pt x="74" y="0"/>
                  </a:cubicBezTo>
                  <a:close/>
                </a:path>
              </a:pathLst>
            </a:custGeom>
            <a:solidFill>
              <a:srgbClr val="1B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10814050" y="914401"/>
              <a:ext cx="203200" cy="195263"/>
            </a:xfrm>
            <a:custGeom>
              <a:avLst/>
              <a:gdLst>
                <a:gd name="T0" fmla="*/ 11 w 54"/>
                <a:gd name="T1" fmla="*/ 52 h 52"/>
                <a:gd name="T2" fmla="*/ 4 w 54"/>
                <a:gd name="T3" fmla="*/ 49 h 52"/>
                <a:gd name="T4" fmla="*/ 4 w 54"/>
                <a:gd name="T5" fmla="*/ 34 h 52"/>
                <a:gd name="T6" fmla="*/ 35 w 54"/>
                <a:gd name="T7" fmla="*/ 4 h 52"/>
                <a:gd name="T8" fmla="*/ 50 w 54"/>
                <a:gd name="T9" fmla="*/ 4 h 52"/>
                <a:gd name="T10" fmla="*/ 50 w 54"/>
                <a:gd name="T11" fmla="*/ 19 h 52"/>
                <a:gd name="T12" fmla="*/ 19 w 54"/>
                <a:gd name="T13" fmla="*/ 49 h 52"/>
                <a:gd name="T14" fmla="*/ 11 w 54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2">
                  <a:moveTo>
                    <a:pt x="11" y="52"/>
                  </a:moveTo>
                  <a:cubicBezTo>
                    <a:pt x="9" y="52"/>
                    <a:pt x="6" y="51"/>
                    <a:pt x="4" y="49"/>
                  </a:cubicBezTo>
                  <a:cubicBezTo>
                    <a:pt x="0" y="45"/>
                    <a:pt x="0" y="39"/>
                    <a:pt x="4" y="3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9" y="0"/>
                    <a:pt x="46" y="0"/>
                    <a:pt x="50" y="4"/>
                  </a:cubicBezTo>
                  <a:cubicBezTo>
                    <a:pt x="54" y="8"/>
                    <a:pt x="54" y="14"/>
                    <a:pt x="50" y="1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7" y="51"/>
                    <a:pt x="14" y="52"/>
                    <a:pt x="11" y="5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9999663" y="560388"/>
              <a:ext cx="1122363" cy="1119188"/>
            </a:xfrm>
            <a:custGeom>
              <a:avLst/>
              <a:gdLst>
                <a:gd name="T0" fmla="*/ 287 w 299"/>
                <a:gd name="T1" fmla="*/ 298 h 298"/>
                <a:gd name="T2" fmla="*/ 280 w 299"/>
                <a:gd name="T3" fmla="*/ 295 h 298"/>
                <a:gd name="T4" fmla="*/ 4 w 299"/>
                <a:gd name="T5" fmla="*/ 19 h 298"/>
                <a:gd name="T6" fmla="*/ 4 w 299"/>
                <a:gd name="T7" fmla="*/ 4 h 298"/>
                <a:gd name="T8" fmla="*/ 19 w 299"/>
                <a:gd name="T9" fmla="*/ 4 h 298"/>
                <a:gd name="T10" fmla="*/ 295 w 299"/>
                <a:gd name="T11" fmla="*/ 280 h 298"/>
                <a:gd name="T12" fmla="*/ 295 w 299"/>
                <a:gd name="T13" fmla="*/ 295 h 298"/>
                <a:gd name="T14" fmla="*/ 287 w 299"/>
                <a:gd name="T15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9" h="298">
                  <a:moveTo>
                    <a:pt x="287" y="298"/>
                  </a:moveTo>
                  <a:cubicBezTo>
                    <a:pt x="285" y="298"/>
                    <a:pt x="282" y="297"/>
                    <a:pt x="280" y="295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ubicBezTo>
                    <a:pt x="295" y="280"/>
                    <a:pt x="295" y="280"/>
                    <a:pt x="295" y="280"/>
                  </a:cubicBezTo>
                  <a:cubicBezTo>
                    <a:pt x="299" y="284"/>
                    <a:pt x="299" y="291"/>
                    <a:pt x="295" y="295"/>
                  </a:cubicBezTo>
                  <a:cubicBezTo>
                    <a:pt x="293" y="297"/>
                    <a:pt x="290" y="298"/>
                    <a:pt x="287" y="298"/>
                  </a:cubicBez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3" name="Oval 74"/>
            <p:cNvSpPr>
              <a:spLocks noChangeArrowheads="1"/>
            </p:cNvSpPr>
            <p:nvPr/>
          </p:nvSpPr>
          <p:spPr bwMode="auto">
            <a:xfrm>
              <a:off x="9944100" y="504826"/>
              <a:ext cx="195263" cy="195263"/>
            </a:xfrm>
            <a:prstGeom prst="ellipse">
              <a:avLst/>
            </a:pr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4" name="Oval 75"/>
            <p:cNvSpPr>
              <a:spLocks noChangeArrowheads="1"/>
            </p:cNvSpPr>
            <p:nvPr/>
          </p:nvSpPr>
          <p:spPr bwMode="auto">
            <a:xfrm>
              <a:off x="10983913" y="1544638"/>
              <a:ext cx="193675" cy="192088"/>
            </a:xfrm>
            <a:prstGeom prst="ellipse">
              <a:avLst/>
            </a:pr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5" name="Oval 76"/>
            <p:cNvSpPr>
              <a:spLocks noChangeArrowheads="1"/>
            </p:cNvSpPr>
            <p:nvPr/>
          </p:nvSpPr>
          <p:spPr bwMode="auto">
            <a:xfrm>
              <a:off x="11091863" y="1150938"/>
              <a:ext cx="195263" cy="195263"/>
            </a:xfrm>
            <a:prstGeom prst="ellipse">
              <a:avLst/>
            </a:prstGeom>
            <a:solidFill>
              <a:srgbClr val="1B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6" name="Oval 77"/>
            <p:cNvSpPr>
              <a:spLocks noChangeArrowheads="1"/>
            </p:cNvSpPr>
            <p:nvPr/>
          </p:nvSpPr>
          <p:spPr bwMode="auto">
            <a:xfrm>
              <a:off x="9578975" y="1150938"/>
              <a:ext cx="195263" cy="195263"/>
            </a:xfrm>
            <a:prstGeom prst="ellipse">
              <a:avLst/>
            </a:prstGeom>
            <a:solidFill>
              <a:srgbClr val="1B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7" name="Oval 78"/>
            <p:cNvSpPr>
              <a:spLocks noChangeArrowheads="1"/>
            </p:cNvSpPr>
            <p:nvPr/>
          </p:nvSpPr>
          <p:spPr bwMode="auto">
            <a:xfrm>
              <a:off x="10585450" y="433388"/>
              <a:ext cx="195263" cy="195263"/>
            </a:xfrm>
            <a:prstGeom prst="ellipse">
              <a:avLst/>
            </a:prstGeom>
            <a:solidFill>
              <a:srgbClr val="1B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10645775" y="1450976"/>
              <a:ext cx="77788" cy="547688"/>
            </a:xfrm>
            <a:custGeom>
              <a:avLst/>
              <a:gdLst>
                <a:gd name="T0" fmla="*/ 10 w 21"/>
                <a:gd name="T1" fmla="*/ 146 h 146"/>
                <a:gd name="T2" fmla="*/ 0 w 21"/>
                <a:gd name="T3" fmla="*/ 136 h 146"/>
                <a:gd name="T4" fmla="*/ 0 w 21"/>
                <a:gd name="T5" fmla="*/ 10 h 146"/>
                <a:gd name="T6" fmla="*/ 10 w 21"/>
                <a:gd name="T7" fmla="*/ 0 h 146"/>
                <a:gd name="T8" fmla="*/ 21 w 21"/>
                <a:gd name="T9" fmla="*/ 10 h 146"/>
                <a:gd name="T10" fmla="*/ 21 w 21"/>
                <a:gd name="T11" fmla="*/ 136 h 146"/>
                <a:gd name="T12" fmla="*/ 10 w 21"/>
                <a:gd name="T13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6">
                  <a:moveTo>
                    <a:pt x="10" y="146"/>
                  </a:moveTo>
                  <a:cubicBezTo>
                    <a:pt x="4" y="146"/>
                    <a:pt x="0" y="142"/>
                    <a:pt x="0" y="1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1" y="4"/>
                    <a:pt x="21" y="10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21" y="142"/>
                    <a:pt x="16" y="146"/>
                    <a:pt x="10" y="146"/>
                  </a:cubicBezTo>
                  <a:close/>
                </a:path>
              </a:pathLst>
            </a:custGeom>
            <a:solidFill>
              <a:srgbClr val="1B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9" name="Oval 80"/>
            <p:cNvSpPr>
              <a:spLocks noChangeArrowheads="1"/>
            </p:cNvSpPr>
            <p:nvPr/>
          </p:nvSpPr>
          <p:spPr bwMode="auto">
            <a:xfrm>
              <a:off x="10585450" y="1863726"/>
              <a:ext cx="195263" cy="195263"/>
            </a:xfrm>
            <a:prstGeom prst="ellipse">
              <a:avLst/>
            </a:prstGeom>
            <a:solidFill>
              <a:srgbClr val="1B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3908234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a de títul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upo 31"/>
          <p:cNvGrpSpPr/>
          <p:nvPr userDrawn="1"/>
        </p:nvGrpSpPr>
        <p:grpSpPr>
          <a:xfrm>
            <a:off x="11313087" y="179806"/>
            <a:ext cx="683856" cy="524933"/>
            <a:chOff x="7905750" y="433388"/>
            <a:chExt cx="3381376" cy="2595563"/>
          </a:xfrm>
          <a:solidFill>
            <a:schemeClr val="accent2"/>
          </a:solidFill>
        </p:grpSpPr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7923213" y="2871788"/>
              <a:ext cx="147638" cy="157163"/>
            </a:xfrm>
            <a:custGeom>
              <a:avLst/>
              <a:gdLst>
                <a:gd name="T0" fmla="*/ 0 w 39"/>
                <a:gd name="T1" fmla="*/ 23 h 42"/>
                <a:gd name="T2" fmla="*/ 0 w 39"/>
                <a:gd name="T3" fmla="*/ 0 h 42"/>
                <a:gd name="T4" fmla="*/ 10 w 39"/>
                <a:gd name="T5" fmla="*/ 0 h 42"/>
                <a:gd name="T6" fmla="*/ 10 w 39"/>
                <a:gd name="T7" fmla="*/ 24 h 42"/>
                <a:gd name="T8" fmla="*/ 19 w 39"/>
                <a:gd name="T9" fmla="*/ 33 h 42"/>
                <a:gd name="T10" fmla="*/ 28 w 39"/>
                <a:gd name="T11" fmla="*/ 24 h 42"/>
                <a:gd name="T12" fmla="*/ 28 w 39"/>
                <a:gd name="T13" fmla="*/ 0 h 42"/>
                <a:gd name="T14" fmla="*/ 39 w 39"/>
                <a:gd name="T15" fmla="*/ 0 h 42"/>
                <a:gd name="T16" fmla="*/ 39 w 39"/>
                <a:gd name="T17" fmla="*/ 23 h 42"/>
                <a:gd name="T18" fmla="*/ 19 w 39"/>
                <a:gd name="T19" fmla="*/ 42 h 42"/>
                <a:gd name="T20" fmla="*/ 0 w 39"/>
                <a:gd name="T21" fmla="*/ 2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42">
                  <a:moveTo>
                    <a:pt x="0" y="2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8"/>
                    <a:pt x="13" y="33"/>
                    <a:pt x="19" y="33"/>
                  </a:cubicBezTo>
                  <a:cubicBezTo>
                    <a:pt x="26" y="33"/>
                    <a:pt x="28" y="28"/>
                    <a:pt x="28" y="2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35"/>
                    <a:pt x="31" y="42"/>
                    <a:pt x="19" y="42"/>
                  </a:cubicBezTo>
                  <a:cubicBezTo>
                    <a:pt x="8" y="42"/>
                    <a:pt x="0" y="35"/>
                    <a:pt x="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8126413" y="2867026"/>
              <a:ext cx="150813" cy="161925"/>
            </a:xfrm>
            <a:custGeom>
              <a:avLst/>
              <a:gdLst>
                <a:gd name="T0" fmla="*/ 83 w 95"/>
                <a:gd name="T1" fmla="*/ 102 h 102"/>
                <a:gd name="T2" fmla="*/ 26 w 95"/>
                <a:gd name="T3" fmla="*/ 43 h 102"/>
                <a:gd name="T4" fmla="*/ 26 w 95"/>
                <a:gd name="T5" fmla="*/ 100 h 102"/>
                <a:gd name="T6" fmla="*/ 0 w 95"/>
                <a:gd name="T7" fmla="*/ 100 h 102"/>
                <a:gd name="T8" fmla="*/ 0 w 95"/>
                <a:gd name="T9" fmla="*/ 0 h 102"/>
                <a:gd name="T10" fmla="*/ 14 w 95"/>
                <a:gd name="T11" fmla="*/ 0 h 102"/>
                <a:gd name="T12" fmla="*/ 71 w 95"/>
                <a:gd name="T13" fmla="*/ 59 h 102"/>
                <a:gd name="T14" fmla="*/ 71 w 95"/>
                <a:gd name="T15" fmla="*/ 3 h 102"/>
                <a:gd name="T16" fmla="*/ 95 w 95"/>
                <a:gd name="T17" fmla="*/ 3 h 102"/>
                <a:gd name="T18" fmla="*/ 95 w 95"/>
                <a:gd name="T19" fmla="*/ 102 h 102"/>
                <a:gd name="T20" fmla="*/ 83 w 95"/>
                <a:gd name="T2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2">
                  <a:moveTo>
                    <a:pt x="83" y="102"/>
                  </a:moveTo>
                  <a:lnTo>
                    <a:pt x="26" y="43"/>
                  </a:lnTo>
                  <a:lnTo>
                    <a:pt x="26" y="100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4" y="0"/>
                  </a:lnTo>
                  <a:lnTo>
                    <a:pt x="71" y="59"/>
                  </a:lnTo>
                  <a:lnTo>
                    <a:pt x="71" y="3"/>
                  </a:lnTo>
                  <a:lnTo>
                    <a:pt x="95" y="3"/>
                  </a:lnTo>
                  <a:lnTo>
                    <a:pt x="95" y="102"/>
                  </a:lnTo>
                  <a:lnTo>
                    <a:pt x="83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8337550" y="2871788"/>
              <a:ext cx="41275" cy="153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8420100" y="2871788"/>
              <a:ext cx="157163" cy="153988"/>
            </a:xfrm>
            <a:custGeom>
              <a:avLst/>
              <a:gdLst>
                <a:gd name="T0" fmla="*/ 99 w 99"/>
                <a:gd name="T1" fmla="*/ 0 h 97"/>
                <a:gd name="T2" fmla="*/ 56 w 99"/>
                <a:gd name="T3" fmla="*/ 97 h 97"/>
                <a:gd name="T4" fmla="*/ 42 w 99"/>
                <a:gd name="T5" fmla="*/ 97 h 97"/>
                <a:gd name="T6" fmla="*/ 0 w 99"/>
                <a:gd name="T7" fmla="*/ 0 h 97"/>
                <a:gd name="T8" fmla="*/ 28 w 99"/>
                <a:gd name="T9" fmla="*/ 0 h 97"/>
                <a:gd name="T10" fmla="*/ 47 w 99"/>
                <a:gd name="T11" fmla="*/ 49 h 97"/>
                <a:gd name="T12" fmla="*/ 52 w 99"/>
                <a:gd name="T13" fmla="*/ 59 h 97"/>
                <a:gd name="T14" fmla="*/ 54 w 99"/>
                <a:gd name="T15" fmla="*/ 49 h 97"/>
                <a:gd name="T16" fmla="*/ 73 w 99"/>
                <a:gd name="T17" fmla="*/ 0 h 97"/>
                <a:gd name="T18" fmla="*/ 99 w 99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7">
                  <a:moveTo>
                    <a:pt x="99" y="0"/>
                  </a:moveTo>
                  <a:lnTo>
                    <a:pt x="56" y="97"/>
                  </a:lnTo>
                  <a:lnTo>
                    <a:pt x="42" y="9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47" y="49"/>
                  </a:lnTo>
                  <a:lnTo>
                    <a:pt x="52" y="59"/>
                  </a:lnTo>
                  <a:lnTo>
                    <a:pt x="54" y="49"/>
                  </a:lnTo>
                  <a:lnTo>
                    <a:pt x="73" y="0"/>
                  </a:lnTo>
                  <a:lnTo>
                    <a:pt x="9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8621713" y="2871788"/>
              <a:ext cx="112713" cy="153988"/>
            </a:xfrm>
            <a:custGeom>
              <a:avLst/>
              <a:gdLst>
                <a:gd name="T0" fmla="*/ 24 w 71"/>
                <a:gd name="T1" fmla="*/ 18 h 97"/>
                <a:gd name="T2" fmla="*/ 24 w 71"/>
                <a:gd name="T3" fmla="*/ 37 h 97"/>
                <a:gd name="T4" fmla="*/ 64 w 71"/>
                <a:gd name="T5" fmla="*/ 37 h 97"/>
                <a:gd name="T6" fmla="*/ 64 w 71"/>
                <a:gd name="T7" fmla="*/ 56 h 97"/>
                <a:gd name="T8" fmla="*/ 24 w 71"/>
                <a:gd name="T9" fmla="*/ 56 h 97"/>
                <a:gd name="T10" fmla="*/ 24 w 71"/>
                <a:gd name="T11" fmla="*/ 75 h 97"/>
                <a:gd name="T12" fmla="*/ 71 w 71"/>
                <a:gd name="T13" fmla="*/ 75 h 97"/>
                <a:gd name="T14" fmla="*/ 71 w 71"/>
                <a:gd name="T15" fmla="*/ 97 h 97"/>
                <a:gd name="T16" fmla="*/ 0 w 71"/>
                <a:gd name="T17" fmla="*/ 97 h 97"/>
                <a:gd name="T18" fmla="*/ 0 w 71"/>
                <a:gd name="T19" fmla="*/ 0 h 97"/>
                <a:gd name="T20" fmla="*/ 71 w 71"/>
                <a:gd name="T21" fmla="*/ 0 h 97"/>
                <a:gd name="T22" fmla="*/ 71 w 71"/>
                <a:gd name="T23" fmla="*/ 18 h 97"/>
                <a:gd name="T24" fmla="*/ 24 w 71"/>
                <a:gd name="T25" fmla="*/ 1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97">
                  <a:moveTo>
                    <a:pt x="24" y="18"/>
                  </a:moveTo>
                  <a:lnTo>
                    <a:pt x="24" y="37"/>
                  </a:lnTo>
                  <a:lnTo>
                    <a:pt x="64" y="37"/>
                  </a:lnTo>
                  <a:lnTo>
                    <a:pt x="64" y="56"/>
                  </a:lnTo>
                  <a:lnTo>
                    <a:pt x="24" y="56"/>
                  </a:lnTo>
                  <a:lnTo>
                    <a:pt x="24" y="75"/>
                  </a:lnTo>
                  <a:lnTo>
                    <a:pt x="71" y="75"/>
                  </a:lnTo>
                  <a:lnTo>
                    <a:pt x="71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18"/>
                  </a:lnTo>
                  <a:lnTo>
                    <a:pt x="2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8" name="Freeform 39"/>
            <p:cNvSpPr>
              <a:spLocks noEditPoints="1"/>
            </p:cNvSpPr>
            <p:nvPr/>
          </p:nvSpPr>
          <p:spPr bwMode="auto">
            <a:xfrm>
              <a:off x="8786813" y="2871788"/>
              <a:ext cx="134938" cy="153988"/>
            </a:xfrm>
            <a:custGeom>
              <a:avLst/>
              <a:gdLst>
                <a:gd name="T0" fmla="*/ 25 w 36"/>
                <a:gd name="T1" fmla="*/ 41 h 41"/>
                <a:gd name="T2" fmla="*/ 17 w 36"/>
                <a:gd name="T3" fmla="*/ 30 h 41"/>
                <a:gd name="T4" fmla="*/ 16 w 36"/>
                <a:gd name="T5" fmla="*/ 30 h 41"/>
                <a:gd name="T6" fmla="*/ 10 w 36"/>
                <a:gd name="T7" fmla="*/ 30 h 41"/>
                <a:gd name="T8" fmla="*/ 10 w 36"/>
                <a:gd name="T9" fmla="*/ 41 h 41"/>
                <a:gd name="T10" fmla="*/ 0 w 36"/>
                <a:gd name="T11" fmla="*/ 41 h 41"/>
                <a:gd name="T12" fmla="*/ 0 w 36"/>
                <a:gd name="T13" fmla="*/ 0 h 41"/>
                <a:gd name="T14" fmla="*/ 17 w 36"/>
                <a:gd name="T15" fmla="*/ 0 h 41"/>
                <a:gd name="T16" fmla="*/ 34 w 36"/>
                <a:gd name="T17" fmla="*/ 15 h 41"/>
                <a:gd name="T18" fmla="*/ 27 w 36"/>
                <a:gd name="T19" fmla="*/ 28 h 41"/>
                <a:gd name="T20" fmla="*/ 36 w 36"/>
                <a:gd name="T21" fmla="*/ 41 h 41"/>
                <a:gd name="T22" fmla="*/ 25 w 36"/>
                <a:gd name="T23" fmla="*/ 41 h 41"/>
                <a:gd name="T24" fmla="*/ 10 w 36"/>
                <a:gd name="T25" fmla="*/ 22 h 41"/>
                <a:gd name="T26" fmla="*/ 16 w 36"/>
                <a:gd name="T27" fmla="*/ 22 h 41"/>
                <a:gd name="T28" fmla="*/ 24 w 36"/>
                <a:gd name="T29" fmla="*/ 15 h 41"/>
                <a:gd name="T30" fmla="*/ 16 w 36"/>
                <a:gd name="T31" fmla="*/ 8 h 41"/>
                <a:gd name="T32" fmla="*/ 10 w 36"/>
                <a:gd name="T33" fmla="*/ 8 h 41"/>
                <a:gd name="T34" fmla="*/ 10 w 36"/>
                <a:gd name="T35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1">
                  <a:moveTo>
                    <a:pt x="25" y="41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7" y="0"/>
                    <a:pt x="34" y="6"/>
                    <a:pt x="34" y="15"/>
                  </a:cubicBezTo>
                  <a:cubicBezTo>
                    <a:pt x="34" y="21"/>
                    <a:pt x="32" y="25"/>
                    <a:pt x="27" y="28"/>
                  </a:cubicBezTo>
                  <a:cubicBezTo>
                    <a:pt x="36" y="41"/>
                    <a:pt x="36" y="41"/>
                    <a:pt x="36" y="41"/>
                  </a:cubicBezTo>
                  <a:lnTo>
                    <a:pt x="25" y="41"/>
                  </a:lnTo>
                  <a:close/>
                  <a:moveTo>
                    <a:pt x="10" y="22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1" y="22"/>
                    <a:pt x="24" y="19"/>
                    <a:pt x="24" y="15"/>
                  </a:cubicBezTo>
                  <a:cubicBezTo>
                    <a:pt x="24" y="11"/>
                    <a:pt x="21" y="8"/>
                    <a:pt x="16" y="8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1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956675" y="2867026"/>
              <a:ext cx="127000" cy="161925"/>
            </a:xfrm>
            <a:custGeom>
              <a:avLst/>
              <a:gdLst>
                <a:gd name="T0" fmla="*/ 0 w 34"/>
                <a:gd name="T1" fmla="*/ 38 h 43"/>
                <a:gd name="T2" fmla="*/ 5 w 34"/>
                <a:gd name="T3" fmla="*/ 30 h 43"/>
                <a:gd name="T4" fmla="*/ 17 w 34"/>
                <a:gd name="T5" fmla="*/ 34 h 43"/>
                <a:gd name="T6" fmla="*/ 23 w 34"/>
                <a:gd name="T7" fmla="*/ 30 h 43"/>
                <a:gd name="T8" fmla="*/ 15 w 34"/>
                <a:gd name="T9" fmla="*/ 25 h 43"/>
                <a:gd name="T10" fmla="*/ 2 w 34"/>
                <a:gd name="T11" fmla="*/ 12 h 43"/>
                <a:gd name="T12" fmla="*/ 18 w 34"/>
                <a:gd name="T13" fmla="*/ 0 h 43"/>
                <a:gd name="T14" fmla="*/ 34 w 34"/>
                <a:gd name="T15" fmla="*/ 4 h 43"/>
                <a:gd name="T16" fmla="*/ 29 w 34"/>
                <a:gd name="T17" fmla="*/ 12 h 43"/>
                <a:gd name="T18" fmla="*/ 18 w 34"/>
                <a:gd name="T19" fmla="*/ 9 h 43"/>
                <a:gd name="T20" fmla="*/ 13 w 34"/>
                <a:gd name="T21" fmla="*/ 12 h 43"/>
                <a:gd name="T22" fmla="*/ 21 w 34"/>
                <a:gd name="T23" fmla="*/ 17 h 43"/>
                <a:gd name="T24" fmla="*/ 33 w 34"/>
                <a:gd name="T25" fmla="*/ 30 h 43"/>
                <a:gd name="T26" fmla="*/ 17 w 34"/>
                <a:gd name="T27" fmla="*/ 43 h 43"/>
                <a:gd name="T28" fmla="*/ 0 w 34"/>
                <a:gd name="T29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43">
                  <a:moveTo>
                    <a:pt x="0" y="38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9" y="33"/>
                    <a:pt x="13" y="34"/>
                    <a:pt x="17" y="34"/>
                  </a:cubicBezTo>
                  <a:cubicBezTo>
                    <a:pt x="21" y="34"/>
                    <a:pt x="23" y="33"/>
                    <a:pt x="23" y="30"/>
                  </a:cubicBezTo>
                  <a:cubicBezTo>
                    <a:pt x="23" y="28"/>
                    <a:pt x="22" y="27"/>
                    <a:pt x="15" y="25"/>
                  </a:cubicBezTo>
                  <a:cubicBezTo>
                    <a:pt x="6" y="22"/>
                    <a:pt x="2" y="19"/>
                    <a:pt x="2" y="12"/>
                  </a:cubicBezTo>
                  <a:cubicBezTo>
                    <a:pt x="2" y="5"/>
                    <a:pt x="9" y="0"/>
                    <a:pt x="18" y="0"/>
                  </a:cubicBezTo>
                  <a:cubicBezTo>
                    <a:pt x="24" y="0"/>
                    <a:pt x="30" y="2"/>
                    <a:pt x="34" y="4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6" y="10"/>
                    <a:pt x="22" y="9"/>
                    <a:pt x="18" y="9"/>
                  </a:cubicBezTo>
                  <a:cubicBezTo>
                    <a:pt x="14" y="9"/>
                    <a:pt x="13" y="10"/>
                    <a:pt x="13" y="12"/>
                  </a:cubicBezTo>
                  <a:cubicBezTo>
                    <a:pt x="13" y="14"/>
                    <a:pt x="14" y="15"/>
                    <a:pt x="21" y="17"/>
                  </a:cubicBezTo>
                  <a:cubicBezTo>
                    <a:pt x="30" y="19"/>
                    <a:pt x="33" y="23"/>
                    <a:pt x="33" y="30"/>
                  </a:cubicBezTo>
                  <a:cubicBezTo>
                    <a:pt x="33" y="38"/>
                    <a:pt x="27" y="43"/>
                    <a:pt x="17" y="43"/>
                  </a:cubicBezTo>
                  <a:cubicBezTo>
                    <a:pt x="11" y="43"/>
                    <a:pt x="5" y="41"/>
                    <a:pt x="0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0" name="Rectangle 41"/>
            <p:cNvSpPr>
              <a:spLocks noChangeArrowheads="1"/>
            </p:cNvSpPr>
            <p:nvPr/>
          </p:nvSpPr>
          <p:spPr bwMode="auto">
            <a:xfrm>
              <a:off x="9132888" y="2871788"/>
              <a:ext cx="41275" cy="153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1" name="Freeform 42"/>
            <p:cNvSpPr>
              <a:spLocks noEditPoints="1"/>
            </p:cNvSpPr>
            <p:nvPr/>
          </p:nvSpPr>
          <p:spPr bwMode="auto">
            <a:xfrm>
              <a:off x="9234488" y="2871788"/>
              <a:ext cx="149225" cy="153988"/>
            </a:xfrm>
            <a:custGeom>
              <a:avLst/>
              <a:gdLst>
                <a:gd name="T0" fmla="*/ 40 w 40"/>
                <a:gd name="T1" fmla="*/ 21 h 41"/>
                <a:gd name="T2" fmla="*/ 17 w 40"/>
                <a:gd name="T3" fmla="*/ 41 h 41"/>
                <a:gd name="T4" fmla="*/ 0 w 40"/>
                <a:gd name="T5" fmla="*/ 41 h 41"/>
                <a:gd name="T6" fmla="*/ 0 w 40"/>
                <a:gd name="T7" fmla="*/ 0 h 41"/>
                <a:gd name="T8" fmla="*/ 17 w 40"/>
                <a:gd name="T9" fmla="*/ 0 h 41"/>
                <a:gd name="T10" fmla="*/ 40 w 40"/>
                <a:gd name="T11" fmla="*/ 21 h 41"/>
                <a:gd name="T12" fmla="*/ 29 w 40"/>
                <a:gd name="T13" fmla="*/ 21 h 41"/>
                <a:gd name="T14" fmla="*/ 17 w 40"/>
                <a:gd name="T15" fmla="*/ 9 h 41"/>
                <a:gd name="T16" fmla="*/ 10 w 40"/>
                <a:gd name="T17" fmla="*/ 9 h 41"/>
                <a:gd name="T18" fmla="*/ 10 w 40"/>
                <a:gd name="T19" fmla="*/ 32 h 41"/>
                <a:gd name="T20" fmla="*/ 17 w 40"/>
                <a:gd name="T21" fmla="*/ 32 h 41"/>
                <a:gd name="T22" fmla="*/ 29 w 40"/>
                <a:gd name="T23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1">
                  <a:moveTo>
                    <a:pt x="40" y="21"/>
                  </a:moveTo>
                  <a:cubicBezTo>
                    <a:pt x="40" y="33"/>
                    <a:pt x="31" y="41"/>
                    <a:pt x="1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1" y="0"/>
                    <a:pt x="40" y="8"/>
                    <a:pt x="40" y="21"/>
                  </a:cubicBezTo>
                  <a:close/>
                  <a:moveTo>
                    <a:pt x="29" y="21"/>
                  </a:moveTo>
                  <a:cubicBezTo>
                    <a:pt x="29" y="14"/>
                    <a:pt x="25" y="9"/>
                    <a:pt x="1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5" y="32"/>
                    <a:pt x="29" y="27"/>
                    <a:pt x="2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2" name="Freeform 43"/>
            <p:cNvSpPr>
              <a:spLocks noEditPoints="1"/>
            </p:cNvSpPr>
            <p:nvPr/>
          </p:nvSpPr>
          <p:spPr bwMode="auto">
            <a:xfrm>
              <a:off x="9410700" y="2871788"/>
              <a:ext cx="168275" cy="153988"/>
            </a:xfrm>
            <a:custGeom>
              <a:avLst/>
              <a:gdLst>
                <a:gd name="T0" fmla="*/ 73 w 106"/>
                <a:gd name="T1" fmla="*/ 80 h 97"/>
                <a:gd name="T2" fmla="*/ 33 w 106"/>
                <a:gd name="T3" fmla="*/ 80 h 97"/>
                <a:gd name="T4" fmla="*/ 26 w 106"/>
                <a:gd name="T5" fmla="*/ 97 h 97"/>
                <a:gd name="T6" fmla="*/ 0 w 106"/>
                <a:gd name="T7" fmla="*/ 97 h 97"/>
                <a:gd name="T8" fmla="*/ 45 w 106"/>
                <a:gd name="T9" fmla="*/ 0 h 97"/>
                <a:gd name="T10" fmla="*/ 61 w 106"/>
                <a:gd name="T11" fmla="*/ 0 h 97"/>
                <a:gd name="T12" fmla="*/ 106 w 106"/>
                <a:gd name="T13" fmla="*/ 97 h 97"/>
                <a:gd name="T14" fmla="*/ 80 w 106"/>
                <a:gd name="T15" fmla="*/ 97 h 97"/>
                <a:gd name="T16" fmla="*/ 73 w 106"/>
                <a:gd name="T17" fmla="*/ 80 h 97"/>
                <a:gd name="T18" fmla="*/ 66 w 106"/>
                <a:gd name="T19" fmla="*/ 63 h 97"/>
                <a:gd name="T20" fmla="*/ 52 w 106"/>
                <a:gd name="T21" fmla="*/ 30 h 97"/>
                <a:gd name="T22" fmla="*/ 40 w 106"/>
                <a:gd name="T23" fmla="*/ 63 h 97"/>
                <a:gd name="T24" fmla="*/ 66 w 106"/>
                <a:gd name="T25" fmla="*/ 6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97">
                  <a:moveTo>
                    <a:pt x="73" y="80"/>
                  </a:moveTo>
                  <a:lnTo>
                    <a:pt x="33" y="80"/>
                  </a:lnTo>
                  <a:lnTo>
                    <a:pt x="26" y="97"/>
                  </a:lnTo>
                  <a:lnTo>
                    <a:pt x="0" y="97"/>
                  </a:lnTo>
                  <a:lnTo>
                    <a:pt x="45" y="0"/>
                  </a:lnTo>
                  <a:lnTo>
                    <a:pt x="61" y="0"/>
                  </a:lnTo>
                  <a:lnTo>
                    <a:pt x="106" y="97"/>
                  </a:lnTo>
                  <a:lnTo>
                    <a:pt x="80" y="97"/>
                  </a:lnTo>
                  <a:lnTo>
                    <a:pt x="73" y="80"/>
                  </a:lnTo>
                  <a:close/>
                  <a:moveTo>
                    <a:pt x="66" y="63"/>
                  </a:moveTo>
                  <a:lnTo>
                    <a:pt x="52" y="30"/>
                  </a:lnTo>
                  <a:lnTo>
                    <a:pt x="40" y="63"/>
                  </a:lnTo>
                  <a:lnTo>
                    <a:pt x="66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3" name="Freeform 44"/>
            <p:cNvSpPr>
              <a:spLocks noEditPoints="1"/>
            </p:cNvSpPr>
            <p:nvPr/>
          </p:nvSpPr>
          <p:spPr bwMode="auto">
            <a:xfrm>
              <a:off x="9620250" y="2871788"/>
              <a:ext cx="150813" cy="153988"/>
            </a:xfrm>
            <a:custGeom>
              <a:avLst/>
              <a:gdLst>
                <a:gd name="T0" fmla="*/ 40 w 40"/>
                <a:gd name="T1" fmla="*/ 21 h 41"/>
                <a:gd name="T2" fmla="*/ 17 w 40"/>
                <a:gd name="T3" fmla="*/ 41 h 41"/>
                <a:gd name="T4" fmla="*/ 0 w 40"/>
                <a:gd name="T5" fmla="*/ 41 h 41"/>
                <a:gd name="T6" fmla="*/ 0 w 40"/>
                <a:gd name="T7" fmla="*/ 0 h 41"/>
                <a:gd name="T8" fmla="*/ 17 w 40"/>
                <a:gd name="T9" fmla="*/ 0 h 41"/>
                <a:gd name="T10" fmla="*/ 40 w 40"/>
                <a:gd name="T11" fmla="*/ 21 h 41"/>
                <a:gd name="T12" fmla="*/ 29 w 40"/>
                <a:gd name="T13" fmla="*/ 21 h 41"/>
                <a:gd name="T14" fmla="*/ 17 w 40"/>
                <a:gd name="T15" fmla="*/ 9 h 41"/>
                <a:gd name="T16" fmla="*/ 10 w 40"/>
                <a:gd name="T17" fmla="*/ 9 h 41"/>
                <a:gd name="T18" fmla="*/ 10 w 40"/>
                <a:gd name="T19" fmla="*/ 32 h 41"/>
                <a:gd name="T20" fmla="*/ 17 w 40"/>
                <a:gd name="T21" fmla="*/ 32 h 41"/>
                <a:gd name="T22" fmla="*/ 29 w 40"/>
                <a:gd name="T23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1">
                  <a:moveTo>
                    <a:pt x="40" y="21"/>
                  </a:moveTo>
                  <a:cubicBezTo>
                    <a:pt x="40" y="33"/>
                    <a:pt x="31" y="41"/>
                    <a:pt x="1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1" y="0"/>
                    <a:pt x="40" y="8"/>
                    <a:pt x="40" y="21"/>
                  </a:cubicBezTo>
                  <a:close/>
                  <a:moveTo>
                    <a:pt x="29" y="21"/>
                  </a:moveTo>
                  <a:cubicBezTo>
                    <a:pt x="29" y="14"/>
                    <a:pt x="24" y="9"/>
                    <a:pt x="1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4" y="32"/>
                    <a:pt x="29" y="27"/>
                    <a:pt x="2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9909175" y="2871788"/>
              <a:ext cx="150813" cy="153988"/>
            </a:xfrm>
            <a:custGeom>
              <a:avLst/>
              <a:gdLst>
                <a:gd name="T0" fmla="*/ 40 w 40"/>
                <a:gd name="T1" fmla="*/ 21 h 41"/>
                <a:gd name="T2" fmla="*/ 17 w 40"/>
                <a:gd name="T3" fmla="*/ 41 h 41"/>
                <a:gd name="T4" fmla="*/ 0 w 40"/>
                <a:gd name="T5" fmla="*/ 41 h 41"/>
                <a:gd name="T6" fmla="*/ 0 w 40"/>
                <a:gd name="T7" fmla="*/ 0 h 41"/>
                <a:gd name="T8" fmla="*/ 17 w 40"/>
                <a:gd name="T9" fmla="*/ 0 h 41"/>
                <a:gd name="T10" fmla="*/ 40 w 40"/>
                <a:gd name="T11" fmla="*/ 21 h 41"/>
                <a:gd name="T12" fmla="*/ 29 w 40"/>
                <a:gd name="T13" fmla="*/ 21 h 41"/>
                <a:gd name="T14" fmla="*/ 17 w 40"/>
                <a:gd name="T15" fmla="*/ 9 h 41"/>
                <a:gd name="T16" fmla="*/ 10 w 40"/>
                <a:gd name="T17" fmla="*/ 9 h 41"/>
                <a:gd name="T18" fmla="*/ 10 w 40"/>
                <a:gd name="T19" fmla="*/ 32 h 41"/>
                <a:gd name="T20" fmla="*/ 17 w 40"/>
                <a:gd name="T21" fmla="*/ 32 h 41"/>
                <a:gd name="T22" fmla="*/ 29 w 40"/>
                <a:gd name="T23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1">
                  <a:moveTo>
                    <a:pt x="40" y="21"/>
                  </a:moveTo>
                  <a:cubicBezTo>
                    <a:pt x="40" y="33"/>
                    <a:pt x="31" y="41"/>
                    <a:pt x="1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1" y="0"/>
                    <a:pt x="40" y="8"/>
                    <a:pt x="40" y="21"/>
                  </a:cubicBezTo>
                  <a:close/>
                  <a:moveTo>
                    <a:pt x="29" y="21"/>
                  </a:moveTo>
                  <a:cubicBezTo>
                    <a:pt x="29" y="14"/>
                    <a:pt x="25" y="9"/>
                    <a:pt x="1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5" y="32"/>
                    <a:pt x="29" y="27"/>
                    <a:pt x="2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10112375" y="2871788"/>
              <a:ext cx="112713" cy="153988"/>
            </a:xfrm>
            <a:custGeom>
              <a:avLst/>
              <a:gdLst>
                <a:gd name="T0" fmla="*/ 24 w 71"/>
                <a:gd name="T1" fmla="*/ 18 h 97"/>
                <a:gd name="T2" fmla="*/ 24 w 71"/>
                <a:gd name="T3" fmla="*/ 37 h 97"/>
                <a:gd name="T4" fmla="*/ 64 w 71"/>
                <a:gd name="T5" fmla="*/ 37 h 97"/>
                <a:gd name="T6" fmla="*/ 64 w 71"/>
                <a:gd name="T7" fmla="*/ 56 h 97"/>
                <a:gd name="T8" fmla="*/ 24 w 71"/>
                <a:gd name="T9" fmla="*/ 56 h 97"/>
                <a:gd name="T10" fmla="*/ 24 w 71"/>
                <a:gd name="T11" fmla="*/ 75 h 97"/>
                <a:gd name="T12" fmla="*/ 71 w 71"/>
                <a:gd name="T13" fmla="*/ 75 h 97"/>
                <a:gd name="T14" fmla="*/ 71 w 71"/>
                <a:gd name="T15" fmla="*/ 97 h 97"/>
                <a:gd name="T16" fmla="*/ 0 w 71"/>
                <a:gd name="T17" fmla="*/ 97 h 97"/>
                <a:gd name="T18" fmla="*/ 0 w 71"/>
                <a:gd name="T19" fmla="*/ 0 h 97"/>
                <a:gd name="T20" fmla="*/ 71 w 71"/>
                <a:gd name="T21" fmla="*/ 0 h 97"/>
                <a:gd name="T22" fmla="*/ 71 w 71"/>
                <a:gd name="T23" fmla="*/ 18 h 97"/>
                <a:gd name="T24" fmla="*/ 24 w 71"/>
                <a:gd name="T25" fmla="*/ 1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97">
                  <a:moveTo>
                    <a:pt x="24" y="18"/>
                  </a:moveTo>
                  <a:lnTo>
                    <a:pt x="24" y="37"/>
                  </a:lnTo>
                  <a:lnTo>
                    <a:pt x="64" y="37"/>
                  </a:lnTo>
                  <a:lnTo>
                    <a:pt x="64" y="56"/>
                  </a:lnTo>
                  <a:lnTo>
                    <a:pt x="24" y="56"/>
                  </a:lnTo>
                  <a:lnTo>
                    <a:pt x="24" y="75"/>
                  </a:lnTo>
                  <a:lnTo>
                    <a:pt x="71" y="75"/>
                  </a:lnTo>
                  <a:lnTo>
                    <a:pt x="71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18"/>
                  </a:lnTo>
                  <a:lnTo>
                    <a:pt x="2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10360025" y="2867026"/>
              <a:ext cx="139700" cy="161925"/>
            </a:xfrm>
            <a:custGeom>
              <a:avLst/>
              <a:gdLst>
                <a:gd name="T0" fmla="*/ 0 w 37"/>
                <a:gd name="T1" fmla="*/ 21 h 43"/>
                <a:gd name="T2" fmla="*/ 22 w 37"/>
                <a:gd name="T3" fmla="*/ 0 h 43"/>
                <a:gd name="T4" fmla="*/ 37 w 37"/>
                <a:gd name="T5" fmla="*/ 4 h 43"/>
                <a:gd name="T6" fmla="*/ 32 w 37"/>
                <a:gd name="T7" fmla="*/ 13 h 43"/>
                <a:gd name="T8" fmla="*/ 23 w 37"/>
                <a:gd name="T9" fmla="*/ 10 h 43"/>
                <a:gd name="T10" fmla="*/ 10 w 37"/>
                <a:gd name="T11" fmla="*/ 21 h 43"/>
                <a:gd name="T12" fmla="*/ 23 w 37"/>
                <a:gd name="T13" fmla="*/ 33 h 43"/>
                <a:gd name="T14" fmla="*/ 32 w 37"/>
                <a:gd name="T15" fmla="*/ 30 h 43"/>
                <a:gd name="T16" fmla="*/ 36 w 37"/>
                <a:gd name="T17" fmla="*/ 39 h 43"/>
                <a:gd name="T18" fmla="*/ 22 w 37"/>
                <a:gd name="T19" fmla="*/ 43 h 43"/>
                <a:gd name="T20" fmla="*/ 0 w 37"/>
                <a:gd name="T2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43">
                  <a:moveTo>
                    <a:pt x="0" y="21"/>
                  </a:moveTo>
                  <a:cubicBezTo>
                    <a:pt x="0" y="9"/>
                    <a:pt x="9" y="0"/>
                    <a:pt x="22" y="0"/>
                  </a:cubicBezTo>
                  <a:cubicBezTo>
                    <a:pt x="30" y="0"/>
                    <a:pt x="34" y="3"/>
                    <a:pt x="37" y="4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0" y="11"/>
                    <a:pt x="27" y="10"/>
                    <a:pt x="23" y="10"/>
                  </a:cubicBezTo>
                  <a:cubicBezTo>
                    <a:pt x="16" y="10"/>
                    <a:pt x="10" y="14"/>
                    <a:pt x="10" y="21"/>
                  </a:cubicBezTo>
                  <a:cubicBezTo>
                    <a:pt x="10" y="28"/>
                    <a:pt x="16" y="33"/>
                    <a:pt x="23" y="33"/>
                  </a:cubicBezTo>
                  <a:cubicBezTo>
                    <a:pt x="27" y="33"/>
                    <a:pt x="30" y="32"/>
                    <a:pt x="32" y="3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4" y="40"/>
                    <a:pt x="30" y="43"/>
                    <a:pt x="22" y="43"/>
                  </a:cubicBezTo>
                  <a:cubicBezTo>
                    <a:pt x="9" y="43"/>
                    <a:pt x="0" y="34"/>
                    <a:pt x="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0544175" y="2871788"/>
              <a:ext cx="149225" cy="153988"/>
            </a:xfrm>
            <a:custGeom>
              <a:avLst/>
              <a:gdLst>
                <a:gd name="T0" fmla="*/ 94 w 94"/>
                <a:gd name="T1" fmla="*/ 0 h 97"/>
                <a:gd name="T2" fmla="*/ 94 w 94"/>
                <a:gd name="T3" fmla="*/ 97 h 97"/>
                <a:gd name="T4" fmla="*/ 71 w 94"/>
                <a:gd name="T5" fmla="*/ 97 h 97"/>
                <a:gd name="T6" fmla="*/ 71 w 94"/>
                <a:gd name="T7" fmla="*/ 59 h 97"/>
                <a:gd name="T8" fmla="*/ 26 w 94"/>
                <a:gd name="T9" fmla="*/ 59 h 97"/>
                <a:gd name="T10" fmla="*/ 26 w 94"/>
                <a:gd name="T11" fmla="*/ 97 h 97"/>
                <a:gd name="T12" fmla="*/ 0 w 94"/>
                <a:gd name="T13" fmla="*/ 97 h 97"/>
                <a:gd name="T14" fmla="*/ 0 w 94"/>
                <a:gd name="T15" fmla="*/ 0 h 97"/>
                <a:gd name="T16" fmla="*/ 26 w 94"/>
                <a:gd name="T17" fmla="*/ 0 h 97"/>
                <a:gd name="T18" fmla="*/ 26 w 94"/>
                <a:gd name="T19" fmla="*/ 37 h 97"/>
                <a:gd name="T20" fmla="*/ 71 w 94"/>
                <a:gd name="T21" fmla="*/ 37 h 97"/>
                <a:gd name="T22" fmla="*/ 71 w 94"/>
                <a:gd name="T23" fmla="*/ 0 h 97"/>
                <a:gd name="T24" fmla="*/ 94 w 94"/>
                <a:gd name="T2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97">
                  <a:moveTo>
                    <a:pt x="94" y="0"/>
                  </a:moveTo>
                  <a:lnTo>
                    <a:pt x="94" y="97"/>
                  </a:lnTo>
                  <a:lnTo>
                    <a:pt x="71" y="97"/>
                  </a:lnTo>
                  <a:lnTo>
                    <a:pt x="71" y="59"/>
                  </a:lnTo>
                  <a:lnTo>
                    <a:pt x="26" y="59"/>
                  </a:lnTo>
                  <a:lnTo>
                    <a:pt x="26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37"/>
                  </a:lnTo>
                  <a:lnTo>
                    <a:pt x="71" y="37"/>
                  </a:lnTo>
                  <a:lnTo>
                    <a:pt x="71" y="0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8" name="Rectangle 49"/>
            <p:cNvSpPr>
              <a:spLocks noChangeArrowheads="1"/>
            </p:cNvSpPr>
            <p:nvPr/>
          </p:nvSpPr>
          <p:spPr bwMode="auto">
            <a:xfrm>
              <a:off x="10753725" y="2871788"/>
              <a:ext cx="41275" cy="153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10855325" y="2871788"/>
              <a:ext cx="112713" cy="153988"/>
            </a:xfrm>
            <a:custGeom>
              <a:avLst/>
              <a:gdLst>
                <a:gd name="T0" fmla="*/ 71 w 71"/>
                <a:gd name="T1" fmla="*/ 75 h 97"/>
                <a:gd name="T2" fmla="*/ 71 w 71"/>
                <a:gd name="T3" fmla="*/ 97 h 97"/>
                <a:gd name="T4" fmla="*/ 0 w 71"/>
                <a:gd name="T5" fmla="*/ 97 h 97"/>
                <a:gd name="T6" fmla="*/ 0 w 71"/>
                <a:gd name="T7" fmla="*/ 0 h 97"/>
                <a:gd name="T8" fmla="*/ 24 w 71"/>
                <a:gd name="T9" fmla="*/ 0 h 97"/>
                <a:gd name="T10" fmla="*/ 24 w 71"/>
                <a:gd name="T11" fmla="*/ 75 h 97"/>
                <a:gd name="T12" fmla="*/ 71 w 71"/>
                <a:gd name="T13" fmla="*/ 7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97">
                  <a:moveTo>
                    <a:pt x="71" y="75"/>
                  </a:moveTo>
                  <a:lnTo>
                    <a:pt x="71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24" y="0"/>
                  </a:lnTo>
                  <a:lnTo>
                    <a:pt x="24" y="75"/>
                  </a:lnTo>
                  <a:lnTo>
                    <a:pt x="7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11012488" y="2871788"/>
              <a:ext cx="117475" cy="153988"/>
            </a:xfrm>
            <a:custGeom>
              <a:avLst/>
              <a:gdLst>
                <a:gd name="T0" fmla="*/ 26 w 74"/>
                <a:gd name="T1" fmla="*/ 18 h 97"/>
                <a:gd name="T2" fmla="*/ 26 w 74"/>
                <a:gd name="T3" fmla="*/ 37 h 97"/>
                <a:gd name="T4" fmla="*/ 67 w 74"/>
                <a:gd name="T5" fmla="*/ 37 h 97"/>
                <a:gd name="T6" fmla="*/ 67 w 74"/>
                <a:gd name="T7" fmla="*/ 56 h 97"/>
                <a:gd name="T8" fmla="*/ 26 w 74"/>
                <a:gd name="T9" fmla="*/ 56 h 97"/>
                <a:gd name="T10" fmla="*/ 26 w 74"/>
                <a:gd name="T11" fmla="*/ 75 h 97"/>
                <a:gd name="T12" fmla="*/ 74 w 74"/>
                <a:gd name="T13" fmla="*/ 75 h 97"/>
                <a:gd name="T14" fmla="*/ 74 w 74"/>
                <a:gd name="T15" fmla="*/ 97 h 97"/>
                <a:gd name="T16" fmla="*/ 0 w 74"/>
                <a:gd name="T17" fmla="*/ 97 h 97"/>
                <a:gd name="T18" fmla="*/ 0 w 74"/>
                <a:gd name="T19" fmla="*/ 0 h 97"/>
                <a:gd name="T20" fmla="*/ 74 w 74"/>
                <a:gd name="T21" fmla="*/ 0 h 97"/>
                <a:gd name="T22" fmla="*/ 74 w 74"/>
                <a:gd name="T23" fmla="*/ 18 h 97"/>
                <a:gd name="T24" fmla="*/ 26 w 74"/>
                <a:gd name="T25" fmla="*/ 1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97">
                  <a:moveTo>
                    <a:pt x="26" y="18"/>
                  </a:moveTo>
                  <a:lnTo>
                    <a:pt x="26" y="37"/>
                  </a:lnTo>
                  <a:lnTo>
                    <a:pt x="67" y="37"/>
                  </a:lnTo>
                  <a:lnTo>
                    <a:pt x="67" y="56"/>
                  </a:lnTo>
                  <a:lnTo>
                    <a:pt x="26" y="56"/>
                  </a:lnTo>
                  <a:lnTo>
                    <a:pt x="26" y="75"/>
                  </a:lnTo>
                  <a:lnTo>
                    <a:pt x="74" y="75"/>
                  </a:lnTo>
                  <a:lnTo>
                    <a:pt x="74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74" y="0"/>
                  </a:lnTo>
                  <a:lnTo>
                    <a:pt x="74" y="18"/>
                  </a:lnTo>
                  <a:lnTo>
                    <a:pt x="2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7905750" y="1868488"/>
              <a:ext cx="292100" cy="338138"/>
            </a:xfrm>
            <a:custGeom>
              <a:avLst/>
              <a:gdLst>
                <a:gd name="T0" fmla="*/ 0 w 78"/>
                <a:gd name="T1" fmla="*/ 45 h 90"/>
                <a:gd name="T2" fmla="*/ 47 w 78"/>
                <a:gd name="T3" fmla="*/ 0 h 90"/>
                <a:gd name="T4" fmla="*/ 78 w 78"/>
                <a:gd name="T5" fmla="*/ 9 h 90"/>
                <a:gd name="T6" fmla="*/ 69 w 78"/>
                <a:gd name="T7" fmla="*/ 26 h 90"/>
                <a:gd name="T8" fmla="*/ 49 w 78"/>
                <a:gd name="T9" fmla="*/ 20 h 90"/>
                <a:gd name="T10" fmla="*/ 23 w 78"/>
                <a:gd name="T11" fmla="*/ 45 h 90"/>
                <a:gd name="T12" fmla="*/ 49 w 78"/>
                <a:gd name="T13" fmla="*/ 70 h 90"/>
                <a:gd name="T14" fmla="*/ 69 w 78"/>
                <a:gd name="T15" fmla="*/ 64 h 90"/>
                <a:gd name="T16" fmla="*/ 77 w 78"/>
                <a:gd name="T17" fmla="*/ 81 h 90"/>
                <a:gd name="T18" fmla="*/ 47 w 78"/>
                <a:gd name="T19" fmla="*/ 90 h 90"/>
                <a:gd name="T20" fmla="*/ 0 w 78"/>
                <a:gd name="T21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45"/>
                  </a:moveTo>
                  <a:cubicBezTo>
                    <a:pt x="0" y="19"/>
                    <a:pt x="20" y="0"/>
                    <a:pt x="47" y="0"/>
                  </a:cubicBezTo>
                  <a:cubicBezTo>
                    <a:pt x="63" y="0"/>
                    <a:pt x="72" y="5"/>
                    <a:pt x="78" y="9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4" y="23"/>
                    <a:pt x="58" y="20"/>
                    <a:pt x="49" y="20"/>
                  </a:cubicBezTo>
                  <a:cubicBezTo>
                    <a:pt x="34" y="20"/>
                    <a:pt x="23" y="30"/>
                    <a:pt x="23" y="45"/>
                  </a:cubicBezTo>
                  <a:cubicBezTo>
                    <a:pt x="23" y="59"/>
                    <a:pt x="34" y="70"/>
                    <a:pt x="49" y="70"/>
                  </a:cubicBezTo>
                  <a:cubicBezTo>
                    <a:pt x="59" y="70"/>
                    <a:pt x="64" y="67"/>
                    <a:pt x="69" y="64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2" y="84"/>
                    <a:pt x="63" y="90"/>
                    <a:pt x="47" y="90"/>
                  </a:cubicBezTo>
                  <a:cubicBezTo>
                    <a:pt x="20" y="90"/>
                    <a:pt x="0" y="71"/>
                    <a:pt x="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8272463" y="1871663"/>
              <a:ext cx="241300" cy="330200"/>
            </a:xfrm>
            <a:custGeom>
              <a:avLst/>
              <a:gdLst>
                <a:gd name="T0" fmla="*/ 52 w 152"/>
                <a:gd name="T1" fmla="*/ 45 h 208"/>
                <a:gd name="T2" fmla="*/ 52 w 152"/>
                <a:gd name="T3" fmla="*/ 83 h 208"/>
                <a:gd name="T4" fmla="*/ 140 w 152"/>
                <a:gd name="T5" fmla="*/ 83 h 208"/>
                <a:gd name="T6" fmla="*/ 140 w 152"/>
                <a:gd name="T7" fmla="*/ 123 h 208"/>
                <a:gd name="T8" fmla="*/ 52 w 152"/>
                <a:gd name="T9" fmla="*/ 123 h 208"/>
                <a:gd name="T10" fmla="*/ 52 w 152"/>
                <a:gd name="T11" fmla="*/ 163 h 208"/>
                <a:gd name="T12" fmla="*/ 152 w 152"/>
                <a:gd name="T13" fmla="*/ 163 h 208"/>
                <a:gd name="T14" fmla="*/ 152 w 152"/>
                <a:gd name="T15" fmla="*/ 208 h 208"/>
                <a:gd name="T16" fmla="*/ 0 w 152"/>
                <a:gd name="T17" fmla="*/ 208 h 208"/>
                <a:gd name="T18" fmla="*/ 0 w 152"/>
                <a:gd name="T19" fmla="*/ 0 h 208"/>
                <a:gd name="T20" fmla="*/ 152 w 152"/>
                <a:gd name="T21" fmla="*/ 0 h 208"/>
                <a:gd name="T22" fmla="*/ 152 w 152"/>
                <a:gd name="T23" fmla="*/ 45 h 208"/>
                <a:gd name="T24" fmla="*/ 52 w 152"/>
                <a:gd name="T25" fmla="*/ 4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208">
                  <a:moveTo>
                    <a:pt x="52" y="45"/>
                  </a:moveTo>
                  <a:lnTo>
                    <a:pt x="52" y="83"/>
                  </a:lnTo>
                  <a:lnTo>
                    <a:pt x="140" y="83"/>
                  </a:lnTo>
                  <a:lnTo>
                    <a:pt x="140" y="123"/>
                  </a:lnTo>
                  <a:lnTo>
                    <a:pt x="52" y="123"/>
                  </a:lnTo>
                  <a:lnTo>
                    <a:pt x="52" y="163"/>
                  </a:lnTo>
                  <a:lnTo>
                    <a:pt x="152" y="163"/>
                  </a:lnTo>
                  <a:lnTo>
                    <a:pt x="152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45"/>
                  </a:lnTo>
                  <a:lnTo>
                    <a:pt x="52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8607425" y="1868488"/>
              <a:ext cx="314325" cy="338138"/>
            </a:xfrm>
            <a:custGeom>
              <a:avLst/>
              <a:gdLst>
                <a:gd name="T0" fmla="*/ 168 w 198"/>
                <a:gd name="T1" fmla="*/ 213 h 213"/>
                <a:gd name="T2" fmla="*/ 49 w 198"/>
                <a:gd name="T3" fmla="*/ 87 h 213"/>
                <a:gd name="T4" fmla="*/ 49 w 198"/>
                <a:gd name="T5" fmla="*/ 210 h 213"/>
                <a:gd name="T6" fmla="*/ 0 w 198"/>
                <a:gd name="T7" fmla="*/ 210 h 213"/>
                <a:gd name="T8" fmla="*/ 0 w 198"/>
                <a:gd name="T9" fmla="*/ 0 h 213"/>
                <a:gd name="T10" fmla="*/ 28 w 198"/>
                <a:gd name="T11" fmla="*/ 0 h 213"/>
                <a:gd name="T12" fmla="*/ 146 w 198"/>
                <a:gd name="T13" fmla="*/ 125 h 213"/>
                <a:gd name="T14" fmla="*/ 146 w 198"/>
                <a:gd name="T15" fmla="*/ 2 h 213"/>
                <a:gd name="T16" fmla="*/ 196 w 198"/>
                <a:gd name="T17" fmla="*/ 2 h 213"/>
                <a:gd name="T18" fmla="*/ 198 w 198"/>
                <a:gd name="T19" fmla="*/ 213 h 213"/>
                <a:gd name="T20" fmla="*/ 168 w 198"/>
                <a:gd name="T21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213">
                  <a:moveTo>
                    <a:pt x="168" y="213"/>
                  </a:moveTo>
                  <a:lnTo>
                    <a:pt x="49" y="87"/>
                  </a:lnTo>
                  <a:lnTo>
                    <a:pt x="49" y="210"/>
                  </a:lnTo>
                  <a:lnTo>
                    <a:pt x="0" y="210"/>
                  </a:lnTo>
                  <a:lnTo>
                    <a:pt x="0" y="0"/>
                  </a:lnTo>
                  <a:lnTo>
                    <a:pt x="28" y="0"/>
                  </a:lnTo>
                  <a:lnTo>
                    <a:pt x="146" y="125"/>
                  </a:lnTo>
                  <a:lnTo>
                    <a:pt x="146" y="2"/>
                  </a:lnTo>
                  <a:lnTo>
                    <a:pt x="196" y="2"/>
                  </a:lnTo>
                  <a:lnTo>
                    <a:pt x="198" y="213"/>
                  </a:lnTo>
                  <a:lnTo>
                    <a:pt x="168" y="2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8993188" y="1871663"/>
              <a:ext cx="301625" cy="330200"/>
            </a:xfrm>
            <a:custGeom>
              <a:avLst/>
              <a:gdLst>
                <a:gd name="T0" fmla="*/ 190 w 190"/>
                <a:gd name="T1" fmla="*/ 45 h 208"/>
                <a:gd name="T2" fmla="*/ 121 w 190"/>
                <a:gd name="T3" fmla="*/ 45 h 208"/>
                <a:gd name="T4" fmla="*/ 121 w 190"/>
                <a:gd name="T5" fmla="*/ 208 h 208"/>
                <a:gd name="T6" fmla="*/ 69 w 190"/>
                <a:gd name="T7" fmla="*/ 208 h 208"/>
                <a:gd name="T8" fmla="*/ 69 w 190"/>
                <a:gd name="T9" fmla="*/ 45 h 208"/>
                <a:gd name="T10" fmla="*/ 0 w 190"/>
                <a:gd name="T11" fmla="*/ 45 h 208"/>
                <a:gd name="T12" fmla="*/ 0 w 190"/>
                <a:gd name="T13" fmla="*/ 0 h 208"/>
                <a:gd name="T14" fmla="*/ 190 w 190"/>
                <a:gd name="T15" fmla="*/ 0 h 208"/>
                <a:gd name="T16" fmla="*/ 190 w 190"/>
                <a:gd name="T17" fmla="*/ 4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08">
                  <a:moveTo>
                    <a:pt x="190" y="45"/>
                  </a:moveTo>
                  <a:lnTo>
                    <a:pt x="121" y="45"/>
                  </a:lnTo>
                  <a:lnTo>
                    <a:pt x="121" y="208"/>
                  </a:lnTo>
                  <a:lnTo>
                    <a:pt x="69" y="208"/>
                  </a:lnTo>
                  <a:lnTo>
                    <a:pt x="69" y="45"/>
                  </a:lnTo>
                  <a:lnTo>
                    <a:pt x="0" y="45"/>
                  </a:lnTo>
                  <a:lnTo>
                    <a:pt x="0" y="0"/>
                  </a:lnTo>
                  <a:lnTo>
                    <a:pt x="190" y="0"/>
                  </a:lnTo>
                  <a:lnTo>
                    <a:pt x="19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5" name="Freeform 56"/>
            <p:cNvSpPr>
              <a:spLocks noEditPoints="1"/>
            </p:cNvSpPr>
            <p:nvPr/>
          </p:nvSpPr>
          <p:spPr bwMode="auto">
            <a:xfrm>
              <a:off x="9369425" y="1871663"/>
              <a:ext cx="280988" cy="330200"/>
            </a:xfrm>
            <a:custGeom>
              <a:avLst/>
              <a:gdLst>
                <a:gd name="T0" fmla="*/ 51 w 75"/>
                <a:gd name="T1" fmla="*/ 88 h 88"/>
                <a:gd name="T2" fmla="*/ 35 w 75"/>
                <a:gd name="T3" fmla="*/ 65 h 88"/>
                <a:gd name="T4" fmla="*/ 32 w 75"/>
                <a:gd name="T5" fmla="*/ 65 h 88"/>
                <a:gd name="T6" fmla="*/ 21 w 75"/>
                <a:gd name="T7" fmla="*/ 65 h 88"/>
                <a:gd name="T8" fmla="*/ 21 w 75"/>
                <a:gd name="T9" fmla="*/ 88 h 88"/>
                <a:gd name="T10" fmla="*/ 0 w 75"/>
                <a:gd name="T11" fmla="*/ 88 h 88"/>
                <a:gd name="T12" fmla="*/ 0 w 75"/>
                <a:gd name="T13" fmla="*/ 0 h 88"/>
                <a:gd name="T14" fmla="*/ 33 w 75"/>
                <a:gd name="T15" fmla="*/ 0 h 88"/>
                <a:gd name="T16" fmla="*/ 71 w 75"/>
                <a:gd name="T17" fmla="*/ 33 h 88"/>
                <a:gd name="T18" fmla="*/ 55 w 75"/>
                <a:gd name="T19" fmla="*/ 60 h 88"/>
                <a:gd name="T20" fmla="*/ 75 w 75"/>
                <a:gd name="T21" fmla="*/ 88 h 88"/>
                <a:gd name="T22" fmla="*/ 51 w 75"/>
                <a:gd name="T23" fmla="*/ 88 h 88"/>
                <a:gd name="T24" fmla="*/ 21 w 75"/>
                <a:gd name="T25" fmla="*/ 47 h 88"/>
                <a:gd name="T26" fmla="*/ 32 w 75"/>
                <a:gd name="T27" fmla="*/ 47 h 88"/>
                <a:gd name="T28" fmla="*/ 49 w 75"/>
                <a:gd name="T29" fmla="*/ 33 h 88"/>
                <a:gd name="T30" fmla="*/ 32 w 75"/>
                <a:gd name="T31" fmla="*/ 18 h 88"/>
                <a:gd name="T32" fmla="*/ 21 w 75"/>
                <a:gd name="T33" fmla="*/ 18 h 88"/>
                <a:gd name="T34" fmla="*/ 21 w 75"/>
                <a:gd name="T35" fmla="*/ 4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88">
                  <a:moveTo>
                    <a:pt x="51" y="88"/>
                  </a:moveTo>
                  <a:cubicBezTo>
                    <a:pt x="35" y="65"/>
                    <a:pt x="35" y="65"/>
                    <a:pt x="35" y="65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56" y="0"/>
                    <a:pt x="71" y="13"/>
                    <a:pt x="71" y="33"/>
                  </a:cubicBezTo>
                  <a:cubicBezTo>
                    <a:pt x="71" y="45"/>
                    <a:pt x="65" y="54"/>
                    <a:pt x="55" y="60"/>
                  </a:cubicBezTo>
                  <a:cubicBezTo>
                    <a:pt x="75" y="88"/>
                    <a:pt x="75" y="88"/>
                    <a:pt x="75" y="88"/>
                  </a:cubicBezTo>
                  <a:lnTo>
                    <a:pt x="51" y="88"/>
                  </a:lnTo>
                  <a:close/>
                  <a:moveTo>
                    <a:pt x="21" y="47"/>
                  </a:moveTo>
                  <a:cubicBezTo>
                    <a:pt x="32" y="47"/>
                    <a:pt x="32" y="47"/>
                    <a:pt x="32" y="47"/>
                  </a:cubicBezTo>
                  <a:cubicBezTo>
                    <a:pt x="43" y="47"/>
                    <a:pt x="49" y="41"/>
                    <a:pt x="49" y="33"/>
                  </a:cubicBezTo>
                  <a:cubicBezTo>
                    <a:pt x="49" y="24"/>
                    <a:pt x="43" y="18"/>
                    <a:pt x="32" y="18"/>
                  </a:cubicBezTo>
                  <a:cubicBezTo>
                    <a:pt x="21" y="18"/>
                    <a:pt x="21" y="18"/>
                    <a:pt x="21" y="18"/>
                  </a:cubicBezTo>
                  <a:lnTo>
                    <a:pt x="2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6" name="Freeform 57"/>
            <p:cNvSpPr>
              <a:spLocks noEditPoints="1"/>
            </p:cNvSpPr>
            <p:nvPr/>
          </p:nvSpPr>
          <p:spPr bwMode="auto">
            <a:xfrm>
              <a:off x="9702800" y="1868488"/>
              <a:ext cx="357188" cy="338138"/>
            </a:xfrm>
            <a:custGeom>
              <a:avLst/>
              <a:gdLst>
                <a:gd name="T0" fmla="*/ 0 w 95"/>
                <a:gd name="T1" fmla="*/ 45 h 90"/>
                <a:gd name="T2" fmla="*/ 48 w 95"/>
                <a:gd name="T3" fmla="*/ 0 h 90"/>
                <a:gd name="T4" fmla="*/ 95 w 95"/>
                <a:gd name="T5" fmla="*/ 45 h 90"/>
                <a:gd name="T6" fmla="*/ 48 w 95"/>
                <a:gd name="T7" fmla="*/ 90 h 90"/>
                <a:gd name="T8" fmla="*/ 0 w 95"/>
                <a:gd name="T9" fmla="*/ 45 h 90"/>
                <a:gd name="T10" fmla="*/ 73 w 95"/>
                <a:gd name="T11" fmla="*/ 45 h 90"/>
                <a:gd name="T12" fmla="*/ 48 w 95"/>
                <a:gd name="T13" fmla="*/ 20 h 90"/>
                <a:gd name="T14" fmla="*/ 23 w 95"/>
                <a:gd name="T15" fmla="*/ 45 h 90"/>
                <a:gd name="T16" fmla="*/ 48 w 95"/>
                <a:gd name="T17" fmla="*/ 70 h 90"/>
                <a:gd name="T18" fmla="*/ 73 w 95"/>
                <a:gd name="T19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90">
                  <a:moveTo>
                    <a:pt x="0" y="45"/>
                  </a:moveTo>
                  <a:cubicBezTo>
                    <a:pt x="0" y="19"/>
                    <a:pt x="20" y="0"/>
                    <a:pt x="48" y="0"/>
                  </a:cubicBezTo>
                  <a:cubicBezTo>
                    <a:pt x="75" y="0"/>
                    <a:pt x="95" y="19"/>
                    <a:pt x="95" y="45"/>
                  </a:cubicBezTo>
                  <a:cubicBezTo>
                    <a:pt x="95" y="71"/>
                    <a:pt x="75" y="90"/>
                    <a:pt x="48" y="90"/>
                  </a:cubicBezTo>
                  <a:cubicBezTo>
                    <a:pt x="20" y="90"/>
                    <a:pt x="0" y="71"/>
                    <a:pt x="0" y="45"/>
                  </a:cubicBezTo>
                  <a:close/>
                  <a:moveTo>
                    <a:pt x="73" y="45"/>
                  </a:moveTo>
                  <a:cubicBezTo>
                    <a:pt x="73" y="31"/>
                    <a:pt x="62" y="20"/>
                    <a:pt x="48" y="20"/>
                  </a:cubicBezTo>
                  <a:cubicBezTo>
                    <a:pt x="33" y="20"/>
                    <a:pt x="23" y="31"/>
                    <a:pt x="23" y="45"/>
                  </a:cubicBezTo>
                  <a:cubicBezTo>
                    <a:pt x="23" y="59"/>
                    <a:pt x="33" y="70"/>
                    <a:pt x="48" y="70"/>
                  </a:cubicBezTo>
                  <a:cubicBezTo>
                    <a:pt x="62" y="70"/>
                    <a:pt x="73" y="59"/>
                    <a:pt x="73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7" name="Freeform 58"/>
            <p:cNvSpPr>
              <a:spLocks noEditPoints="1"/>
            </p:cNvSpPr>
            <p:nvPr/>
          </p:nvSpPr>
          <p:spPr bwMode="auto">
            <a:xfrm>
              <a:off x="7923213" y="2371726"/>
              <a:ext cx="315913" cy="330200"/>
            </a:xfrm>
            <a:custGeom>
              <a:avLst/>
              <a:gdLst>
                <a:gd name="T0" fmla="*/ 84 w 84"/>
                <a:gd name="T1" fmla="*/ 44 h 88"/>
                <a:gd name="T2" fmla="*/ 37 w 84"/>
                <a:gd name="T3" fmla="*/ 88 h 88"/>
                <a:gd name="T4" fmla="*/ 0 w 84"/>
                <a:gd name="T5" fmla="*/ 88 h 88"/>
                <a:gd name="T6" fmla="*/ 0 w 84"/>
                <a:gd name="T7" fmla="*/ 0 h 88"/>
                <a:gd name="T8" fmla="*/ 37 w 84"/>
                <a:gd name="T9" fmla="*/ 0 h 88"/>
                <a:gd name="T10" fmla="*/ 84 w 84"/>
                <a:gd name="T11" fmla="*/ 44 h 88"/>
                <a:gd name="T12" fmla="*/ 62 w 84"/>
                <a:gd name="T13" fmla="*/ 44 h 88"/>
                <a:gd name="T14" fmla="*/ 37 w 84"/>
                <a:gd name="T15" fmla="*/ 19 h 88"/>
                <a:gd name="T16" fmla="*/ 22 w 84"/>
                <a:gd name="T17" fmla="*/ 19 h 88"/>
                <a:gd name="T18" fmla="*/ 22 w 84"/>
                <a:gd name="T19" fmla="*/ 68 h 88"/>
                <a:gd name="T20" fmla="*/ 37 w 84"/>
                <a:gd name="T21" fmla="*/ 68 h 88"/>
                <a:gd name="T22" fmla="*/ 62 w 84"/>
                <a:gd name="T23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8">
                  <a:moveTo>
                    <a:pt x="84" y="44"/>
                  </a:moveTo>
                  <a:cubicBezTo>
                    <a:pt x="84" y="70"/>
                    <a:pt x="65" y="88"/>
                    <a:pt x="37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65" y="0"/>
                    <a:pt x="84" y="17"/>
                    <a:pt x="84" y="44"/>
                  </a:cubicBezTo>
                  <a:close/>
                  <a:moveTo>
                    <a:pt x="62" y="44"/>
                  </a:moveTo>
                  <a:cubicBezTo>
                    <a:pt x="62" y="29"/>
                    <a:pt x="52" y="19"/>
                    <a:pt x="37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52" y="68"/>
                    <a:pt x="62" y="58"/>
                    <a:pt x="62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8324850" y="2371726"/>
              <a:ext cx="241300" cy="330200"/>
            </a:xfrm>
            <a:custGeom>
              <a:avLst/>
              <a:gdLst>
                <a:gd name="T0" fmla="*/ 53 w 152"/>
                <a:gd name="T1" fmla="*/ 42 h 208"/>
                <a:gd name="T2" fmla="*/ 53 w 152"/>
                <a:gd name="T3" fmla="*/ 80 h 208"/>
                <a:gd name="T4" fmla="*/ 140 w 152"/>
                <a:gd name="T5" fmla="*/ 80 h 208"/>
                <a:gd name="T6" fmla="*/ 140 w 152"/>
                <a:gd name="T7" fmla="*/ 123 h 208"/>
                <a:gd name="T8" fmla="*/ 53 w 152"/>
                <a:gd name="T9" fmla="*/ 123 h 208"/>
                <a:gd name="T10" fmla="*/ 53 w 152"/>
                <a:gd name="T11" fmla="*/ 163 h 208"/>
                <a:gd name="T12" fmla="*/ 152 w 152"/>
                <a:gd name="T13" fmla="*/ 163 h 208"/>
                <a:gd name="T14" fmla="*/ 152 w 152"/>
                <a:gd name="T15" fmla="*/ 208 h 208"/>
                <a:gd name="T16" fmla="*/ 0 w 152"/>
                <a:gd name="T17" fmla="*/ 208 h 208"/>
                <a:gd name="T18" fmla="*/ 0 w 152"/>
                <a:gd name="T19" fmla="*/ 0 h 208"/>
                <a:gd name="T20" fmla="*/ 152 w 152"/>
                <a:gd name="T21" fmla="*/ 0 h 208"/>
                <a:gd name="T22" fmla="*/ 152 w 152"/>
                <a:gd name="T23" fmla="*/ 42 h 208"/>
                <a:gd name="T24" fmla="*/ 53 w 152"/>
                <a:gd name="T25" fmla="*/ 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208">
                  <a:moveTo>
                    <a:pt x="53" y="42"/>
                  </a:moveTo>
                  <a:lnTo>
                    <a:pt x="53" y="80"/>
                  </a:lnTo>
                  <a:lnTo>
                    <a:pt x="140" y="80"/>
                  </a:lnTo>
                  <a:lnTo>
                    <a:pt x="140" y="123"/>
                  </a:lnTo>
                  <a:lnTo>
                    <a:pt x="53" y="123"/>
                  </a:lnTo>
                  <a:lnTo>
                    <a:pt x="53" y="163"/>
                  </a:lnTo>
                  <a:lnTo>
                    <a:pt x="152" y="163"/>
                  </a:lnTo>
                  <a:lnTo>
                    <a:pt x="152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42"/>
                  </a:lnTo>
                  <a:lnTo>
                    <a:pt x="5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8821738" y="2371726"/>
              <a:ext cx="239713" cy="330200"/>
            </a:xfrm>
            <a:custGeom>
              <a:avLst/>
              <a:gdLst>
                <a:gd name="T0" fmla="*/ 52 w 151"/>
                <a:gd name="T1" fmla="*/ 42 h 208"/>
                <a:gd name="T2" fmla="*/ 52 w 151"/>
                <a:gd name="T3" fmla="*/ 80 h 208"/>
                <a:gd name="T4" fmla="*/ 139 w 151"/>
                <a:gd name="T5" fmla="*/ 80 h 208"/>
                <a:gd name="T6" fmla="*/ 139 w 151"/>
                <a:gd name="T7" fmla="*/ 123 h 208"/>
                <a:gd name="T8" fmla="*/ 52 w 151"/>
                <a:gd name="T9" fmla="*/ 123 h 208"/>
                <a:gd name="T10" fmla="*/ 52 w 151"/>
                <a:gd name="T11" fmla="*/ 163 h 208"/>
                <a:gd name="T12" fmla="*/ 151 w 151"/>
                <a:gd name="T13" fmla="*/ 163 h 208"/>
                <a:gd name="T14" fmla="*/ 151 w 151"/>
                <a:gd name="T15" fmla="*/ 208 h 208"/>
                <a:gd name="T16" fmla="*/ 0 w 151"/>
                <a:gd name="T17" fmla="*/ 208 h 208"/>
                <a:gd name="T18" fmla="*/ 0 w 151"/>
                <a:gd name="T19" fmla="*/ 0 h 208"/>
                <a:gd name="T20" fmla="*/ 151 w 151"/>
                <a:gd name="T21" fmla="*/ 0 h 208"/>
                <a:gd name="T22" fmla="*/ 151 w 151"/>
                <a:gd name="T23" fmla="*/ 42 h 208"/>
                <a:gd name="T24" fmla="*/ 52 w 151"/>
                <a:gd name="T25" fmla="*/ 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1" h="208">
                  <a:moveTo>
                    <a:pt x="52" y="42"/>
                  </a:moveTo>
                  <a:lnTo>
                    <a:pt x="52" y="80"/>
                  </a:lnTo>
                  <a:lnTo>
                    <a:pt x="139" y="80"/>
                  </a:lnTo>
                  <a:lnTo>
                    <a:pt x="139" y="123"/>
                  </a:lnTo>
                  <a:lnTo>
                    <a:pt x="52" y="123"/>
                  </a:lnTo>
                  <a:lnTo>
                    <a:pt x="52" y="163"/>
                  </a:lnTo>
                  <a:lnTo>
                    <a:pt x="151" y="163"/>
                  </a:lnTo>
                  <a:lnTo>
                    <a:pt x="151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42"/>
                  </a:lnTo>
                  <a:lnTo>
                    <a:pt x="52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9151938" y="2366963"/>
              <a:ext cx="314325" cy="338138"/>
            </a:xfrm>
            <a:custGeom>
              <a:avLst/>
              <a:gdLst>
                <a:gd name="T0" fmla="*/ 170 w 198"/>
                <a:gd name="T1" fmla="*/ 213 h 213"/>
                <a:gd name="T2" fmla="*/ 52 w 198"/>
                <a:gd name="T3" fmla="*/ 88 h 213"/>
                <a:gd name="T4" fmla="*/ 52 w 198"/>
                <a:gd name="T5" fmla="*/ 211 h 213"/>
                <a:gd name="T6" fmla="*/ 0 w 198"/>
                <a:gd name="T7" fmla="*/ 211 h 213"/>
                <a:gd name="T8" fmla="*/ 0 w 198"/>
                <a:gd name="T9" fmla="*/ 0 h 213"/>
                <a:gd name="T10" fmla="*/ 30 w 198"/>
                <a:gd name="T11" fmla="*/ 0 h 213"/>
                <a:gd name="T12" fmla="*/ 149 w 198"/>
                <a:gd name="T13" fmla="*/ 123 h 213"/>
                <a:gd name="T14" fmla="*/ 149 w 198"/>
                <a:gd name="T15" fmla="*/ 3 h 213"/>
                <a:gd name="T16" fmla="*/ 198 w 198"/>
                <a:gd name="T17" fmla="*/ 3 h 213"/>
                <a:gd name="T18" fmla="*/ 198 w 198"/>
                <a:gd name="T19" fmla="*/ 213 h 213"/>
                <a:gd name="T20" fmla="*/ 170 w 198"/>
                <a:gd name="T21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213">
                  <a:moveTo>
                    <a:pt x="170" y="213"/>
                  </a:moveTo>
                  <a:lnTo>
                    <a:pt x="52" y="88"/>
                  </a:lnTo>
                  <a:lnTo>
                    <a:pt x="52" y="211"/>
                  </a:lnTo>
                  <a:lnTo>
                    <a:pt x="0" y="211"/>
                  </a:lnTo>
                  <a:lnTo>
                    <a:pt x="0" y="0"/>
                  </a:lnTo>
                  <a:lnTo>
                    <a:pt x="30" y="0"/>
                  </a:lnTo>
                  <a:lnTo>
                    <a:pt x="149" y="123"/>
                  </a:lnTo>
                  <a:lnTo>
                    <a:pt x="149" y="3"/>
                  </a:lnTo>
                  <a:lnTo>
                    <a:pt x="198" y="3"/>
                  </a:lnTo>
                  <a:lnTo>
                    <a:pt x="198" y="213"/>
                  </a:lnTo>
                  <a:lnTo>
                    <a:pt x="170" y="2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9571038" y="2371726"/>
              <a:ext cx="241300" cy="330200"/>
            </a:xfrm>
            <a:custGeom>
              <a:avLst/>
              <a:gdLst>
                <a:gd name="T0" fmla="*/ 53 w 152"/>
                <a:gd name="T1" fmla="*/ 42 h 208"/>
                <a:gd name="T2" fmla="*/ 53 w 152"/>
                <a:gd name="T3" fmla="*/ 80 h 208"/>
                <a:gd name="T4" fmla="*/ 140 w 152"/>
                <a:gd name="T5" fmla="*/ 80 h 208"/>
                <a:gd name="T6" fmla="*/ 140 w 152"/>
                <a:gd name="T7" fmla="*/ 123 h 208"/>
                <a:gd name="T8" fmla="*/ 53 w 152"/>
                <a:gd name="T9" fmla="*/ 123 h 208"/>
                <a:gd name="T10" fmla="*/ 53 w 152"/>
                <a:gd name="T11" fmla="*/ 163 h 208"/>
                <a:gd name="T12" fmla="*/ 152 w 152"/>
                <a:gd name="T13" fmla="*/ 163 h 208"/>
                <a:gd name="T14" fmla="*/ 152 w 152"/>
                <a:gd name="T15" fmla="*/ 208 h 208"/>
                <a:gd name="T16" fmla="*/ 0 w 152"/>
                <a:gd name="T17" fmla="*/ 208 h 208"/>
                <a:gd name="T18" fmla="*/ 0 w 152"/>
                <a:gd name="T19" fmla="*/ 0 h 208"/>
                <a:gd name="T20" fmla="*/ 152 w 152"/>
                <a:gd name="T21" fmla="*/ 0 h 208"/>
                <a:gd name="T22" fmla="*/ 152 w 152"/>
                <a:gd name="T23" fmla="*/ 42 h 208"/>
                <a:gd name="T24" fmla="*/ 53 w 152"/>
                <a:gd name="T25" fmla="*/ 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208">
                  <a:moveTo>
                    <a:pt x="53" y="42"/>
                  </a:moveTo>
                  <a:lnTo>
                    <a:pt x="53" y="80"/>
                  </a:lnTo>
                  <a:lnTo>
                    <a:pt x="140" y="80"/>
                  </a:lnTo>
                  <a:lnTo>
                    <a:pt x="140" y="123"/>
                  </a:lnTo>
                  <a:lnTo>
                    <a:pt x="53" y="123"/>
                  </a:lnTo>
                  <a:lnTo>
                    <a:pt x="53" y="163"/>
                  </a:lnTo>
                  <a:lnTo>
                    <a:pt x="152" y="163"/>
                  </a:lnTo>
                  <a:lnTo>
                    <a:pt x="152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42"/>
                  </a:lnTo>
                  <a:lnTo>
                    <a:pt x="5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2" name="Freeform 63"/>
            <p:cNvSpPr>
              <a:spLocks noEditPoints="1"/>
            </p:cNvSpPr>
            <p:nvPr/>
          </p:nvSpPr>
          <p:spPr bwMode="auto">
            <a:xfrm>
              <a:off x="9906000" y="2371726"/>
              <a:ext cx="280988" cy="330200"/>
            </a:xfrm>
            <a:custGeom>
              <a:avLst/>
              <a:gdLst>
                <a:gd name="T0" fmla="*/ 51 w 75"/>
                <a:gd name="T1" fmla="*/ 88 h 88"/>
                <a:gd name="T2" fmla="*/ 35 w 75"/>
                <a:gd name="T3" fmla="*/ 64 h 88"/>
                <a:gd name="T4" fmla="*/ 33 w 75"/>
                <a:gd name="T5" fmla="*/ 64 h 88"/>
                <a:gd name="T6" fmla="*/ 21 w 75"/>
                <a:gd name="T7" fmla="*/ 64 h 88"/>
                <a:gd name="T8" fmla="*/ 21 w 75"/>
                <a:gd name="T9" fmla="*/ 88 h 88"/>
                <a:gd name="T10" fmla="*/ 0 w 75"/>
                <a:gd name="T11" fmla="*/ 88 h 88"/>
                <a:gd name="T12" fmla="*/ 0 w 75"/>
                <a:gd name="T13" fmla="*/ 0 h 88"/>
                <a:gd name="T14" fmla="*/ 34 w 75"/>
                <a:gd name="T15" fmla="*/ 0 h 88"/>
                <a:gd name="T16" fmla="*/ 71 w 75"/>
                <a:gd name="T17" fmla="*/ 33 h 88"/>
                <a:gd name="T18" fmla="*/ 55 w 75"/>
                <a:gd name="T19" fmla="*/ 59 h 88"/>
                <a:gd name="T20" fmla="*/ 75 w 75"/>
                <a:gd name="T21" fmla="*/ 88 h 88"/>
                <a:gd name="T22" fmla="*/ 51 w 75"/>
                <a:gd name="T23" fmla="*/ 88 h 88"/>
                <a:gd name="T24" fmla="*/ 21 w 75"/>
                <a:gd name="T25" fmla="*/ 46 h 88"/>
                <a:gd name="T26" fmla="*/ 32 w 75"/>
                <a:gd name="T27" fmla="*/ 46 h 88"/>
                <a:gd name="T28" fmla="*/ 49 w 75"/>
                <a:gd name="T29" fmla="*/ 32 h 88"/>
                <a:gd name="T30" fmla="*/ 32 w 75"/>
                <a:gd name="T31" fmla="*/ 18 h 88"/>
                <a:gd name="T32" fmla="*/ 21 w 75"/>
                <a:gd name="T33" fmla="*/ 18 h 88"/>
                <a:gd name="T34" fmla="*/ 21 w 75"/>
                <a:gd name="T35" fmla="*/ 4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88">
                  <a:moveTo>
                    <a:pt x="51" y="88"/>
                  </a:moveTo>
                  <a:cubicBezTo>
                    <a:pt x="35" y="64"/>
                    <a:pt x="35" y="64"/>
                    <a:pt x="35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56" y="0"/>
                    <a:pt x="71" y="13"/>
                    <a:pt x="71" y="33"/>
                  </a:cubicBezTo>
                  <a:cubicBezTo>
                    <a:pt x="71" y="45"/>
                    <a:pt x="65" y="54"/>
                    <a:pt x="55" y="59"/>
                  </a:cubicBezTo>
                  <a:cubicBezTo>
                    <a:pt x="75" y="88"/>
                    <a:pt x="75" y="88"/>
                    <a:pt x="75" y="88"/>
                  </a:cubicBezTo>
                  <a:lnTo>
                    <a:pt x="51" y="88"/>
                  </a:lnTo>
                  <a:close/>
                  <a:moveTo>
                    <a:pt x="21" y="46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43" y="46"/>
                    <a:pt x="49" y="41"/>
                    <a:pt x="49" y="32"/>
                  </a:cubicBezTo>
                  <a:cubicBezTo>
                    <a:pt x="49" y="24"/>
                    <a:pt x="43" y="18"/>
                    <a:pt x="32" y="18"/>
                  </a:cubicBezTo>
                  <a:cubicBezTo>
                    <a:pt x="21" y="18"/>
                    <a:pt x="21" y="18"/>
                    <a:pt x="21" y="18"/>
                  </a:cubicBezTo>
                  <a:lnTo>
                    <a:pt x="2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10239375" y="2363788"/>
              <a:ext cx="312738" cy="341313"/>
            </a:xfrm>
            <a:custGeom>
              <a:avLst/>
              <a:gdLst>
                <a:gd name="T0" fmla="*/ 83 w 83"/>
                <a:gd name="T1" fmla="*/ 44 h 91"/>
                <a:gd name="T2" fmla="*/ 83 w 83"/>
                <a:gd name="T3" fmla="*/ 80 h 91"/>
                <a:gd name="T4" fmla="*/ 49 w 83"/>
                <a:gd name="T5" fmla="*/ 91 h 91"/>
                <a:gd name="T6" fmla="*/ 0 w 83"/>
                <a:gd name="T7" fmla="*/ 46 h 91"/>
                <a:gd name="T8" fmla="*/ 49 w 83"/>
                <a:gd name="T9" fmla="*/ 0 h 91"/>
                <a:gd name="T10" fmla="*/ 80 w 83"/>
                <a:gd name="T11" fmla="*/ 9 h 91"/>
                <a:gd name="T12" fmla="*/ 70 w 83"/>
                <a:gd name="T13" fmla="*/ 27 h 91"/>
                <a:gd name="T14" fmla="*/ 50 w 83"/>
                <a:gd name="T15" fmla="*/ 21 h 91"/>
                <a:gd name="T16" fmla="*/ 23 w 83"/>
                <a:gd name="T17" fmla="*/ 46 h 91"/>
                <a:gd name="T18" fmla="*/ 50 w 83"/>
                <a:gd name="T19" fmla="*/ 71 h 91"/>
                <a:gd name="T20" fmla="*/ 62 w 83"/>
                <a:gd name="T21" fmla="*/ 69 h 91"/>
                <a:gd name="T22" fmla="*/ 62 w 83"/>
                <a:gd name="T23" fmla="*/ 44 h 91"/>
                <a:gd name="T24" fmla="*/ 83 w 83"/>
                <a:gd name="T25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91">
                  <a:moveTo>
                    <a:pt x="83" y="44"/>
                  </a:moveTo>
                  <a:cubicBezTo>
                    <a:pt x="83" y="80"/>
                    <a:pt x="83" y="80"/>
                    <a:pt x="83" y="80"/>
                  </a:cubicBezTo>
                  <a:cubicBezTo>
                    <a:pt x="78" y="84"/>
                    <a:pt x="67" y="91"/>
                    <a:pt x="49" y="91"/>
                  </a:cubicBezTo>
                  <a:cubicBezTo>
                    <a:pt x="20" y="91"/>
                    <a:pt x="0" y="71"/>
                    <a:pt x="0" y="46"/>
                  </a:cubicBezTo>
                  <a:cubicBezTo>
                    <a:pt x="0" y="20"/>
                    <a:pt x="20" y="0"/>
                    <a:pt x="49" y="0"/>
                  </a:cubicBezTo>
                  <a:cubicBezTo>
                    <a:pt x="68" y="0"/>
                    <a:pt x="77" y="7"/>
                    <a:pt x="80" y="9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68" y="25"/>
                    <a:pt x="61" y="21"/>
                    <a:pt x="50" y="21"/>
                  </a:cubicBezTo>
                  <a:cubicBezTo>
                    <a:pt x="34" y="21"/>
                    <a:pt x="23" y="31"/>
                    <a:pt x="23" y="46"/>
                  </a:cubicBezTo>
                  <a:cubicBezTo>
                    <a:pt x="23" y="61"/>
                    <a:pt x="35" y="71"/>
                    <a:pt x="50" y="71"/>
                  </a:cubicBezTo>
                  <a:cubicBezTo>
                    <a:pt x="54" y="71"/>
                    <a:pt x="59" y="71"/>
                    <a:pt x="62" y="69"/>
                  </a:cubicBezTo>
                  <a:cubicBezTo>
                    <a:pt x="62" y="44"/>
                    <a:pt x="62" y="44"/>
                    <a:pt x="62" y="44"/>
                  </a:cubicBezTo>
                  <a:lnTo>
                    <a:pt x="8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4" name="Freeform 65"/>
            <p:cNvSpPr>
              <a:spLocks noEditPoints="1"/>
            </p:cNvSpPr>
            <p:nvPr/>
          </p:nvSpPr>
          <p:spPr bwMode="auto">
            <a:xfrm>
              <a:off x="10615613" y="2224088"/>
              <a:ext cx="165100" cy="477838"/>
            </a:xfrm>
            <a:custGeom>
              <a:avLst/>
              <a:gdLst>
                <a:gd name="T0" fmla="*/ 0 w 104"/>
                <a:gd name="T1" fmla="*/ 48 h 301"/>
                <a:gd name="T2" fmla="*/ 83 w 104"/>
                <a:gd name="T3" fmla="*/ 0 h 301"/>
                <a:gd name="T4" fmla="*/ 104 w 104"/>
                <a:gd name="T5" fmla="*/ 43 h 301"/>
                <a:gd name="T6" fmla="*/ 14 w 104"/>
                <a:gd name="T7" fmla="*/ 79 h 301"/>
                <a:gd name="T8" fmla="*/ 0 w 104"/>
                <a:gd name="T9" fmla="*/ 48 h 301"/>
                <a:gd name="T10" fmla="*/ 19 w 104"/>
                <a:gd name="T11" fmla="*/ 93 h 301"/>
                <a:gd name="T12" fmla="*/ 71 w 104"/>
                <a:gd name="T13" fmla="*/ 93 h 301"/>
                <a:gd name="T14" fmla="*/ 71 w 104"/>
                <a:gd name="T15" fmla="*/ 301 h 301"/>
                <a:gd name="T16" fmla="*/ 19 w 104"/>
                <a:gd name="T17" fmla="*/ 301 h 301"/>
                <a:gd name="T18" fmla="*/ 19 w 104"/>
                <a:gd name="T19" fmla="*/ 93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301">
                  <a:moveTo>
                    <a:pt x="0" y="48"/>
                  </a:moveTo>
                  <a:lnTo>
                    <a:pt x="83" y="0"/>
                  </a:lnTo>
                  <a:lnTo>
                    <a:pt x="104" y="43"/>
                  </a:lnTo>
                  <a:lnTo>
                    <a:pt x="14" y="79"/>
                  </a:lnTo>
                  <a:lnTo>
                    <a:pt x="0" y="48"/>
                  </a:lnTo>
                  <a:close/>
                  <a:moveTo>
                    <a:pt x="19" y="93"/>
                  </a:moveTo>
                  <a:lnTo>
                    <a:pt x="71" y="93"/>
                  </a:lnTo>
                  <a:lnTo>
                    <a:pt x="71" y="301"/>
                  </a:lnTo>
                  <a:lnTo>
                    <a:pt x="19" y="301"/>
                  </a:lnTo>
                  <a:lnTo>
                    <a:pt x="19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5" name="Freeform 66"/>
            <p:cNvSpPr>
              <a:spLocks noEditPoints="1"/>
            </p:cNvSpPr>
            <p:nvPr/>
          </p:nvSpPr>
          <p:spPr bwMode="auto">
            <a:xfrm>
              <a:off x="10791825" y="2371726"/>
              <a:ext cx="352425" cy="330200"/>
            </a:xfrm>
            <a:custGeom>
              <a:avLst/>
              <a:gdLst>
                <a:gd name="T0" fmla="*/ 154 w 222"/>
                <a:gd name="T1" fmla="*/ 173 h 208"/>
                <a:gd name="T2" fmla="*/ 69 w 222"/>
                <a:gd name="T3" fmla="*/ 173 h 208"/>
                <a:gd name="T4" fmla="*/ 54 w 222"/>
                <a:gd name="T5" fmla="*/ 208 h 208"/>
                <a:gd name="T6" fmla="*/ 0 w 222"/>
                <a:gd name="T7" fmla="*/ 208 h 208"/>
                <a:gd name="T8" fmla="*/ 95 w 222"/>
                <a:gd name="T9" fmla="*/ 0 h 208"/>
                <a:gd name="T10" fmla="*/ 128 w 222"/>
                <a:gd name="T11" fmla="*/ 0 h 208"/>
                <a:gd name="T12" fmla="*/ 222 w 222"/>
                <a:gd name="T13" fmla="*/ 208 h 208"/>
                <a:gd name="T14" fmla="*/ 168 w 222"/>
                <a:gd name="T15" fmla="*/ 208 h 208"/>
                <a:gd name="T16" fmla="*/ 154 w 222"/>
                <a:gd name="T17" fmla="*/ 173 h 208"/>
                <a:gd name="T18" fmla="*/ 139 w 222"/>
                <a:gd name="T19" fmla="*/ 137 h 208"/>
                <a:gd name="T20" fmla="*/ 111 w 222"/>
                <a:gd name="T21" fmla="*/ 66 h 208"/>
                <a:gd name="T22" fmla="*/ 83 w 222"/>
                <a:gd name="T23" fmla="*/ 137 h 208"/>
                <a:gd name="T24" fmla="*/ 139 w 222"/>
                <a:gd name="T25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" h="208">
                  <a:moveTo>
                    <a:pt x="154" y="173"/>
                  </a:moveTo>
                  <a:lnTo>
                    <a:pt x="69" y="173"/>
                  </a:lnTo>
                  <a:lnTo>
                    <a:pt x="54" y="208"/>
                  </a:lnTo>
                  <a:lnTo>
                    <a:pt x="0" y="208"/>
                  </a:lnTo>
                  <a:lnTo>
                    <a:pt x="95" y="0"/>
                  </a:lnTo>
                  <a:lnTo>
                    <a:pt x="128" y="0"/>
                  </a:lnTo>
                  <a:lnTo>
                    <a:pt x="222" y="208"/>
                  </a:lnTo>
                  <a:lnTo>
                    <a:pt x="168" y="208"/>
                  </a:lnTo>
                  <a:lnTo>
                    <a:pt x="154" y="173"/>
                  </a:lnTo>
                  <a:close/>
                  <a:moveTo>
                    <a:pt x="139" y="137"/>
                  </a:moveTo>
                  <a:lnTo>
                    <a:pt x="111" y="66"/>
                  </a:lnTo>
                  <a:lnTo>
                    <a:pt x="83" y="137"/>
                  </a:lnTo>
                  <a:lnTo>
                    <a:pt x="139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9947275" y="1371601"/>
              <a:ext cx="608013" cy="604838"/>
            </a:xfrm>
            <a:custGeom>
              <a:avLst/>
              <a:gdLst>
                <a:gd name="T0" fmla="*/ 11 w 162"/>
                <a:gd name="T1" fmla="*/ 161 h 161"/>
                <a:gd name="T2" fmla="*/ 4 w 162"/>
                <a:gd name="T3" fmla="*/ 158 h 161"/>
                <a:gd name="T4" fmla="*/ 4 w 162"/>
                <a:gd name="T5" fmla="*/ 143 h 161"/>
                <a:gd name="T6" fmla="*/ 143 w 162"/>
                <a:gd name="T7" fmla="*/ 4 h 161"/>
                <a:gd name="T8" fmla="*/ 157 w 162"/>
                <a:gd name="T9" fmla="*/ 4 h 161"/>
                <a:gd name="T10" fmla="*/ 157 w 162"/>
                <a:gd name="T11" fmla="*/ 19 h 161"/>
                <a:gd name="T12" fmla="*/ 19 w 162"/>
                <a:gd name="T13" fmla="*/ 158 h 161"/>
                <a:gd name="T14" fmla="*/ 11 w 162"/>
                <a:gd name="T15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161">
                  <a:moveTo>
                    <a:pt x="11" y="161"/>
                  </a:moveTo>
                  <a:cubicBezTo>
                    <a:pt x="9" y="161"/>
                    <a:pt x="6" y="160"/>
                    <a:pt x="4" y="158"/>
                  </a:cubicBezTo>
                  <a:cubicBezTo>
                    <a:pt x="0" y="154"/>
                    <a:pt x="0" y="147"/>
                    <a:pt x="4" y="143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7" y="0"/>
                    <a:pt x="153" y="0"/>
                    <a:pt x="157" y="4"/>
                  </a:cubicBezTo>
                  <a:cubicBezTo>
                    <a:pt x="162" y="8"/>
                    <a:pt x="162" y="15"/>
                    <a:pt x="157" y="19"/>
                  </a:cubicBezTo>
                  <a:cubicBezTo>
                    <a:pt x="19" y="158"/>
                    <a:pt x="19" y="158"/>
                    <a:pt x="19" y="158"/>
                  </a:cubicBezTo>
                  <a:cubicBezTo>
                    <a:pt x="17" y="160"/>
                    <a:pt x="14" y="161"/>
                    <a:pt x="1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7" name="Freeform 68"/>
            <p:cNvSpPr>
              <a:spLocks noEditPoints="1"/>
            </p:cNvSpPr>
            <p:nvPr/>
          </p:nvSpPr>
          <p:spPr bwMode="auto">
            <a:xfrm>
              <a:off x="10904538" y="741363"/>
              <a:ext cx="285750" cy="285750"/>
            </a:xfrm>
            <a:custGeom>
              <a:avLst/>
              <a:gdLst>
                <a:gd name="T0" fmla="*/ 38 w 76"/>
                <a:gd name="T1" fmla="*/ 76 h 76"/>
                <a:gd name="T2" fmla="*/ 0 w 76"/>
                <a:gd name="T3" fmla="*/ 38 h 76"/>
                <a:gd name="T4" fmla="*/ 38 w 76"/>
                <a:gd name="T5" fmla="*/ 0 h 76"/>
                <a:gd name="T6" fmla="*/ 76 w 76"/>
                <a:gd name="T7" fmla="*/ 38 h 76"/>
                <a:gd name="T8" fmla="*/ 38 w 76"/>
                <a:gd name="T9" fmla="*/ 76 h 76"/>
                <a:gd name="T10" fmla="*/ 38 w 76"/>
                <a:gd name="T11" fmla="*/ 21 h 76"/>
                <a:gd name="T12" fmla="*/ 21 w 76"/>
                <a:gd name="T13" fmla="*/ 38 h 76"/>
                <a:gd name="T14" fmla="*/ 38 w 76"/>
                <a:gd name="T15" fmla="*/ 55 h 76"/>
                <a:gd name="T16" fmla="*/ 55 w 76"/>
                <a:gd name="T17" fmla="*/ 38 h 76"/>
                <a:gd name="T18" fmla="*/ 38 w 76"/>
                <a:gd name="T19" fmla="*/ 2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6">
                  <a:moveTo>
                    <a:pt x="38" y="76"/>
                  </a:moveTo>
                  <a:cubicBezTo>
                    <a:pt x="17" y="76"/>
                    <a:pt x="0" y="59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9" y="0"/>
                    <a:pt x="76" y="17"/>
                    <a:pt x="76" y="38"/>
                  </a:cubicBezTo>
                  <a:cubicBezTo>
                    <a:pt x="76" y="59"/>
                    <a:pt x="59" y="76"/>
                    <a:pt x="38" y="76"/>
                  </a:cubicBezTo>
                  <a:close/>
                  <a:moveTo>
                    <a:pt x="38" y="21"/>
                  </a:moveTo>
                  <a:cubicBezTo>
                    <a:pt x="28" y="21"/>
                    <a:pt x="21" y="28"/>
                    <a:pt x="21" y="38"/>
                  </a:cubicBezTo>
                  <a:cubicBezTo>
                    <a:pt x="21" y="47"/>
                    <a:pt x="28" y="55"/>
                    <a:pt x="38" y="55"/>
                  </a:cubicBezTo>
                  <a:cubicBezTo>
                    <a:pt x="47" y="55"/>
                    <a:pt x="55" y="47"/>
                    <a:pt x="55" y="38"/>
                  </a:cubicBezTo>
                  <a:cubicBezTo>
                    <a:pt x="55" y="28"/>
                    <a:pt x="47" y="21"/>
                    <a:pt x="3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10645775" y="492126"/>
              <a:ext cx="77788" cy="541338"/>
            </a:xfrm>
            <a:custGeom>
              <a:avLst/>
              <a:gdLst>
                <a:gd name="T0" fmla="*/ 10 w 21"/>
                <a:gd name="T1" fmla="*/ 144 h 144"/>
                <a:gd name="T2" fmla="*/ 0 w 21"/>
                <a:gd name="T3" fmla="*/ 134 h 144"/>
                <a:gd name="T4" fmla="*/ 0 w 21"/>
                <a:gd name="T5" fmla="*/ 10 h 144"/>
                <a:gd name="T6" fmla="*/ 10 w 21"/>
                <a:gd name="T7" fmla="*/ 0 h 144"/>
                <a:gd name="T8" fmla="*/ 21 w 21"/>
                <a:gd name="T9" fmla="*/ 10 h 144"/>
                <a:gd name="T10" fmla="*/ 21 w 21"/>
                <a:gd name="T11" fmla="*/ 134 h 144"/>
                <a:gd name="T12" fmla="*/ 10 w 21"/>
                <a:gd name="T1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4">
                  <a:moveTo>
                    <a:pt x="10" y="144"/>
                  </a:moveTo>
                  <a:cubicBezTo>
                    <a:pt x="4" y="144"/>
                    <a:pt x="0" y="140"/>
                    <a:pt x="0" y="13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1" y="5"/>
                    <a:pt x="21" y="10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1" y="140"/>
                    <a:pt x="16" y="144"/>
                    <a:pt x="10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9677400" y="1150938"/>
              <a:ext cx="803275" cy="195263"/>
            </a:xfrm>
            <a:custGeom>
              <a:avLst/>
              <a:gdLst>
                <a:gd name="T0" fmla="*/ 203 w 214"/>
                <a:gd name="T1" fmla="*/ 15 h 52"/>
                <a:gd name="T2" fmla="*/ 3 w 214"/>
                <a:gd name="T3" fmla="*/ 1 h 52"/>
                <a:gd name="T4" fmla="*/ 0 w 214"/>
                <a:gd name="T5" fmla="*/ 0 h 52"/>
                <a:gd name="T6" fmla="*/ 0 w 214"/>
                <a:gd name="T7" fmla="*/ 52 h 52"/>
                <a:gd name="T8" fmla="*/ 3 w 214"/>
                <a:gd name="T9" fmla="*/ 52 h 52"/>
                <a:gd name="T10" fmla="*/ 203 w 214"/>
                <a:gd name="T11" fmla="*/ 37 h 52"/>
                <a:gd name="T12" fmla="*/ 214 w 214"/>
                <a:gd name="T13" fmla="*/ 26 h 52"/>
                <a:gd name="T14" fmla="*/ 203 w 214"/>
                <a:gd name="T15" fmla="*/ 1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" h="52">
                  <a:moveTo>
                    <a:pt x="203" y="15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9" y="37"/>
                    <a:pt x="214" y="32"/>
                    <a:pt x="214" y="26"/>
                  </a:cubicBezTo>
                  <a:cubicBezTo>
                    <a:pt x="214" y="20"/>
                    <a:pt x="209" y="16"/>
                    <a:pt x="20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10888663" y="1154113"/>
              <a:ext cx="342900" cy="192088"/>
            </a:xfrm>
            <a:custGeom>
              <a:avLst/>
              <a:gdLst>
                <a:gd name="T0" fmla="*/ 74 w 91"/>
                <a:gd name="T1" fmla="*/ 0 h 51"/>
                <a:gd name="T2" fmla="*/ 11 w 91"/>
                <a:gd name="T3" fmla="*/ 14 h 51"/>
                <a:gd name="T4" fmla="*/ 0 w 91"/>
                <a:gd name="T5" fmla="*/ 25 h 51"/>
                <a:gd name="T6" fmla="*/ 11 w 91"/>
                <a:gd name="T7" fmla="*/ 36 h 51"/>
                <a:gd name="T8" fmla="*/ 74 w 91"/>
                <a:gd name="T9" fmla="*/ 51 h 51"/>
                <a:gd name="T10" fmla="*/ 91 w 91"/>
                <a:gd name="T11" fmla="*/ 25 h 51"/>
                <a:gd name="T12" fmla="*/ 74 w 91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51">
                  <a:moveTo>
                    <a:pt x="74" y="0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4" y="16"/>
                    <a:pt x="0" y="19"/>
                    <a:pt x="0" y="25"/>
                  </a:cubicBezTo>
                  <a:cubicBezTo>
                    <a:pt x="0" y="31"/>
                    <a:pt x="4" y="35"/>
                    <a:pt x="11" y="36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51"/>
                    <a:pt x="91" y="31"/>
                    <a:pt x="91" y="25"/>
                  </a:cubicBezTo>
                  <a:cubicBezTo>
                    <a:pt x="91" y="19"/>
                    <a:pt x="74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10814050" y="914401"/>
              <a:ext cx="203200" cy="195263"/>
            </a:xfrm>
            <a:custGeom>
              <a:avLst/>
              <a:gdLst>
                <a:gd name="T0" fmla="*/ 11 w 54"/>
                <a:gd name="T1" fmla="*/ 52 h 52"/>
                <a:gd name="T2" fmla="*/ 4 w 54"/>
                <a:gd name="T3" fmla="*/ 49 h 52"/>
                <a:gd name="T4" fmla="*/ 4 w 54"/>
                <a:gd name="T5" fmla="*/ 34 h 52"/>
                <a:gd name="T6" fmla="*/ 35 w 54"/>
                <a:gd name="T7" fmla="*/ 4 h 52"/>
                <a:gd name="T8" fmla="*/ 50 w 54"/>
                <a:gd name="T9" fmla="*/ 4 h 52"/>
                <a:gd name="T10" fmla="*/ 50 w 54"/>
                <a:gd name="T11" fmla="*/ 19 h 52"/>
                <a:gd name="T12" fmla="*/ 19 w 54"/>
                <a:gd name="T13" fmla="*/ 49 h 52"/>
                <a:gd name="T14" fmla="*/ 11 w 54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2">
                  <a:moveTo>
                    <a:pt x="11" y="52"/>
                  </a:moveTo>
                  <a:cubicBezTo>
                    <a:pt x="9" y="52"/>
                    <a:pt x="6" y="51"/>
                    <a:pt x="4" y="49"/>
                  </a:cubicBezTo>
                  <a:cubicBezTo>
                    <a:pt x="0" y="45"/>
                    <a:pt x="0" y="39"/>
                    <a:pt x="4" y="3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9" y="0"/>
                    <a:pt x="46" y="0"/>
                    <a:pt x="50" y="4"/>
                  </a:cubicBezTo>
                  <a:cubicBezTo>
                    <a:pt x="54" y="8"/>
                    <a:pt x="54" y="14"/>
                    <a:pt x="50" y="1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7" y="51"/>
                    <a:pt x="14" y="52"/>
                    <a:pt x="11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9999663" y="560388"/>
              <a:ext cx="1122363" cy="1119188"/>
            </a:xfrm>
            <a:custGeom>
              <a:avLst/>
              <a:gdLst>
                <a:gd name="T0" fmla="*/ 287 w 299"/>
                <a:gd name="T1" fmla="*/ 298 h 298"/>
                <a:gd name="T2" fmla="*/ 280 w 299"/>
                <a:gd name="T3" fmla="*/ 295 h 298"/>
                <a:gd name="T4" fmla="*/ 4 w 299"/>
                <a:gd name="T5" fmla="*/ 19 h 298"/>
                <a:gd name="T6" fmla="*/ 4 w 299"/>
                <a:gd name="T7" fmla="*/ 4 h 298"/>
                <a:gd name="T8" fmla="*/ 19 w 299"/>
                <a:gd name="T9" fmla="*/ 4 h 298"/>
                <a:gd name="T10" fmla="*/ 295 w 299"/>
                <a:gd name="T11" fmla="*/ 280 h 298"/>
                <a:gd name="T12" fmla="*/ 295 w 299"/>
                <a:gd name="T13" fmla="*/ 295 h 298"/>
                <a:gd name="T14" fmla="*/ 287 w 299"/>
                <a:gd name="T15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9" h="298">
                  <a:moveTo>
                    <a:pt x="287" y="298"/>
                  </a:moveTo>
                  <a:cubicBezTo>
                    <a:pt x="285" y="298"/>
                    <a:pt x="282" y="297"/>
                    <a:pt x="280" y="295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ubicBezTo>
                    <a:pt x="295" y="280"/>
                    <a:pt x="295" y="280"/>
                    <a:pt x="295" y="280"/>
                  </a:cubicBezTo>
                  <a:cubicBezTo>
                    <a:pt x="299" y="284"/>
                    <a:pt x="299" y="291"/>
                    <a:pt x="295" y="295"/>
                  </a:cubicBezTo>
                  <a:cubicBezTo>
                    <a:pt x="293" y="297"/>
                    <a:pt x="290" y="298"/>
                    <a:pt x="287" y="2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3" name="Oval 74"/>
            <p:cNvSpPr>
              <a:spLocks noChangeArrowheads="1"/>
            </p:cNvSpPr>
            <p:nvPr/>
          </p:nvSpPr>
          <p:spPr bwMode="auto">
            <a:xfrm>
              <a:off x="9944100" y="504826"/>
              <a:ext cx="195263" cy="195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4" name="Oval 75"/>
            <p:cNvSpPr>
              <a:spLocks noChangeArrowheads="1"/>
            </p:cNvSpPr>
            <p:nvPr/>
          </p:nvSpPr>
          <p:spPr bwMode="auto">
            <a:xfrm>
              <a:off x="10983913" y="1544638"/>
              <a:ext cx="193675" cy="192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5" name="Oval 76"/>
            <p:cNvSpPr>
              <a:spLocks noChangeArrowheads="1"/>
            </p:cNvSpPr>
            <p:nvPr/>
          </p:nvSpPr>
          <p:spPr bwMode="auto">
            <a:xfrm>
              <a:off x="11091863" y="1150938"/>
              <a:ext cx="195263" cy="195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6" name="Oval 77"/>
            <p:cNvSpPr>
              <a:spLocks noChangeArrowheads="1"/>
            </p:cNvSpPr>
            <p:nvPr/>
          </p:nvSpPr>
          <p:spPr bwMode="auto">
            <a:xfrm>
              <a:off x="9578975" y="1150938"/>
              <a:ext cx="195263" cy="195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7" name="Oval 78"/>
            <p:cNvSpPr>
              <a:spLocks noChangeArrowheads="1"/>
            </p:cNvSpPr>
            <p:nvPr/>
          </p:nvSpPr>
          <p:spPr bwMode="auto">
            <a:xfrm>
              <a:off x="10585450" y="433388"/>
              <a:ext cx="195263" cy="195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10645775" y="1450976"/>
              <a:ext cx="77788" cy="547688"/>
            </a:xfrm>
            <a:custGeom>
              <a:avLst/>
              <a:gdLst>
                <a:gd name="T0" fmla="*/ 10 w 21"/>
                <a:gd name="T1" fmla="*/ 146 h 146"/>
                <a:gd name="T2" fmla="*/ 0 w 21"/>
                <a:gd name="T3" fmla="*/ 136 h 146"/>
                <a:gd name="T4" fmla="*/ 0 w 21"/>
                <a:gd name="T5" fmla="*/ 10 h 146"/>
                <a:gd name="T6" fmla="*/ 10 w 21"/>
                <a:gd name="T7" fmla="*/ 0 h 146"/>
                <a:gd name="T8" fmla="*/ 21 w 21"/>
                <a:gd name="T9" fmla="*/ 10 h 146"/>
                <a:gd name="T10" fmla="*/ 21 w 21"/>
                <a:gd name="T11" fmla="*/ 136 h 146"/>
                <a:gd name="T12" fmla="*/ 10 w 21"/>
                <a:gd name="T13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6">
                  <a:moveTo>
                    <a:pt x="10" y="146"/>
                  </a:moveTo>
                  <a:cubicBezTo>
                    <a:pt x="4" y="146"/>
                    <a:pt x="0" y="142"/>
                    <a:pt x="0" y="1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1" y="4"/>
                    <a:pt x="21" y="10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21" y="142"/>
                    <a:pt x="16" y="146"/>
                    <a:pt x="10" y="1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9" name="Oval 80"/>
            <p:cNvSpPr>
              <a:spLocks noChangeArrowheads="1"/>
            </p:cNvSpPr>
            <p:nvPr/>
          </p:nvSpPr>
          <p:spPr bwMode="auto">
            <a:xfrm>
              <a:off x="10585450" y="1863726"/>
              <a:ext cx="195263" cy="195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3004609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" y="0"/>
            <a:ext cx="12186846" cy="6858000"/>
          </a:xfrm>
          <a:prstGeom prst="rect">
            <a:avLst/>
          </a:prstGeom>
        </p:spPr>
      </p:pic>
      <p:grpSp>
        <p:nvGrpSpPr>
          <p:cNvPr id="33" name="Grupo 32"/>
          <p:cNvGrpSpPr/>
          <p:nvPr userDrawn="1"/>
        </p:nvGrpSpPr>
        <p:grpSpPr>
          <a:xfrm>
            <a:off x="11313087" y="179806"/>
            <a:ext cx="683856" cy="524933"/>
            <a:chOff x="7905750" y="433388"/>
            <a:chExt cx="3381376" cy="2595563"/>
          </a:xfrm>
          <a:solidFill>
            <a:schemeClr val="bg1"/>
          </a:solidFill>
        </p:grpSpPr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7923213" y="2871788"/>
              <a:ext cx="147638" cy="157163"/>
            </a:xfrm>
            <a:custGeom>
              <a:avLst/>
              <a:gdLst>
                <a:gd name="T0" fmla="*/ 0 w 39"/>
                <a:gd name="T1" fmla="*/ 23 h 42"/>
                <a:gd name="T2" fmla="*/ 0 w 39"/>
                <a:gd name="T3" fmla="*/ 0 h 42"/>
                <a:gd name="T4" fmla="*/ 10 w 39"/>
                <a:gd name="T5" fmla="*/ 0 h 42"/>
                <a:gd name="T6" fmla="*/ 10 w 39"/>
                <a:gd name="T7" fmla="*/ 24 h 42"/>
                <a:gd name="T8" fmla="*/ 19 w 39"/>
                <a:gd name="T9" fmla="*/ 33 h 42"/>
                <a:gd name="T10" fmla="*/ 28 w 39"/>
                <a:gd name="T11" fmla="*/ 24 h 42"/>
                <a:gd name="T12" fmla="*/ 28 w 39"/>
                <a:gd name="T13" fmla="*/ 0 h 42"/>
                <a:gd name="T14" fmla="*/ 39 w 39"/>
                <a:gd name="T15" fmla="*/ 0 h 42"/>
                <a:gd name="T16" fmla="*/ 39 w 39"/>
                <a:gd name="T17" fmla="*/ 23 h 42"/>
                <a:gd name="T18" fmla="*/ 19 w 39"/>
                <a:gd name="T19" fmla="*/ 42 h 42"/>
                <a:gd name="T20" fmla="*/ 0 w 39"/>
                <a:gd name="T21" fmla="*/ 2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42">
                  <a:moveTo>
                    <a:pt x="0" y="2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8"/>
                    <a:pt x="13" y="33"/>
                    <a:pt x="19" y="33"/>
                  </a:cubicBezTo>
                  <a:cubicBezTo>
                    <a:pt x="26" y="33"/>
                    <a:pt x="28" y="28"/>
                    <a:pt x="28" y="2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35"/>
                    <a:pt x="31" y="42"/>
                    <a:pt x="19" y="42"/>
                  </a:cubicBezTo>
                  <a:cubicBezTo>
                    <a:pt x="8" y="42"/>
                    <a:pt x="0" y="35"/>
                    <a:pt x="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8126413" y="2867026"/>
              <a:ext cx="150813" cy="161925"/>
            </a:xfrm>
            <a:custGeom>
              <a:avLst/>
              <a:gdLst>
                <a:gd name="T0" fmla="*/ 83 w 95"/>
                <a:gd name="T1" fmla="*/ 102 h 102"/>
                <a:gd name="T2" fmla="*/ 26 w 95"/>
                <a:gd name="T3" fmla="*/ 43 h 102"/>
                <a:gd name="T4" fmla="*/ 26 w 95"/>
                <a:gd name="T5" fmla="*/ 100 h 102"/>
                <a:gd name="T6" fmla="*/ 0 w 95"/>
                <a:gd name="T7" fmla="*/ 100 h 102"/>
                <a:gd name="T8" fmla="*/ 0 w 95"/>
                <a:gd name="T9" fmla="*/ 0 h 102"/>
                <a:gd name="T10" fmla="*/ 14 w 95"/>
                <a:gd name="T11" fmla="*/ 0 h 102"/>
                <a:gd name="T12" fmla="*/ 71 w 95"/>
                <a:gd name="T13" fmla="*/ 59 h 102"/>
                <a:gd name="T14" fmla="*/ 71 w 95"/>
                <a:gd name="T15" fmla="*/ 3 h 102"/>
                <a:gd name="T16" fmla="*/ 95 w 95"/>
                <a:gd name="T17" fmla="*/ 3 h 102"/>
                <a:gd name="T18" fmla="*/ 95 w 95"/>
                <a:gd name="T19" fmla="*/ 102 h 102"/>
                <a:gd name="T20" fmla="*/ 83 w 95"/>
                <a:gd name="T2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2">
                  <a:moveTo>
                    <a:pt x="83" y="102"/>
                  </a:moveTo>
                  <a:lnTo>
                    <a:pt x="26" y="43"/>
                  </a:lnTo>
                  <a:lnTo>
                    <a:pt x="26" y="100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4" y="0"/>
                  </a:lnTo>
                  <a:lnTo>
                    <a:pt x="71" y="59"/>
                  </a:lnTo>
                  <a:lnTo>
                    <a:pt x="71" y="3"/>
                  </a:lnTo>
                  <a:lnTo>
                    <a:pt x="95" y="3"/>
                  </a:lnTo>
                  <a:lnTo>
                    <a:pt x="95" y="102"/>
                  </a:lnTo>
                  <a:lnTo>
                    <a:pt x="83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8337550" y="2871788"/>
              <a:ext cx="41275" cy="153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8420100" y="2871788"/>
              <a:ext cx="157163" cy="153988"/>
            </a:xfrm>
            <a:custGeom>
              <a:avLst/>
              <a:gdLst>
                <a:gd name="T0" fmla="*/ 99 w 99"/>
                <a:gd name="T1" fmla="*/ 0 h 97"/>
                <a:gd name="T2" fmla="*/ 56 w 99"/>
                <a:gd name="T3" fmla="*/ 97 h 97"/>
                <a:gd name="T4" fmla="*/ 42 w 99"/>
                <a:gd name="T5" fmla="*/ 97 h 97"/>
                <a:gd name="T6" fmla="*/ 0 w 99"/>
                <a:gd name="T7" fmla="*/ 0 h 97"/>
                <a:gd name="T8" fmla="*/ 28 w 99"/>
                <a:gd name="T9" fmla="*/ 0 h 97"/>
                <a:gd name="T10" fmla="*/ 47 w 99"/>
                <a:gd name="T11" fmla="*/ 49 h 97"/>
                <a:gd name="T12" fmla="*/ 52 w 99"/>
                <a:gd name="T13" fmla="*/ 59 h 97"/>
                <a:gd name="T14" fmla="*/ 54 w 99"/>
                <a:gd name="T15" fmla="*/ 49 h 97"/>
                <a:gd name="T16" fmla="*/ 73 w 99"/>
                <a:gd name="T17" fmla="*/ 0 h 97"/>
                <a:gd name="T18" fmla="*/ 99 w 99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7">
                  <a:moveTo>
                    <a:pt x="99" y="0"/>
                  </a:moveTo>
                  <a:lnTo>
                    <a:pt x="56" y="97"/>
                  </a:lnTo>
                  <a:lnTo>
                    <a:pt x="42" y="9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47" y="49"/>
                  </a:lnTo>
                  <a:lnTo>
                    <a:pt x="52" y="59"/>
                  </a:lnTo>
                  <a:lnTo>
                    <a:pt x="54" y="49"/>
                  </a:lnTo>
                  <a:lnTo>
                    <a:pt x="73" y="0"/>
                  </a:lnTo>
                  <a:lnTo>
                    <a:pt x="9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8621713" y="2871788"/>
              <a:ext cx="112713" cy="153988"/>
            </a:xfrm>
            <a:custGeom>
              <a:avLst/>
              <a:gdLst>
                <a:gd name="T0" fmla="*/ 24 w 71"/>
                <a:gd name="T1" fmla="*/ 18 h 97"/>
                <a:gd name="T2" fmla="*/ 24 w 71"/>
                <a:gd name="T3" fmla="*/ 37 h 97"/>
                <a:gd name="T4" fmla="*/ 64 w 71"/>
                <a:gd name="T5" fmla="*/ 37 h 97"/>
                <a:gd name="T6" fmla="*/ 64 w 71"/>
                <a:gd name="T7" fmla="*/ 56 h 97"/>
                <a:gd name="T8" fmla="*/ 24 w 71"/>
                <a:gd name="T9" fmla="*/ 56 h 97"/>
                <a:gd name="T10" fmla="*/ 24 w 71"/>
                <a:gd name="T11" fmla="*/ 75 h 97"/>
                <a:gd name="T12" fmla="*/ 71 w 71"/>
                <a:gd name="T13" fmla="*/ 75 h 97"/>
                <a:gd name="T14" fmla="*/ 71 w 71"/>
                <a:gd name="T15" fmla="*/ 97 h 97"/>
                <a:gd name="T16" fmla="*/ 0 w 71"/>
                <a:gd name="T17" fmla="*/ 97 h 97"/>
                <a:gd name="T18" fmla="*/ 0 w 71"/>
                <a:gd name="T19" fmla="*/ 0 h 97"/>
                <a:gd name="T20" fmla="*/ 71 w 71"/>
                <a:gd name="T21" fmla="*/ 0 h 97"/>
                <a:gd name="T22" fmla="*/ 71 w 71"/>
                <a:gd name="T23" fmla="*/ 18 h 97"/>
                <a:gd name="T24" fmla="*/ 24 w 71"/>
                <a:gd name="T25" fmla="*/ 1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97">
                  <a:moveTo>
                    <a:pt x="24" y="18"/>
                  </a:moveTo>
                  <a:lnTo>
                    <a:pt x="24" y="37"/>
                  </a:lnTo>
                  <a:lnTo>
                    <a:pt x="64" y="37"/>
                  </a:lnTo>
                  <a:lnTo>
                    <a:pt x="64" y="56"/>
                  </a:lnTo>
                  <a:lnTo>
                    <a:pt x="24" y="56"/>
                  </a:lnTo>
                  <a:lnTo>
                    <a:pt x="24" y="75"/>
                  </a:lnTo>
                  <a:lnTo>
                    <a:pt x="71" y="75"/>
                  </a:lnTo>
                  <a:lnTo>
                    <a:pt x="71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18"/>
                  </a:lnTo>
                  <a:lnTo>
                    <a:pt x="2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39" name="Freeform 39"/>
            <p:cNvSpPr>
              <a:spLocks noEditPoints="1"/>
            </p:cNvSpPr>
            <p:nvPr/>
          </p:nvSpPr>
          <p:spPr bwMode="auto">
            <a:xfrm>
              <a:off x="8786813" y="2871788"/>
              <a:ext cx="134938" cy="153988"/>
            </a:xfrm>
            <a:custGeom>
              <a:avLst/>
              <a:gdLst>
                <a:gd name="T0" fmla="*/ 25 w 36"/>
                <a:gd name="T1" fmla="*/ 41 h 41"/>
                <a:gd name="T2" fmla="*/ 17 w 36"/>
                <a:gd name="T3" fmla="*/ 30 h 41"/>
                <a:gd name="T4" fmla="*/ 16 w 36"/>
                <a:gd name="T5" fmla="*/ 30 h 41"/>
                <a:gd name="T6" fmla="*/ 10 w 36"/>
                <a:gd name="T7" fmla="*/ 30 h 41"/>
                <a:gd name="T8" fmla="*/ 10 w 36"/>
                <a:gd name="T9" fmla="*/ 41 h 41"/>
                <a:gd name="T10" fmla="*/ 0 w 36"/>
                <a:gd name="T11" fmla="*/ 41 h 41"/>
                <a:gd name="T12" fmla="*/ 0 w 36"/>
                <a:gd name="T13" fmla="*/ 0 h 41"/>
                <a:gd name="T14" fmla="*/ 17 w 36"/>
                <a:gd name="T15" fmla="*/ 0 h 41"/>
                <a:gd name="T16" fmla="*/ 34 w 36"/>
                <a:gd name="T17" fmla="*/ 15 h 41"/>
                <a:gd name="T18" fmla="*/ 27 w 36"/>
                <a:gd name="T19" fmla="*/ 28 h 41"/>
                <a:gd name="T20" fmla="*/ 36 w 36"/>
                <a:gd name="T21" fmla="*/ 41 h 41"/>
                <a:gd name="T22" fmla="*/ 25 w 36"/>
                <a:gd name="T23" fmla="*/ 41 h 41"/>
                <a:gd name="T24" fmla="*/ 10 w 36"/>
                <a:gd name="T25" fmla="*/ 22 h 41"/>
                <a:gd name="T26" fmla="*/ 16 w 36"/>
                <a:gd name="T27" fmla="*/ 22 h 41"/>
                <a:gd name="T28" fmla="*/ 24 w 36"/>
                <a:gd name="T29" fmla="*/ 15 h 41"/>
                <a:gd name="T30" fmla="*/ 16 w 36"/>
                <a:gd name="T31" fmla="*/ 8 h 41"/>
                <a:gd name="T32" fmla="*/ 10 w 36"/>
                <a:gd name="T33" fmla="*/ 8 h 41"/>
                <a:gd name="T34" fmla="*/ 10 w 36"/>
                <a:gd name="T35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1">
                  <a:moveTo>
                    <a:pt x="25" y="41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7" y="0"/>
                    <a:pt x="34" y="6"/>
                    <a:pt x="34" y="15"/>
                  </a:cubicBezTo>
                  <a:cubicBezTo>
                    <a:pt x="34" y="21"/>
                    <a:pt x="32" y="25"/>
                    <a:pt x="27" y="28"/>
                  </a:cubicBezTo>
                  <a:cubicBezTo>
                    <a:pt x="36" y="41"/>
                    <a:pt x="36" y="41"/>
                    <a:pt x="36" y="41"/>
                  </a:cubicBezTo>
                  <a:lnTo>
                    <a:pt x="25" y="41"/>
                  </a:lnTo>
                  <a:close/>
                  <a:moveTo>
                    <a:pt x="10" y="22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1" y="22"/>
                    <a:pt x="24" y="19"/>
                    <a:pt x="24" y="15"/>
                  </a:cubicBezTo>
                  <a:cubicBezTo>
                    <a:pt x="24" y="11"/>
                    <a:pt x="21" y="8"/>
                    <a:pt x="16" y="8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1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8956675" y="2867026"/>
              <a:ext cx="127000" cy="161925"/>
            </a:xfrm>
            <a:custGeom>
              <a:avLst/>
              <a:gdLst>
                <a:gd name="T0" fmla="*/ 0 w 34"/>
                <a:gd name="T1" fmla="*/ 38 h 43"/>
                <a:gd name="T2" fmla="*/ 5 w 34"/>
                <a:gd name="T3" fmla="*/ 30 h 43"/>
                <a:gd name="T4" fmla="*/ 17 w 34"/>
                <a:gd name="T5" fmla="*/ 34 h 43"/>
                <a:gd name="T6" fmla="*/ 23 w 34"/>
                <a:gd name="T7" fmla="*/ 30 h 43"/>
                <a:gd name="T8" fmla="*/ 15 w 34"/>
                <a:gd name="T9" fmla="*/ 25 h 43"/>
                <a:gd name="T10" fmla="*/ 2 w 34"/>
                <a:gd name="T11" fmla="*/ 12 h 43"/>
                <a:gd name="T12" fmla="*/ 18 w 34"/>
                <a:gd name="T13" fmla="*/ 0 h 43"/>
                <a:gd name="T14" fmla="*/ 34 w 34"/>
                <a:gd name="T15" fmla="*/ 4 h 43"/>
                <a:gd name="T16" fmla="*/ 29 w 34"/>
                <a:gd name="T17" fmla="*/ 12 h 43"/>
                <a:gd name="T18" fmla="*/ 18 w 34"/>
                <a:gd name="T19" fmla="*/ 9 h 43"/>
                <a:gd name="T20" fmla="*/ 13 w 34"/>
                <a:gd name="T21" fmla="*/ 12 h 43"/>
                <a:gd name="T22" fmla="*/ 21 w 34"/>
                <a:gd name="T23" fmla="*/ 17 h 43"/>
                <a:gd name="T24" fmla="*/ 33 w 34"/>
                <a:gd name="T25" fmla="*/ 30 h 43"/>
                <a:gd name="T26" fmla="*/ 17 w 34"/>
                <a:gd name="T27" fmla="*/ 43 h 43"/>
                <a:gd name="T28" fmla="*/ 0 w 34"/>
                <a:gd name="T29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43">
                  <a:moveTo>
                    <a:pt x="0" y="38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9" y="33"/>
                    <a:pt x="13" y="34"/>
                    <a:pt x="17" y="34"/>
                  </a:cubicBezTo>
                  <a:cubicBezTo>
                    <a:pt x="21" y="34"/>
                    <a:pt x="23" y="33"/>
                    <a:pt x="23" y="30"/>
                  </a:cubicBezTo>
                  <a:cubicBezTo>
                    <a:pt x="23" y="28"/>
                    <a:pt x="22" y="27"/>
                    <a:pt x="15" y="25"/>
                  </a:cubicBezTo>
                  <a:cubicBezTo>
                    <a:pt x="6" y="22"/>
                    <a:pt x="2" y="19"/>
                    <a:pt x="2" y="12"/>
                  </a:cubicBezTo>
                  <a:cubicBezTo>
                    <a:pt x="2" y="5"/>
                    <a:pt x="9" y="0"/>
                    <a:pt x="18" y="0"/>
                  </a:cubicBezTo>
                  <a:cubicBezTo>
                    <a:pt x="24" y="0"/>
                    <a:pt x="30" y="2"/>
                    <a:pt x="34" y="4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6" y="10"/>
                    <a:pt x="22" y="9"/>
                    <a:pt x="18" y="9"/>
                  </a:cubicBezTo>
                  <a:cubicBezTo>
                    <a:pt x="14" y="9"/>
                    <a:pt x="13" y="10"/>
                    <a:pt x="13" y="12"/>
                  </a:cubicBezTo>
                  <a:cubicBezTo>
                    <a:pt x="13" y="14"/>
                    <a:pt x="14" y="15"/>
                    <a:pt x="21" y="17"/>
                  </a:cubicBezTo>
                  <a:cubicBezTo>
                    <a:pt x="30" y="19"/>
                    <a:pt x="33" y="23"/>
                    <a:pt x="33" y="30"/>
                  </a:cubicBezTo>
                  <a:cubicBezTo>
                    <a:pt x="33" y="38"/>
                    <a:pt x="27" y="43"/>
                    <a:pt x="17" y="43"/>
                  </a:cubicBezTo>
                  <a:cubicBezTo>
                    <a:pt x="11" y="43"/>
                    <a:pt x="5" y="41"/>
                    <a:pt x="0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1" name="Rectangle 41"/>
            <p:cNvSpPr>
              <a:spLocks noChangeArrowheads="1"/>
            </p:cNvSpPr>
            <p:nvPr/>
          </p:nvSpPr>
          <p:spPr bwMode="auto">
            <a:xfrm>
              <a:off x="9132888" y="2871788"/>
              <a:ext cx="41275" cy="153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2" name="Freeform 42"/>
            <p:cNvSpPr>
              <a:spLocks noEditPoints="1"/>
            </p:cNvSpPr>
            <p:nvPr/>
          </p:nvSpPr>
          <p:spPr bwMode="auto">
            <a:xfrm>
              <a:off x="9234488" y="2871788"/>
              <a:ext cx="149225" cy="153988"/>
            </a:xfrm>
            <a:custGeom>
              <a:avLst/>
              <a:gdLst>
                <a:gd name="T0" fmla="*/ 40 w 40"/>
                <a:gd name="T1" fmla="*/ 21 h 41"/>
                <a:gd name="T2" fmla="*/ 17 w 40"/>
                <a:gd name="T3" fmla="*/ 41 h 41"/>
                <a:gd name="T4" fmla="*/ 0 w 40"/>
                <a:gd name="T5" fmla="*/ 41 h 41"/>
                <a:gd name="T6" fmla="*/ 0 w 40"/>
                <a:gd name="T7" fmla="*/ 0 h 41"/>
                <a:gd name="T8" fmla="*/ 17 w 40"/>
                <a:gd name="T9" fmla="*/ 0 h 41"/>
                <a:gd name="T10" fmla="*/ 40 w 40"/>
                <a:gd name="T11" fmla="*/ 21 h 41"/>
                <a:gd name="T12" fmla="*/ 29 w 40"/>
                <a:gd name="T13" fmla="*/ 21 h 41"/>
                <a:gd name="T14" fmla="*/ 17 w 40"/>
                <a:gd name="T15" fmla="*/ 9 h 41"/>
                <a:gd name="T16" fmla="*/ 10 w 40"/>
                <a:gd name="T17" fmla="*/ 9 h 41"/>
                <a:gd name="T18" fmla="*/ 10 w 40"/>
                <a:gd name="T19" fmla="*/ 32 h 41"/>
                <a:gd name="T20" fmla="*/ 17 w 40"/>
                <a:gd name="T21" fmla="*/ 32 h 41"/>
                <a:gd name="T22" fmla="*/ 29 w 40"/>
                <a:gd name="T23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1">
                  <a:moveTo>
                    <a:pt x="40" y="21"/>
                  </a:moveTo>
                  <a:cubicBezTo>
                    <a:pt x="40" y="33"/>
                    <a:pt x="31" y="41"/>
                    <a:pt x="1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1" y="0"/>
                    <a:pt x="40" y="8"/>
                    <a:pt x="40" y="21"/>
                  </a:cubicBezTo>
                  <a:close/>
                  <a:moveTo>
                    <a:pt x="29" y="21"/>
                  </a:moveTo>
                  <a:cubicBezTo>
                    <a:pt x="29" y="14"/>
                    <a:pt x="25" y="9"/>
                    <a:pt x="1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5" y="32"/>
                    <a:pt x="29" y="27"/>
                    <a:pt x="2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3" name="Freeform 43"/>
            <p:cNvSpPr>
              <a:spLocks noEditPoints="1"/>
            </p:cNvSpPr>
            <p:nvPr/>
          </p:nvSpPr>
          <p:spPr bwMode="auto">
            <a:xfrm>
              <a:off x="9410700" y="2871788"/>
              <a:ext cx="168275" cy="153988"/>
            </a:xfrm>
            <a:custGeom>
              <a:avLst/>
              <a:gdLst>
                <a:gd name="T0" fmla="*/ 73 w 106"/>
                <a:gd name="T1" fmla="*/ 80 h 97"/>
                <a:gd name="T2" fmla="*/ 33 w 106"/>
                <a:gd name="T3" fmla="*/ 80 h 97"/>
                <a:gd name="T4" fmla="*/ 26 w 106"/>
                <a:gd name="T5" fmla="*/ 97 h 97"/>
                <a:gd name="T6" fmla="*/ 0 w 106"/>
                <a:gd name="T7" fmla="*/ 97 h 97"/>
                <a:gd name="T8" fmla="*/ 45 w 106"/>
                <a:gd name="T9" fmla="*/ 0 h 97"/>
                <a:gd name="T10" fmla="*/ 61 w 106"/>
                <a:gd name="T11" fmla="*/ 0 h 97"/>
                <a:gd name="T12" fmla="*/ 106 w 106"/>
                <a:gd name="T13" fmla="*/ 97 h 97"/>
                <a:gd name="T14" fmla="*/ 80 w 106"/>
                <a:gd name="T15" fmla="*/ 97 h 97"/>
                <a:gd name="T16" fmla="*/ 73 w 106"/>
                <a:gd name="T17" fmla="*/ 80 h 97"/>
                <a:gd name="T18" fmla="*/ 66 w 106"/>
                <a:gd name="T19" fmla="*/ 63 h 97"/>
                <a:gd name="T20" fmla="*/ 52 w 106"/>
                <a:gd name="T21" fmla="*/ 30 h 97"/>
                <a:gd name="T22" fmla="*/ 40 w 106"/>
                <a:gd name="T23" fmla="*/ 63 h 97"/>
                <a:gd name="T24" fmla="*/ 66 w 106"/>
                <a:gd name="T25" fmla="*/ 6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97">
                  <a:moveTo>
                    <a:pt x="73" y="80"/>
                  </a:moveTo>
                  <a:lnTo>
                    <a:pt x="33" y="80"/>
                  </a:lnTo>
                  <a:lnTo>
                    <a:pt x="26" y="97"/>
                  </a:lnTo>
                  <a:lnTo>
                    <a:pt x="0" y="97"/>
                  </a:lnTo>
                  <a:lnTo>
                    <a:pt x="45" y="0"/>
                  </a:lnTo>
                  <a:lnTo>
                    <a:pt x="61" y="0"/>
                  </a:lnTo>
                  <a:lnTo>
                    <a:pt x="106" y="97"/>
                  </a:lnTo>
                  <a:lnTo>
                    <a:pt x="80" y="97"/>
                  </a:lnTo>
                  <a:lnTo>
                    <a:pt x="73" y="80"/>
                  </a:lnTo>
                  <a:close/>
                  <a:moveTo>
                    <a:pt x="66" y="63"/>
                  </a:moveTo>
                  <a:lnTo>
                    <a:pt x="52" y="30"/>
                  </a:lnTo>
                  <a:lnTo>
                    <a:pt x="40" y="63"/>
                  </a:lnTo>
                  <a:lnTo>
                    <a:pt x="66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4" name="Freeform 44"/>
            <p:cNvSpPr>
              <a:spLocks noEditPoints="1"/>
            </p:cNvSpPr>
            <p:nvPr/>
          </p:nvSpPr>
          <p:spPr bwMode="auto">
            <a:xfrm>
              <a:off x="9620250" y="2871788"/>
              <a:ext cx="150813" cy="153988"/>
            </a:xfrm>
            <a:custGeom>
              <a:avLst/>
              <a:gdLst>
                <a:gd name="T0" fmla="*/ 40 w 40"/>
                <a:gd name="T1" fmla="*/ 21 h 41"/>
                <a:gd name="T2" fmla="*/ 17 w 40"/>
                <a:gd name="T3" fmla="*/ 41 h 41"/>
                <a:gd name="T4" fmla="*/ 0 w 40"/>
                <a:gd name="T5" fmla="*/ 41 h 41"/>
                <a:gd name="T6" fmla="*/ 0 w 40"/>
                <a:gd name="T7" fmla="*/ 0 h 41"/>
                <a:gd name="T8" fmla="*/ 17 w 40"/>
                <a:gd name="T9" fmla="*/ 0 h 41"/>
                <a:gd name="T10" fmla="*/ 40 w 40"/>
                <a:gd name="T11" fmla="*/ 21 h 41"/>
                <a:gd name="T12" fmla="*/ 29 w 40"/>
                <a:gd name="T13" fmla="*/ 21 h 41"/>
                <a:gd name="T14" fmla="*/ 17 w 40"/>
                <a:gd name="T15" fmla="*/ 9 h 41"/>
                <a:gd name="T16" fmla="*/ 10 w 40"/>
                <a:gd name="T17" fmla="*/ 9 h 41"/>
                <a:gd name="T18" fmla="*/ 10 w 40"/>
                <a:gd name="T19" fmla="*/ 32 h 41"/>
                <a:gd name="T20" fmla="*/ 17 w 40"/>
                <a:gd name="T21" fmla="*/ 32 h 41"/>
                <a:gd name="T22" fmla="*/ 29 w 40"/>
                <a:gd name="T23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1">
                  <a:moveTo>
                    <a:pt x="40" y="21"/>
                  </a:moveTo>
                  <a:cubicBezTo>
                    <a:pt x="40" y="33"/>
                    <a:pt x="31" y="41"/>
                    <a:pt x="1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1" y="0"/>
                    <a:pt x="40" y="8"/>
                    <a:pt x="40" y="21"/>
                  </a:cubicBezTo>
                  <a:close/>
                  <a:moveTo>
                    <a:pt x="29" y="21"/>
                  </a:moveTo>
                  <a:cubicBezTo>
                    <a:pt x="29" y="14"/>
                    <a:pt x="24" y="9"/>
                    <a:pt x="1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4" y="32"/>
                    <a:pt x="29" y="27"/>
                    <a:pt x="2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9909175" y="2871788"/>
              <a:ext cx="150813" cy="153988"/>
            </a:xfrm>
            <a:custGeom>
              <a:avLst/>
              <a:gdLst>
                <a:gd name="T0" fmla="*/ 40 w 40"/>
                <a:gd name="T1" fmla="*/ 21 h 41"/>
                <a:gd name="T2" fmla="*/ 17 w 40"/>
                <a:gd name="T3" fmla="*/ 41 h 41"/>
                <a:gd name="T4" fmla="*/ 0 w 40"/>
                <a:gd name="T5" fmla="*/ 41 h 41"/>
                <a:gd name="T6" fmla="*/ 0 w 40"/>
                <a:gd name="T7" fmla="*/ 0 h 41"/>
                <a:gd name="T8" fmla="*/ 17 w 40"/>
                <a:gd name="T9" fmla="*/ 0 h 41"/>
                <a:gd name="T10" fmla="*/ 40 w 40"/>
                <a:gd name="T11" fmla="*/ 21 h 41"/>
                <a:gd name="T12" fmla="*/ 29 w 40"/>
                <a:gd name="T13" fmla="*/ 21 h 41"/>
                <a:gd name="T14" fmla="*/ 17 w 40"/>
                <a:gd name="T15" fmla="*/ 9 h 41"/>
                <a:gd name="T16" fmla="*/ 10 w 40"/>
                <a:gd name="T17" fmla="*/ 9 h 41"/>
                <a:gd name="T18" fmla="*/ 10 w 40"/>
                <a:gd name="T19" fmla="*/ 32 h 41"/>
                <a:gd name="T20" fmla="*/ 17 w 40"/>
                <a:gd name="T21" fmla="*/ 32 h 41"/>
                <a:gd name="T22" fmla="*/ 29 w 40"/>
                <a:gd name="T23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1">
                  <a:moveTo>
                    <a:pt x="40" y="21"/>
                  </a:moveTo>
                  <a:cubicBezTo>
                    <a:pt x="40" y="33"/>
                    <a:pt x="31" y="41"/>
                    <a:pt x="1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1" y="0"/>
                    <a:pt x="40" y="8"/>
                    <a:pt x="40" y="21"/>
                  </a:cubicBezTo>
                  <a:close/>
                  <a:moveTo>
                    <a:pt x="29" y="21"/>
                  </a:moveTo>
                  <a:cubicBezTo>
                    <a:pt x="29" y="14"/>
                    <a:pt x="25" y="9"/>
                    <a:pt x="1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5" y="32"/>
                    <a:pt x="29" y="27"/>
                    <a:pt x="2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0112375" y="2871788"/>
              <a:ext cx="112713" cy="153988"/>
            </a:xfrm>
            <a:custGeom>
              <a:avLst/>
              <a:gdLst>
                <a:gd name="T0" fmla="*/ 24 w 71"/>
                <a:gd name="T1" fmla="*/ 18 h 97"/>
                <a:gd name="T2" fmla="*/ 24 w 71"/>
                <a:gd name="T3" fmla="*/ 37 h 97"/>
                <a:gd name="T4" fmla="*/ 64 w 71"/>
                <a:gd name="T5" fmla="*/ 37 h 97"/>
                <a:gd name="T6" fmla="*/ 64 w 71"/>
                <a:gd name="T7" fmla="*/ 56 h 97"/>
                <a:gd name="T8" fmla="*/ 24 w 71"/>
                <a:gd name="T9" fmla="*/ 56 h 97"/>
                <a:gd name="T10" fmla="*/ 24 w 71"/>
                <a:gd name="T11" fmla="*/ 75 h 97"/>
                <a:gd name="T12" fmla="*/ 71 w 71"/>
                <a:gd name="T13" fmla="*/ 75 h 97"/>
                <a:gd name="T14" fmla="*/ 71 w 71"/>
                <a:gd name="T15" fmla="*/ 97 h 97"/>
                <a:gd name="T16" fmla="*/ 0 w 71"/>
                <a:gd name="T17" fmla="*/ 97 h 97"/>
                <a:gd name="T18" fmla="*/ 0 w 71"/>
                <a:gd name="T19" fmla="*/ 0 h 97"/>
                <a:gd name="T20" fmla="*/ 71 w 71"/>
                <a:gd name="T21" fmla="*/ 0 h 97"/>
                <a:gd name="T22" fmla="*/ 71 w 71"/>
                <a:gd name="T23" fmla="*/ 18 h 97"/>
                <a:gd name="T24" fmla="*/ 24 w 71"/>
                <a:gd name="T25" fmla="*/ 1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97">
                  <a:moveTo>
                    <a:pt x="24" y="18"/>
                  </a:moveTo>
                  <a:lnTo>
                    <a:pt x="24" y="37"/>
                  </a:lnTo>
                  <a:lnTo>
                    <a:pt x="64" y="37"/>
                  </a:lnTo>
                  <a:lnTo>
                    <a:pt x="64" y="56"/>
                  </a:lnTo>
                  <a:lnTo>
                    <a:pt x="24" y="56"/>
                  </a:lnTo>
                  <a:lnTo>
                    <a:pt x="24" y="75"/>
                  </a:lnTo>
                  <a:lnTo>
                    <a:pt x="71" y="75"/>
                  </a:lnTo>
                  <a:lnTo>
                    <a:pt x="71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18"/>
                  </a:lnTo>
                  <a:lnTo>
                    <a:pt x="2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10360025" y="2867026"/>
              <a:ext cx="139700" cy="161925"/>
            </a:xfrm>
            <a:custGeom>
              <a:avLst/>
              <a:gdLst>
                <a:gd name="T0" fmla="*/ 0 w 37"/>
                <a:gd name="T1" fmla="*/ 21 h 43"/>
                <a:gd name="T2" fmla="*/ 22 w 37"/>
                <a:gd name="T3" fmla="*/ 0 h 43"/>
                <a:gd name="T4" fmla="*/ 37 w 37"/>
                <a:gd name="T5" fmla="*/ 4 h 43"/>
                <a:gd name="T6" fmla="*/ 32 w 37"/>
                <a:gd name="T7" fmla="*/ 13 h 43"/>
                <a:gd name="T8" fmla="*/ 23 w 37"/>
                <a:gd name="T9" fmla="*/ 10 h 43"/>
                <a:gd name="T10" fmla="*/ 10 w 37"/>
                <a:gd name="T11" fmla="*/ 21 h 43"/>
                <a:gd name="T12" fmla="*/ 23 w 37"/>
                <a:gd name="T13" fmla="*/ 33 h 43"/>
                <a:gd name="T14" fmla="*/ 32 w 37"/>
                <a:gd name="T15" fmla="*/ 30 h 43"/>
                <a:gd name="T16" fmla="*/ 36 w 37"/>
                <a:gd name="T17" fmla="*/ 39 h 43"/>
                <a:gd name="T18" fmla="*/ 22 w 37"/>
                <a:gd name="T19" fmla="*/ 43 h 43"/>
                <a:gd name="T20" fmla="*/ 0 w 37"/>
                <a:gd name="T2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43">
                  <a:moveTo>
                    <a:pt x="0" y="21"/>
                  </a:moveTo>
                  <a:cubicBezTo>
                    <a:pt x="0" y="9"/>
                    <a:pt x="9" y="0"/>
                    <a:pt x="22" y="0"/>
                  </a:cubicBezTo>
                  <a:cubicBezTo>
                    <a:pt x="30" y="0"/>
                    <a:pt x="34" y="3"/>
                    <a:pt x="37" y="4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0" y="11"/>
                    <a:pt x="27" y="10"/>
                    <a:pt x="23" y="10"/>
                  </a:cubicBezTo>
                  <a:cubicBezTo>
                    <a:pt x="16" y="10"/>
                    <a:pt x="10" y="14"/>
                    <a:pt x="10" y="21"/>
                  </a:cubicBezTo>
                  <a:cubicBezTo>
                    <a:pt x="10" y="28"/>
                    <a:pt x="16" y="33"/>
                    <a:pt x="23" y="33"/>
                  </a:cubicBezTo>
                  <a:cubicBezTo>
                    <a:pt x="27" y="33"/>
                    <a:pt x="30" y="32"/>
                    <a:pt x="32" y="3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4" y="40"/>
                    <a:pt x="30" y="43"/>
                    <a:pt x="22" y="43"/>
                  </a:cubicBezTo>
                  <a:cubicBezTo>
                    <a:pt x="9" y="43"/>
                    <a:pt x="0" y="34"/>
                    <a:pt x="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10544175" y="2871788"/>
              <a:ext cx="149225" cy="153988"/>
            </a:xfrm>
            <a:custGeom>
              <a:avLst/>
              <a:gdLst>
                <a:gd name="T0" fmla="*/ 94 w 94"/>
                <a:gd name="T1" fmla="*/ 0 h 97"/>
                <a:gd name="T2" fmla="*/ 94 w 94"/>
                <a:gd name="T3" fmla="*/ 97 h 97"/>
                <a:gd name="T4" fmla="*/ 71 w 94"/>
                <a:gd name="T5" fmla="*/ 97 h 97"/>
                <a:gd name="T6" fmla="*/ 71 w 94"/>
                <a:gd name="T7" fmla="*/ 59 h 97"/>
                <a:gd name="T8" fmla="*/ 26 w 94"/>
                <a:gd name="T9" fmla="*/ 59 h 97"/>
                <a:gd name="T10" fmla="*/ 26 w 94"/>
                <a:gd name="T11" fmla="*/ 97 h 97"/>
                <a:gd name="T12" fmla="*/ 0 w 94"/>
                <a:gd name="T13" fmla="*/ 97 h 97"/>
                <a:gd name="T14" fmla="*/ 0 w 94"/>
                <a:gd name="T15" fmla="*/ 0 h 97"/>
                <a:gd name="T16" fmla="*/ 26 w 94"/>
                <a:gd name="T17" fmla="*/ 0 h 97"/>
                <a:gd name="T18" fmla="*/ 26 w 94"/>
                <a:gd name="T19" fmla="*/ 37 h 97"/>
                <a:gd name="T20" fmla="*/ 71 w 94"/>
                <a:gd name="T21" fmla="*/ 37 h 97"/>
                <a:gd name="T22" fmla="*/ 71 w 94"/>
                <a:gd name="T23" fmla="*/ 0 h 97"/>
                <a:gd name="T24" fmla="*/ 94 w 94"/>
                <a:gd name="T2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97">
                  <a:moveTo>
                    <a:pt x="94" y="0"/>
                  </a:moveTo>
                  <a:lnTo>
                    <a:pt x="94" y="97"/>
                  </a:lnTo>
                  <a:lnTo>
                    <a:pt x="71" y="97"/>
                  </a:lnTo>
                  <a:lnTo>
                    <a:pt x="71" y="59"/>
                  </a:lnTo>
                  <a:lnTo>
                    <a:pt x="26" y="59"/>
                  </a:lnTo>
                  <a:lnTo>
                    <a:pt x="26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37"/>
                  </a:lnTo>
                  <a:lnTo>
                    <a:pt x="71" y="37"/>
                  </a:lnTo>
                  <a:lnTo>
                    <a:pt x="71" y="0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9" name="Rectangle 49"/>
            <p:cNvSpPr>
              <a:spLocks noChangeArrowheads="1"/>
            </p:cNvSpPr>
            <p:nvPr/>
          </p:nvSpPr>
          <p:spPr bwMode="auto">
            <a:xfrm>
              <a:off x="10753725" y="2871788"/>
              <a:ext cx="41275" cy="153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10855325" y="2871788"/>
              <a:ext cx="112713" cy="153988"/>
            </a:xfrm>
            <a:custGeom>
              <a:avLst/>
              <a:gdLst>
                <a:gd name="T0" fmla="*/ 71 w 71"/>
                <a:gd name="T1" fmla="*/ 75 h 97"/>
                <a:gd name="T2" fmla="*/ 71 w 71"/>
                <a:gd name="T3" fmla="*/ 97 h 97"/>
                <a:gd name="T4" fmla="*/ 0 w 71"/>
                <a:gd name="T5" fmla="*/ 97 h 97"/>
                <a:gd name="T6" fmla="*/ 0 w 71"/>
                <a:gd name="T7" fmla="*/ 0 h 97"/>
                <a:gd name="T8" fmla="*/ 24 w 71"/>
                <a:gd name="T9" fmla="*/ 0 h 97"/>
                <a:gd name="T10" fmla="*/ 24 w 71"/>
                <a:gd name="T11" fmla="*/ 75 h 97"/>
                <a:gd name="T12" fmla="*/ 71 w 71"/>
                <a:gd name="T13" fmla="*/ 7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97">
                  <a:moveTo>
                    <a:pt x="71" y="75"/>
                  </a:moveTo>
                  <a:lnTo>
                    <a:pt x="71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24" y="0"/>
                  </a:lnTo>
                  <a:lnTo>
                    <a:pt x="24" y="75"/>
                  </a:lnTo>
                  <a:lnTo>
                    <a:pt x="7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11012488" y="2871788"/>
              <a:ext cx="117475" cy="153988"/>
            </a:xfrm>
            <a:custGeom>
              <a:avLst/>
              <a:gdLst>
                <a:gd name="T0" fmla="*/ 26 w 74"/>
                <a:gd name="T1" fmla="*/ 18 h 97"/>
                <a:gd name="T2" fmla="*/ 26 w 74"/>
                <a:gd name="T3" fmla="*/ 37 h 97"/>
                <a:gd name="T4" fmla="*/ 67 w 74"/>
                <a:gd name="T5" fmla="*/ 37 h 97"/>
                <a:gd name="T6" fmla="*/ 67 w 74"/>
                <a:gd name="T7" fmla="*/ 56 h 97"/>
                <a:gd name="T8" fmla="*/ 26 w 74"/>
                <a:gd name="T9" fmla="*/ 56 h 97"/>
                <a:gd name="T10" fmla="*/ 26 w 74"/>
                <a:gd name="T11" fmla="*/ 75 h 97"/>
                <a:gd name="T12" fmla="*/ 74 w 74"/>
                <a:gd name="T13" fmla="*/ 75 h 97"/>
                <a:gd name="T14" fmla="*/ 74 w 74"/>
                <a:gd name="T15" fmla="*/ 97 h 97"/>
                <a:gd name="T16" fmla="*/ 0 w 74"/>
                <a:gd name="T17" fmla="*/ 97 h 97"/>
                <a:gd name="T18" fmla="*/ 0 w 74"/>
                <a:gd name="T19" fmla="*/ 0 h 97"/>
                <a:gd name="T20" fmla="*/ 74 w 74"/>
                <a:gd name="T21" fmla="*/ 0 h 97"/>
                <a:gd name="T22" fmla="*/ 74 w 74"/>
                <a:gd name="T23" fmla="*/ 18 h 97"/>
                <a:gd name="T24" fmla="*/ 26 w 74"/>
                <a:gd name="T25" fmla="*/ 1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97">
                  <a:moveTo>
                    <a:pt x="26" y="18"/>
                  </a:moveTo>
                  <a:lnTo>
                    <a:pt x="26" y="37"/>
                  </a:lnTo>
                  <a:lnTo>
                    <a:pt x="67" y="37"/>
                  </a:lnTo>
                  <a:lnTo>
                    <a:pt x="67" y="56"/>
                  </a:lnTo>
                  <a:lnTo>
                    <a:pt x="26" y="56"/>
                  </a:lnTo>
                  <a:lnTo>
                    <a:pt x="26" y="75"/>
                  </a:lnTo>
                  <a:lnTo>
                    <a:pt x="74" y="75"/>
                  </a:lnTo>
                  <a:lnTo>
                    <a:pt x="74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74" y="0"/>
                  </a:lnTo>
                  <a:lnTo>
                    <a:pt x="74" y="18"/>
                  </a:lnTo>
                  <a:lnTo>
                    <a:pt x="2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7905750" y="1868488"/>
              <a:ext cx="292100" cy="338138"/>
            </a:xfrm>
            <a:custGeom>
              <a:avLst/>
              <a:gdLst>
                <a:gd name="T0" fmla="*/ 0 w 78"/>
                <a:gd name="T1" fmla="*/ 45 h 90"/>
                <a:gd name="T2" fmla="*/ 47 w 78"/>
                <a:gd name="T3" fmla="*/ 0 h 90"/>
                <a:gd name="T4" fmla="*/ 78 w 78"/>
                <a:gd name="T5" fmla="*/ 9 h 90"/>
                <a:gd name="T6" fmla="*/ 69 w 78"/>
                <a:gd name="T7" fmla="*/ 26 h 90"/>
                <a:gd name="T8" fmla="*/ 49 w 78"/>
                <a:gd name="T9" fmla="*/ 20 h 90"/>
                <a:gd name="T10" fmla="*/ 23 w 78"/>
                <a:gd name="T11" fmla="*/ 45 h 90"/>
                <a:gd name="T12" fmla="*/ 49 w 78"/>
                <a:gd name="T13" fmla="*/ 70 h 90"/>
                <a:gd name="T14" fmla="*/ 69 w 78"/>
                <a:gd name="T15" fmla="*/ 64 h 90"/>
                <a:gd name="T16" fmla="*/ 77 w 78"/>
                <a:gd name="T17" fmla="*/ 81 h 90"/>
                <a:gd name="T18" fmla="*/ 47 w 78"/>
                <a:gd name="T19" fmla="*/ 90 h 90"/>
                <a:gd name="T20" fmla="*/ 0 w 78"/>
                <a:gd name="T21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45"/>
                  </a:moveTo>
                  <a:cubicBezTo>
                    <a:pt x="0" y="19"/>
                    <a:pt x="20" y="0"/>
                    <a:pt x="47" y="0"/>
                  </a:cubicBezTo>
                  <a:cubicBezTo>
                    <a:pt x="63" y="0"/>
                    <a:pt x="72" y="5"/>
                    <a:pt x="78" y="9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4" y="23"/>
                    <a:pt x="58" y="20"/>
                    <a:pt x="49" y="20"/>
                  </a:cubicBezTo>
                  <a:cubicBezTo>
                    <a:pt x="34" y="20"/>
                    <a:pt x="23" y="30"/>
                    <a:pt x="23" y="45"/>
                  </a:cubicBezTo>
                  <a:cubicBezTo>
                    <a:pt x="23" y="59"/>
                    <a:pt x="34" y="70"/>
                    <a:pt x="49" y="70"/>
                  </a:cubicBezTo>
                  <a:cubicBezTo>
                    <a:pt x="59" y="70"/>
                    <a:pt x="64" y="67"/>
                    <a:pt x="69" y="64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2" y="84"/>
                    <a:pt x="63" y="90"/>
                    <a:pt x="47" y="90"/>
                  </a:cubicBezTo>
                  <a:cubicBezTo>
                    <a:pt x="20" y="90"/>
                    <a:pt x="0" y="71"/>
                    <a:pt x="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8272463" y="1871663"/>
              <a:ext cx="241300" cy="330200"/>
            </a:xfrm>
            <a:custGeom>
              <a:avLst/>
              <a:gdLst>
                <a:gd name="T0" fmla="*/ 52 w 152"/>
                <a:gd name="T1" fmla="*/ 45 h 208"/>
                <a:gd name="T2" fmla="*/ 52 w 152"/>
                <a:gd name="T3" fmla="*/ 83 h 208"/>
                <a:gd name="T4" fmla="*/ 140 w 152"/>
                <a:gd name="T5" fmla="*/ 83 h 208"/>
                <a:gd name="T6" fmla="*/ 140 w 152"/>
                <a:gd name="T7" fmla="*/ 123 h 208"/>
                <a:gd name="T8" fmla="*/ 52 w 152"/>
                <a:gd name="T9" fmla="*/ 123 h 208"/>
                <a:gd name="T10" fmla="*/ 52 w 152"/>
                <a:gd name="T11" fmla="*/ 163 h 208"/>
                <a:gd name="T12" fmla="*/ 152 w 152"/>
                <a:gd name="T13" fmla="*/ 163 h 208"/>
                <a:gd name="T14" fmla="*/ 152 w 152"/>
                <a:gd name="T15" fmla="*/ 208 h 208"/>
                <a:gd name="T16" fmla="*/ 0 w 152"/>
                <a:gd name="T17" fmla="*/ 208 h 208"/>
                <a:gd name="T18" fmla="*/ 0 w 152"/>
                <a:gd name="T19" fmla="*/ 0 h 208"/>
                <a:gd name="T20" fmla="*/ 152 w 152"/>
                <a:gd name="T21" fmla="*/ 0 h 208"/>
                <a:gd name="T22" fmla="*/ 152 w 152"/>
                <a:gd name="T23" fmla="*/ 45 h 208"/>
                <a:gd name="T24" fmla="*/ 52 w 152"/>
                <a:gd name="T25" fmla="*/ 4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208">
                  <a:moveTo>
                    <a:pt x="52" y="45"/>
                  </a:moveTo>
                  <a:lnTo>
                    <a:pt x="52" y="83"/>
                  </a:lnTo>
                  <a:lnTo>
                    <a:pt x="140" y="83"/>
                  </a:lnTo>
                  <a:lnTo>
                    <a:pt x="140" y="123"/>
                  </a:lnTo>
                  <a:lnTo>
                    <a:pt x="52" y="123"/>
                  </a:lnTo>
                  <a:lnTo>
                    <a:pt x="52" y="163"/>
                  </a:lnTo>
                  <a:lnTo>
                    <a:pt x="152" y="163"/>
                  </a:lnTo>
                  <a:lnTo>
                    <a:pt x="152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45"/>
                  </a:lnTo>
                  <a:lnTo>
                    <a:pt x="52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8607425" y="1868488"/>
              <a:ext cx="314325" cy="338138"/>
            </a:xfrm>
            <a:custGeom>
              <a:avLst/>
              <a:gdLst>
                <a:gd name="T0" fmla="*/ 168 w 198"/>
                <a:gd name="T1" fmla="*/ 213 h 213"/>
                <a:gd name="T2" fmla="*/ 49 w 198"/>
                <a:gd name="T3" fmla="*/ 87 h 213"/>
                <a:gd name="T4" fmla="*/ 49 w 198"/>
                <a:gd name="T5" fmla="*/ 210 h 213"/>
                <a:gd name="T6" fmla="*/ 0 w 198"/>
                <a:gd name="T7" fmla="*/ 210 h 213"/>
                <a:gd name="T8" fmla="*/ 0 w 198"/>
                <a:gd name="T9" fmla="*/ 0 h 213"/>
                <a:gd name="T10" fmla="*/ 28 w 198"/>
                <a:gd name="T11" fmla="*/ 0 h 213"/>
                <a:gd name="T12" fmla="*/ 146 w 198"/>
                <a:gd name="T13" fmla="*/ 125 h 213"/>
                <a:gd name="T14" fmla="*/ 146 w 198"/>
                <a:gd name="T15" fmla="*/ 2 h 213"/>
                <a:gd name="T16" fmla="*/ 196 w 198"/>
                <a:gd name="T17" fmla="*/ 2 h 213"/>
                <a:gd name="T18" fmla="*/ 198 w 198"/>
                <a:gd name="T19" fmla="*/ 213 h 213"/>
                <a:gd name="T20" fmla="*/ 168 w 198"/>
                <a:gd name="T21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213">
                  <a:moveTo>
                    <a:pt x="168" y="213"/>
                  </a:moveTo>
                  <a:lnTo>
                    <a:pt x="49" y="87"/>
                  </a:lnTo>
                  <a:lnTo>
                    <a:pt x="49" y="210"/>
                  </a:lnTo>
                  <a:lnTo>
                    <a:pt x="0" y="210"/>
                  </a:lnTo>
                  <a:lnTo>
                    <a:pt x="0" y="0"/>
                  </a:lnTo>
                  <a:lnTo>
                    <a:pt x="28" y="0"/>
                  </a:lnTo>
                  <a:lnTo>
                    <a:pt x="146" y="125"/>
                  </a:lnTo>
                  <a:lnTo>
                    <a:pt x="146" y="2"/>
                  </a:lnTo>
                  <a:lnTo>
                    <a:pt x="196" y="2"/>
                  </a:lnTo>
                  <a:lnTo>
                    <a:pt x="198" y="213"/>
                  </a:lnTo>
                  <a:lnTo>
                    <a:pt x="168" y="2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8993188" y="1871663"/>
              <a:ext cx="301625" cy="330200"/>
            </a:xfrm>
            <a:custGeom>
              <a:avLst/>
              <a:gdLst>
                <a:gd name="T0" fmla="*/ 190 w 190"/>
                <a:gd name="T1" fmla="*/ 45 h 208"/>
                <a:gd name="T2" fmla="*/ 121 w 190"/>
                <a:gd name="T3" fmla="*/ 45 h 208"/>
                <a:gd name="T4" fmla="*/ 121 w 190"/>
                <a:gd name="T5" fmla="*/ 208 h 208"/>
                <a:gd name="T6" fmla="*/ 69 w 190"/>
                <a:gd name="T7" fmla="*/ 208 h 208"/>
                <a:gd name="T8" fmla="*/ 69 w 190"/>
                <a:gd name="T9" fmla="*/ 45 h 208"/>
                <a:gd name="T10" fmla="*/ 0 w 190"/>
                <a:gd name="T11" fmla="*/ 45 h 208"/>
                <a:gd name="T12" fmla="*/ 0 w 190"/>
                <a:gd name="T13" fmla="*/ 0 h 208"/>
                <a:gd name="T14" fmla="*/ 190 w 190"/>
                <a:gd name="T15" fmla="*/ 0 h 208"/>
                <a:gd name="T16" fmla="*/ 190 w 190"/>
                <a:gd name="T17" fmla="*/ 4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08">
                  <a:moveTo>
                    <a:pt x="190" y="45"/>
                  </a:moveTo>
                  <a:lnTo>
                    <a:pt x="121" y="45"/>
                  </a:lnTo>
                  <a:lnTo>
                    <a:pt x="121" y="208"/>
                  </a:lnTo>
                  <a:lnTo>
                    <a:pt x="69" y="208"/>
                  </a:lnTo>
                  <a:lnTo>
                    <a:pt x="69" y="45"/>
                  </a:lnTo>
                  <a:lnTo>
                    <a:pt x="0" y="45"/>
                  </a:lnTo>
                  <a:lnTo>
                    <a:pt x="0" y="0"/>
                  </a:lnTo>
                  <a:lnTo>
                    <a:pt x="190" y="0"/>
                  </a:lnTo>
                  <a:lnTo>
                    <a:pt x="19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6" name="Freeform 56"/>
            <p:cNvSpPr>
              <a:spLocks noEditPoints="1"/>
            </p:cNvSpPr>
            <p:nvPr/>
          </p:nvSpPr>
          <p:spPr bwMode="auto">
            <a:xfrm>
              <a:off x="9369425" y="1871663"/>
              <a:ext cx="280988" cy="330200"/>
            </a:xfrm>
            <a:custGeom>
              <a:avLst/>
              <a:gdLst>
                <a:gd name="T0" fmla="*/ 51 w 75"/>
                <a:gd name="T1" fmla="*/ 88 h 88"/>
                <a:gd name="T2" fmla="*/ 35 w 75"/>
                <a:gd name="T3" fmla="*/ 65 h 88"/>
                <a:gd name="T4" fmla="*/ 32 w 75"/>
                <a:gd name="T5" fmla="*/ 65 h 88"/>
                <a:gd name="T6" fmla="*/ 21 w 75"/>
                <a:gd name="T7" fmla="*/ 65 h 88"/>
                <a:gd name="T8" fmla="*/ 21 w 75"/>
                <a:gd name="T9" fmla="*/ 88 h 88"/>
                <a:gd name="T10" fmla="*/ 0 w 75"/>
                <a:gd name="T11" fmla="*/ 88 h 88"/>
                <a:gd name="T12" fmla="*/ 0 w 75"/>
                <a:gd name="T13" fmla="*/ 0 h 88"/>
                <a:gd name="T14" fmla="*/ 33 w 75"/>
                <a:gd name="T15" fmla="*/ 0 h 88"/>
                <a:gd name="T16" fmla="*/ 71 w 75"/>
                <a:gd name="T17" fmla="*/ 33 h 88"/>
                <a:gd name="T18" fmla="*/ 55 w 75"/>
                <a:gd name="T19" fmla="*/ 60 h 88"/>
                <a:gd name="T20" fmla="*/ 75 w 75"/>
                <a:gd name="T21" fmla="*/ 88 h 88"/>
                <a:gd name="T22" fmla="*/ 51 w 75"/>
                <a:gd name="T23" fmla="*/ 88 h 88"/>
                <a:gd name="T24" fmla="*/ 21 w 75"/>
                <a:gd name="T25" fmla="*/ 47 h 88"/>
                <a:gd name="T26" fmla="*/ 32 w 75"/>
                <a:gd name="T27" fmla="*/ 47 h 88"/>
                <a:gd name="T28" fmla="*/ 49 w 75"/>
                <a:gd name="T29" fmla="*/ 33 h 88"/>
                <a:gd name="T30" fmla="*/ 32 w 75"/>
                <a:gd name="T31" fmla="*/ 18 h 88"/>
                <a:gd name="T32" fmla="*/ 21 w 75"/>
                <a:gd name="T33" fmla="*/ 18 h 88"/>
                <a:gd name="T34" fmla="*/ 21 w 75"/>
                <a:gd name="T35" fmla="*/ 4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88">
                  <a:moveTo>
                    <a:pt x="51" y="88"/>
                  </a:moveTo>
                  <a:cubicBezTo>
                    <a:pt x="35" y="65"/>
                    <a:pt x="35" y="65"/>
                    <a:pt x="35" y="65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56" y="0"/>
                    <a:pt x="71" y="13"/>
                    <a:pt x="71" y="33"/>
                  </a:cubicBezTo>
                  <a:cubicBezTo>
                    <a:pt x="71" y="45"/>
                    <a:pt x="65" y="54"/>
                    <a:pt x="55" y="60"/>
                  </a:cubicBezTo>
                  <a:cubicBezTo>
                    <a:pt x="75" y="88"/>
                    <a:pt x="75" y="88"/>
                    <a:pt x="75" y="88"/>
                  </a:cubicBezTo>
                  <a:lnTo>
                    <a:pt x="51" y="88"/>
                  </a:lnTo>
                  <a:close/>
                  <a:moveTo>
                    <a:pt x="21" y="47"/>
                  </a:moveTo>
                  <a:cubicBezTo>
                    <a:pt x="32" y="47"/>
                    <a:pt x="32" y="47"/>
                    <a:pt x="32" y="47"/>
                  </a:cubicBezTo>
                  <a:cubicBezTo>
                    <a:pt x="43" y="47"/>
                    <a:pt x="49" y="41"/>
                    <a:pt x="49" y="33"/>
                  </a:cubicBezTo>
                  <a:cubicBezTo>
                    <a:pt x="49" y="24"/>
                    <a:pt x="43" y="18"/>
                    <a:pt x="32" y="18"/>
                  </a:cubicBezTo>
                  <a:cubicBezTo>
                    <a:pt x="21" y="18"/>
                    <a:pt x="21" y="18"/>
                    <a:pt x="21" y="18"/>
                  </a:cubicBezTo>
                  <a:lnTo>
                    <a:pt x="2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7" name="Freeform 57"/>
            <p:cNvSpPr>
              <a:spLocks noEditPoints="1"/>
            </p:cNvSpPr>
            <p:nvPr/>
          </p:nvSpPr>
          <p:spPr bwMode="auto">
            <a:xfrm>
              <a:off x="9702800" y="1868488"/>
              <a:ext cx="357188" cy="338138"/>
            </a:xfrm>
            <a:custGeom>
              <a:avLst/>
              <a:gdLst>
                <a:gd name="T0" fmla="*/ 0 w 95"/>
                <a:gd name="T1" fmla="*/ 45 h 90"/>
                <a:gd name="T2" fmla="*/ 48 w 95"/>
                <a:gd name="T3" fmla="*/ 0 h 90"/>
                <a:gd name="T4" fmla="*/ 95 w 95"/>
                <a:gd name="T5" fmla="*/ 45 h 90"/>
                <a:gd name="T6" fmla="*/ 48 w 95"/>
                <a:gd name="T7" fmla="*/ 90 h 90"/>
                <a:gd name="T8" fmla="*/ 0 w 95"/>
                <a:gd name="T9" fmla="*/ 45 h 90"/>
                <a:gd name="T10" fmla="*/ 73 w 95"/>
                <a:gd name="T11" fmla="*/ 45 h 90"/>
                <a:gd name="T12" fmla="*/ 48 w 95"/>
                <a:gd name="T13" fmla="*/ 20 h 90"/>
                <a:gd name="T14" fmla="*/ 23 w 95"/>
                <a:gd name="T15" fmla="*/ 45 h 90"/>
                <a:gd name="T16" fmla="*/ 48 w 95"/>
                <a:gd name="T17" fmla="*/ 70 h 90"/>
                <a:gd name="T18" fmla="*/ 73 w 95"/>
                <a:gd name="T19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90">
                  <a:moveTo>
                    <a:pt x="0" y="45"/>
                  </a:moveTo>
                  <a:cubicBezTo>
                    <a:pt x="0" y="19"/>
                    <a:pt x="20" y="0"/>
                    <a:pt x="48" y="0"/>
                  </a:cubicBezTo>
                  <a:cubicBezTo>
                    <a:pt x="75" y="0"/>
                    <a:pt x="95" y="19"/>
                    <a:pt x="95" y="45"/>
                  </a:cubicBezTo>
                  <a:cubicBezTo>
                    <a:pt x="95" y="71"/>
                    <a:pt x="75" y="90"/>
                    <a:pt x="48" y="90"/>
                  </a:cubicBezTo>
                  <a:cubicBezTo>
                    <a:pt x="20" y="90"/>
                    <a:pt x="0" y="71"/>
                    <a:pt x="0" y="45"/>
                  </a:cubicBezTo>
                  <a:close/>
                  <a:moveTo>
                    <a:pt x="73" y="45"/>
                  </a:moveTo>
                  <a:cubicBezTo>
                    <a:pt x="73" y="31"/>
                    <a:pt x="62" y="20"/>
                    <a:pt x="48" y="20"/>
                  </a:cubicBezTo>
                  <a:cubicBezTo>
                    <a:pt x="33" y="20"/>
                    <a:pt x="23" y="31"/>
                    <a:pt x="23" y="45"/>
                  </a:cubicBezTo>
                  <a:cubicBezTo>
                    <a:pt x="23" y="59"/>
                    <a:pt x="33" y="70"/>
                    <a:pt x="48" y="70"/>
                  </a:cubicBezTo>
                  <a:cubicBezTo>
                    <a:pt x="62" y="70"/>
                    <a:pt x="73" y="59"/>
                    <a:pt x="73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8" name="Freeform 58"/>
            <p:cNvSpPr>
              <a:spLocks noEditPoints="1"/>
            </p:cNvSpPr>
            <p:nvPr/>
          </p:nvSpPr>
          <p:spPr bwMode="auto">
            <a:xfrm>
              <a:off x="7923213" y="2371726"/>
              <a:ext cx="315913" cy="330200"/>
            </a:xfrm>
            <a:custGeom>
              <a:avLst/>
              <a:gdLst>
                <a:gd name="T0" fmla="*/ 84 w 84"/>
                <a:gd name="T1" fmla="*/ 44 h 88"/>
                <a:gd name="T2" fmla="*/ 37 w 84"/>
                <a:gd name="T3" fmla="*/ 88 h 88"/>
                <a:gd name="T4" fmla="*/ 0 w 84"/>
                <a:gd name="T5" fmla="*/ 88 h 88"/>
                <a:gd name="T6" fmla="*/ 0 w 84"/>
                <a:gd name="T7" fmla="*/ 0 h 88"/>
                <a:gd name="T8" fmla="*/ 37 w 84"/>
                <a:gd name="T9" fmla="*/ 0 h 88"/>
                <a:gd name="T10" fmla="*/ 84 w 84"/>
                <a:gd name="T11" fmla="*/ 44 h 88"/>
                <a:gd name="T12" fmla="*/ 62 w 84"/>
                <a:gd name="T13" fmla="*/ 44 h 88"/>
                <a:gd name="T14" fmla="*/ 37 w 84"/>
                <a:gd name="T15" fmla="*/ 19 h 88"/>
                <a:gd name="T16" fmla="*/ 22 w 84"/>
                <a:gd name="T17" fmla="*/ 19 h 88"/>
                <a:gd name="T18" fmla="*/ 22 w 84"/>
                <a:gd name="T19" fmla="*/ 68 h 88"/>
                <a:gd name="T20" fmla="*/ 37 w 84"/>
                <a:gd name="T21" fmla="*/ 68 h 88"/>
                <a:gd name="T22" fmla="*/ 62 w 84"/>
                <a:gd name="T23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8">
                  <a:moveTo>
                    <a:pt x="84" y="44"/>
                  </a:moveTo>
                  <a:cubicBezTo>
                    <a:pt x="84" y="70"/>
                    <a:pt x="65" y="88"/>
                    <a:pt x="37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65" y="0"/>
                    <a:pt x="84" y="17"/>
                    <a:pt x="84" y="44"/>
                  </a:cubicBezTo>
                  <a:close/>
                  <a:moveTo>
                    <a:pt x="62" y="44"/>
                  </a:moveTo>
                  <a:cubicBezTo>
                    <a:pt x="62" y="29"/>
                    <a:pt x="52" y="19"/>
                    <a:pt x="37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52" y="68"/>
                    <a:pt x="62" y="58"/>
                    <a:pt x="62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8324850" y="2371726"/>
              <a:ext cx="241300" cy="330200"/>
            </a:xfrm>
            <a:custGeom>
              <a:avLst/>
              <a:gdLst>
                <a:gd name="T0" fmla="*/ 53 w 152"/>
                <a:gd name="T1" fmla="*/ 42 h 208"/>
                <a:gd name="T2" fmla="*/ 53 w 152"/>
                <a:gd name="T3" fmla="*/ 80 h 208"/>
                <a:gd name="T4" fmla="*/ 140 w 152"/>
                <a:gd name="T5" fmla="*/ 80 h 208"/>
                <a:gd name="T6" fmla="*/ 140 w 152"/>
                <a:gd name="T7" fmla="*/ 123 h 208"/>
                <a:gd name="T8" fmla="*/ 53 w 152"/>
                <a:gd name="T9" fmla="*/ 123 h 208"/>
                <a:gd name="T10" fmla="*/ 53 w 152"/>
                <a:gd name="T11" fmla="*/ 163 h 208"/>
                <a:gd name="T12" fmla="*/ 152 w 152"/>
                <a:gd name="T13" fmla="*/ 163 h 208"/>
                <a:gd name="T14" fmla="*/ 152 w 152"/>
                <a:gd name="T15" fmla="*/ 208 h 208"/>
                <a:gd name="T16" fmla="*/ 0 w 152"/>
                <a:gd name="T17" fmla="*/ 208 h 208"/>
                <a:gd name="T18" fmla="*/ 0 w 152"/>
                <a:gd name="T19" fmla="*/ 0 h 208"/>
                <a:gd name="T20" fmla="*/ 152 w 152"/>
                <a:gd name="T21" fmla="*/ 0 h 208"/>
                <a:gd name="T22" fmla="*/ 152 w 152"/>
                <a:gd name="T23" fmla="*/ 42 h 208"/>
                <a:gd name="T24" fmla="*/ 53 w 152"/>
                <a:gd name="T25" fmla="*/ 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208">
                  <a:moveTo>
                    <a:pt x="53" y="42"/>
                  </a:moveTo>
                  <a:lnTo>
                    <a:pt x="53" y="80"/>
                  </a:lnTo>
                  <a:lnTo>
                    <a:pt x="140" y="80"/>
                  </a:lnTo>
                  <a:lnTo>
                    <a:pt x="140" y="123"/>
                  </a:lnTo>
                  <a:lnTo>
                    <a:pt x="53" y="123"/>
                  </a:lnTo>
                  <a:lnTo>
                    <a:pt x="53" y="163"/>
                  </a:lnTo>
                  <a:lnTo>
                    <a:pt x="152" y="163"/>
                  </a:lnTo>
                  <a:lnTo>
                    <a:pt x="152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42"/>
                  </a:lnTo>
                  <a:lnTo>
                    <a:pt x="5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8821738" y="2371726"/>
              <a:ext cx="239713" cy="330200"/>
            </a:xfrm>
            <a:custGeom>
              <a:avLst/>
              <a:gdLst>
                <a:gd name="T0" fmla="*/ 52 w 151"/>
                <a:gd name="T1" fmla="*/ 42 h 208"/>
                <a:gd name="T2" fmla="*/ 52 w 151"/>
                <a:gd name="T3" fmla="*/ 80 h 208"/>
                <a:gd name="T4" fmla="*/ 139 w 151"/>
                <a:gd name="T5" fmla="*/ 80 h 208"/>
                <a:gd name="T6" fmla="*/ 139 w 151"/>
                <a:gd name="T7" fmla="*/ 123 h 208"/>
                <a:gd name="T8" fmla="*/ 52 w 151"/>
                <a:gd name="T9" fmla="*/ 123 h 208"/>
                <a:gd name="T10" fmla="*/ 52 w 151"/>
                <a:gd name="T11" fmla="*/ 163 h 208"/>
                <a:gd name="T12" fmla="*/ 151 w 151"/>
                <a:gd name="T13" fmla="*/ 163 h 208"/>
                <a:gd name="T14" fmla="*/ 151 w 151"/>
                <a:gd name="T15" fmla="*/ 208 h 208"/>
                <a:gd name="T16" fmla="*/ 0 w 151"/>
                <a:gd name="T17" fmla="*/ 208 h 208"/>
                <a:gd name="T18" fmla="*/ 0 w 151"/>
                <a:gd name="T19" fmla="*/ 0 h 208"/>
                <a:gd name="T20" fmla="*/ 151 w 151"/>
                <a:gd name="T21" fmla="*/ 0 h 208"/>
                <a:gd name="T22" fmla="*/ 151 w 151"/>
                <a:gd name="T23" fmla="*/ 42 h 208"/>
                <a:gd name="T24" fmla="*/ 52 w 151"/>
                <a:gd name="T25" fmla="*/ 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1" h="208">
                  <a:moveTo>
                    <a:pt x="52" y="42"/>
                  </a:moveTo>
                  <a:lnTo>
                    <a:pt x="52" y="80"/>
                  </a:lnTo>
                  <a:lnTo>
                    <a:pt x="139" y="80"/>
                  </a:lnTo>
                  <a:lnTo>
                    <a:pt x="139" y="123"/>
                  </a:lnTo>
                  <a:lnTo>
                    <a:pt x="52" y="123"/>
                  </a:lnTo>
                  <a:lnTo>
                    <a:pt x="52" y="163"/>
                  </a:lnTo>
                  <a:lnTo>
                    <a:pt x="151" y="163"/>
                  </a:lnTo>
                  <a:lnTo>
                    <a:pt x="151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42"/>
                  </a:lnTo>
                  <a:lnTo>
                    <a:pt x="52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9151938" y="2366963"/>
              <a:ext cx="314325" cy="338138"/>
            </a:xfrm>
            <a:custGeom>
              <a:avLst/>
              <a:gdLst>
                <a:gd name="T0" fmla="*/ 170 w 198"/>
                <a:gd name="T1" fmla="*/ 213 h 213"/>
                <a:gd name="T2" fmla="*/ 52 w 198"/>
                <a:gd name="T3" fmla="*/ 88 h 213"/>
                <a:gd name="T4" fmla="*/ 52 w 198"/>
                <a:gd name="T5" fmla="*/ 211 h 213"/>
                <a:gd name="T6" fmla="*/ 0 w 198"/>
                <a:gd name="T7" fmla="*/ 211 h 213"/>
                <a:gd name="T8" fmla="*/ 0 w 198"/>
                <a:gd name="T9" fmla="*/ 0 h 213"/>
                <a:gd name="T10" fmla="*/ 30 w 198"/>
                <a:gd name="T11" fmla="*/ 0 h 213"/>
                <a:gd name="T12" fmla="*/ 149 w 198"/>
                <a:gd name="T13" fmla="*/ 123 h 213"/>
                <a:gd name="T14" fmla="*/ 149 w 198"/>
                <a:gd name="T15" fmla="*/ 3 h 213"/>
                <a:gd name="T16" fmla="*/ 198 w 198"/>
                <a:gd name="T17" fmla="*/ 3 h 213"/>
                <a:gd name="T18" fmla="*/ 198 w 198"/>
                <a:gd name="T19" fmla="*/ 213 h 213"/>
                <a:gd name="T20" fmla="*/ 170 w 198"/>
                <a:gd name="T21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213">
                  <a:moveTo>
                    <a:pt x="170" y="213"/>
                  </a:moveTo>
                  <a:lnTo>
                    <a:pt x="52" y="88"/>
                  </a:lnTo>
                  <a:lnTo>
                    <a:pt x="52" y="211"/>
                  </a:lnTo>
                  <a:lnTo>
                    <a:pt x="0" y="211"/>
                  </a:lnTo>
                  <a:lnTo>
                    <a:pt x="0" y="0"/>
                  </a:lnTo>
                  <a:lnTo>
                    <a:pt x="30" y="0"/>
                  </a:lnTo>
                  <a:lnTo>
                    <a:pt x="149" y="123"/>
                  </a:lnTo>
                  <a:lnTo>
                    <a:pt x="149" y="3"/>
                  </a:lnTo>
                  <a:lnTo>
                    <a:pt x="198" y="3"/>
                  </a:lnTo>
                  <a:lnTo>
                    <a:pt x="198" y="213"/>
                  </a:lnTo>
                  <a:lnTo>
                    <a:pt x="170" y="2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9571038" y="2371726"/>
              <a:ext cx="241300" cy="330200"/>
            </a:xfrm>
            <a:custGeom>
              <a:avLst/>
              <a:gdLst>
                <a:gd name="T0" fmla="*/ 53 w 152"/>
                <a:gd name="T1" fmla="*/ 42 h 208"/>
                <a:gd name="T2" fmla="*/ 53 w 152"/>
                <a:gd name="T3" fmla="*/ 80 h 208"/>
                <a:gd name="T4" fmla="*/ 140 w 152"/>
                <a:gd name="T5" fmla="*/ 80 h 208"/>
                <a:gd name="T6" fmla="*/ 140 w 152"/>
                <a:gd name="T7" fmla="*/ 123 h 208"/>
                <a:gd name="T8" fmla="*/ 53 w 152"/>
                <a:gd name="T9" fmla="*/ 123 h 208"/>
                <a:gd name="T10" fmla="*/ 53 w 152"/>
                <a:gd name="T11" fmla="*/ 163 h 208"/>
                <a:gd name="T12" fmla="*/ 152 w 152"/>
                <a:gd name="T13" fmla="*/ 163 h 208"/>
                <a:gd name="T14" fmla="*/ 152 w 152"/>
                <a:gd name="T15" fmla="*/ 208 h 208"/>
                <a:gd name="T16" fmla="*/ 0 w 152"/>
                <a:gd name="T17" fmla="*/ 208 h 208"/>
                <a:gd name="T18" fmla="*/ 0 w 152"/>
                <a:gd name="T19" fmla="*/ 0 h 208"/>
                <a:gd name="T20" fmla="*/ 152 w 152"/>
                <a:gd name="T21" fmla="*/ 0 h 208"/>
                <a:gd name="T22" fmla="*/ 152 w 152"/>
                <a:gd name="T23" fmla="*/ 42 h 208"/>
                <a:gd name="T24" fmla="*/ 53 w 152"/>
                <a:gd name="T25" fmla="*/ 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208">
                  <a:moveTo>
                    <a:pt x="53" y="42"/>
                  </a:moveTo>
                  <a:lnTo>
                    <a:pt x="53" y="80"/>
                  </a:lnTo>
                  <a:lnTo>
                    <a:pt x="140" y="80"/>
                  </a:lnTo>
                  <a:lnTo>
                    <a:pt x="140" y="123"/>
                  </a:lnTo>
                  <a:lnTo>
                    <a:pt x="53" y="123"/>
                  </a:lnTo>
                  <a:lnTo>
                    <a:pt x="53" y="163"/>
                  </a:lnTo>
                  <a:lnTo>
                    <a:pt x="152" y="163"/>
                  </a:lnTo>
                  <a:lnTo>
                    <a:pt x="152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42"/>
                  </a:lnTo>
                  <a:lnTo>
                    <a:pt x="5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3" name="Freeform 63"/>
            <p:cNvSpPr>
              <a:spLocks noEditPoints="1"/>
            </p:cNvSpPr>
            <p:nvPr/>
          </p:nvSpPr>
          <p:spPr bwMode="auto">
            <a:xfrm>
              <a:off x="9906000" y="2371726"/>
              <a:ext cx="280988" cy="330200"/>
            </a:xfrm>
            <a:custGeom>
              <a:avLst/>
              <a:gdLst>
                <a:gd name="T0" fmla="*/ 51 w 75"/>
                <a:gd name="T1" fmla="*/ 88 h 88"/>
                <a:gd name="T2" fmla="*/ 35 w 75"/>
                <a:gd name="T3" fmla="*/ 64 h 88"/>
                <a:gd name="T4" fmla="*/ 33 w 75"/>
                <a:gd name="T5" fmla="*/ 64 h 88"/>
                <a:gd name="T6" fmla="*/ 21 w 75"/>
                <a:gd name="T7" fmla="*/ 64 h 88"/>
                <a:gd name="T8" fmla="*/ 21 w 75"/>
                <a:gd name="T9" fmla="*/ 88 h 88"/>
                <a:gd name="T10" fmla="*/ 0 w 75"/>
                <a:gd name="T11" fmla="*/ 88 h 88"/>
                <a:gd name="T12" fmla="*/ 0 w 75"/>
                <a:gd name="T13" fmla="*/ 0 h 88"/>
                <a:gd name="T14" fmla="*/ 34 w 75"/>
                <a:gd name="T15" fmla="*/ 0 h 88"/>
                <a:gd name="T16" fmla="*/ 71 w 75"/>
                <a:gd name="T17" fmla="*/ 33 h 88"/>
                <a:gd name="T18" fmla="*/ 55 w 75"/>
                <a:gd name="T19" fmla="*/ 59 h 88"/>
                <a:gd name="T20" fmla="*/ 75 w 75"/>
                <a:gd name="T21" fmla="*/ 88 h 88"/>
                <a:gd name="T22" fmla="*/ 51 w 75"/>
                <a:gd name="T23" fmla="*/ 88 h 88"/>
                <a:gd name="T24" fmla="*/ 21 w 75"/>
                <a:gd name="T25" fmla="*/ 46 h 88"/>
                <a:gd name="T26" fmla="*/ 32 w 75"/>
                <a:gd name="T27" fmla="*/ 46 h 88"/>
                <a:gd name="T28" fmla="*/ 49 w 75"/>
                <a:gd name="T29" fmla="*/ 32 h 88"/>
                <a:gd name="T30" fmla="*/ 32 w 75"/>
                <a:gd name="T31" fmla="*/ 18 h 88"/>
                <a:gd name="T32" fmla="*/ 21 w 75"/>
                <a:gd name="T33" fmla="*/ 18 h 88"/>
                <a:gd name="T34" fmla="*/ 21 w 75"/>
                <a:gd name="T35" fmla="*/ 4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88">
                  <a:moveTo>
                    <a:pt x="51" y="88"/>
                  </a:moveTo>
                  <a:cubicBezTo>
                    <a:pt x="35" y="64"/>
                    <a:pt x="35" y="64"/>
                    <a:pt x="35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56" y="0"/>
                    <a:pt x="71" y="13"/>
                    <a:pt x="71" y="33"/>
                  </a:cubicBezTo>
                  <a:cubicBezTo>
                    <a:pt x="71" y="45"/>
                    <a:pt x="65" y="54"/>
                    <a:pt x="55" y="59"/>
                  </a:cubicBezTo>
                  <a:cubicBezTo>
                    <a:pt x="75" y="88"/>
                    <a:pt x="75" y="88"/>
                    <a:pt x="75" y="88"/>
                  </a:cubicBezTo>
                  <a:lnTo>
                    <a:pt x="51" y="88"/>
                  </a:lnTo>
                  <a:close/>
                  <a:moveTo>
                    <a:pt x="21" y="46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43" y="46"/>
                    <a:pt x="49" y="41"/>
                    <a:pt x="49" y="32"/>
                  </a:cubicBezTo>
                  <a:cubicBezTo>
                    <a:pt x="49" y="24"/>
                    <a:pt x="43" y="18"/>
                    <a:pt x="32" y="18"/>
                  </a:cubicBezTo>
                  <a:cubicBezTo>
                    <a:pt x="21" y="18"/>
                    <a:pt x="21" y="18"/>
                    <a:pt x="21" y="18"/>
                  </a:cubicBezTo>
                  <a:lnTo>
                    <a:pt x="2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10239375" y="2363788"/>
              <a:ext cx="312738" cy="341313"/>
            </a:xfrm>
            <a:custGeom>
              <a:avLst/>
              <a:gdLst>
                <a:gd name="T0" fmla="*/ 83 w 83"/>
                <a:gd name="T1" fmla="*/ 44 h 91"/>
                <a:gd name="T2" fmla="*/ 83 w 83"/>
                <a:gd name="T3" fmla="*/ 80 h 91"/>
                <a:gd name="T4" fmla="*/ 49 w 83"/>
                <a:gd name="T5" fmla="*/ 91 h 91"/>
                <a:gd name="T6" fmla="*/ 0 w 83"/>
                <a:gd name="T7" fmla="*/ 46 h 91"/>
                <a:gd name="T8" fmla="*/ 49 w 83"/>
                <a:gd name="T9" fmla="*/ 0 h 91"/>
                <a:gd name="T10" fmla="*/ 80 w 83"/>
                <a:gd name="T11" fmla="*/ 9 h 91"/>
                <a:gd name="T12" fmla="*/ 70 w 83"/>
                <a:gd name="T13" fmla="*/ 27 h 91"/>
                <a:gd name="T14" fmla="*/ 50 w 83"/>
                <a:gd name="T15" fmla="*/ 21 h 91"/>
                <a:gd name="T16" fmla="*/ 23 w 83"/>
                <a:gd name="T17" fmla="*/ 46 h 91"/>
                <a:gd name="T18" fmla="*/ 50 w 83"/>
                <a:gd name="T19" fmla="*/ 71 h 91"/>
                <a:gd name="T20" fmla="*/ 62 w 83"/>
                <a:gd name="T21" fmla="*/ 69 h 91"/>
                <a:gd name="T22" fmla="*/ 62 w 83"/>
                <a:gd name="T23" fmla="*/ 44 h 91"/>
                <a:gd name="T24" fmla="*/ 83 w 83"/>
                <a:gd name="T25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91">
                  <a:moveTo>
                    <a:pt x="83" y="44"/>
                  </a:moveTo>
                  <a:cubicBezTo>
                    <a:pt x="83" y="80"/>
                    <a:pt x="83" y="80"/>
                    <a:pt x="83" y="80"/>
                  </a:cubicBezTo>
                  <a:cubicBezTo>
                    <a:pt x="78" y="84"/>
                    <a:pt x="67" y="91"/>
                    <a:pt x="49" y="91"/>
                  </a:cubicBezTo>
                  <a:cubicBezTo>
                    <a:pt x="20" y="91"/>
                    <a:pt x="0" y="71"/>
                    <a:pt x="0" y="46"/>
                  </a:cubicBezTo>
                  <a:cubicBezTo>
                    <a:pt x="0" y="20"/>
                    <a:pt x="20" y="0"/>
                    <a:pt x="49" y="0"/>
                  </a:cubicBezTo>
                  <a:cubicBezTo>
                    <a:pt x="68" y="0"/>
                    <a:pt x="77" y="7"/>
                    <a:pt x="80" y="9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68" y="25"/>
                    <a:pt x="61" y="21"/>
                    <a:pt x="50" y="21"/>
                  </a:cubicBezTo>
                  <a:cubicBezTo>
                    <a:pt x="34" y="21"/>
                    <a:pt x="23" y="31"/>
                    <a:pt x="23" y="46"/>
                  </a:cubicBezTo>
                  <a:cubicBezTo>
                    <a:pt x="23" y="61"/>
                    <a:pt x="35" y="71"/>
                    <a:pt x="50" y="71"/>
                  </a:cubicBezTo>
                  <a:cubicBezTo>
                    <a:pt x="54" y="71"/>
                    <a:pt x="59" y="71"/>
                    <a:pt x="62" y="69"/>
                  </a:cubicBezTo>
                  <a:cubicBezTo>
                    <a:pt x="62" y="44"/>
                    <a:pt x="62" y="44"/>
                    <a:pt x="62" y="44"/>
                  </a:cubicBezTo>
                  <a:lnTo>
                    <a:pt x="8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5" name="Freeform 65"/>
            <p:cNvSpPr>
              <a:spLocks noEditPoints="1"/>
            </p:cNvSpPr>
            <p:nvPr/>
          </p:nvSpPr>
          <p:spPr bwMode="auto">
            <a:xfrm>
              <a:off x="10615613" y="2224088"/>
              <a:ext cx="165100" cy="477838"/>
            </a:xfrm>
            <a:custGeom>
              <a:avLst/>
              <a:gdLst>
                <a:gd name="T0" fmla="*/ 0 w 104"/>
                <a:gd name="T1" fmla="*/ 48 h 301"/>
                <a:gd name="T2" fmla="*/ 83 w 104"/>
                <a:gd name="T3" fmla="*/ 0 h 301"/>
                <a:gd name="T4" fmla="*/ 104 w 104"/>
                <a:gd name="T5" fmla="*/ 43 h 301"/>
                <a:gd name="T6" fmla="*/ 14 w 104"/>
                <a:gd name="T7" fmla="*/ 79 h 301"/>
                <a:gd name="T8" fmla="*/ 0 w 104"/>
                <a:gd name="T9" fmla="*/ 48 h 301"/>
                <a:gd name="T10" fmla="*/ 19 w 104"/>
                <a:gd name="T11" fmla="*/ 93 h 301"/>
                <a:gd name="T12" fmla="*/ 71 w 104"/>
                <a:gd name="T13" fmla="*/ 93 h 301"/>
                <a:gd name="T14" fmla="*/ 71 w 104"/>
                <a:gd name="T15" fmla="*/ 301 h 301"/>
                <a:gd name="T16" fmla="*/ 19 w 104"/>
                <a:gd name="T17" fmla="*/ 301 h 301"/>
                <a:gd name="T18" fmla="*/ 19 w 104"/>
                <a:gd name="T19" fmla="*/ 93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301">
                  <a:moveTo>
                    <a:pt x="0" y="48"/>
                  </a:moveTo>
                  <a:lnTo>
                    <a:pt x="83" y="0"/>
                  </a:lnTo>
                  <a:lnTo>
                    <a:pt x="104" y="43"/>
                  </a:lnTo>
                  <a:lnTo>
                    <a:pt x="14" y="79"/>
                  </a:lnTo>
                  <a:lnTo>
                    <a:pt x="0" y="48"/>
                  </a:lnTo>
                  <a:close/>
                  <a:moveTo>
                    <a:pt x="19" y="93"/>
                  </a:moveTo>
                  <a:lnTo>
                    <a:pt x="71" y="93"/>
                  </a:lnTo>
                  <a:lnTo>
                    <a:pt x="71" y="301"/>
                  </a:lnTo>
                  <a:lnTo>
                    <a:pt x="19" y="301"/>
                  </a:lnTo>
                  <a:lnTo>
                    <a:pt x="19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6" name="Freeform 66"/>
            <p:cNvSpPr>
              <a:spLocks noEditPoints="1"/>
            </p:cNvSpPr>
            <p:nvPr/>
          </p:nvSpPr>
          <p:spPr bwMode="auto">
            <a:xfrm>
              <a:off x="10791825" y="2371726"/>
              <a:ext cx="352425" cy="330200"/>
            </a:xfrm>
            <a:custGeom>
              <a:avLst/>
              <a:gdLst>
                <a:gd name="T0" fmla="*/ 154 w 222"/>
                <a:gd name="T1" fmla="*/ 173 h 208"/>
                <a:gd name="T2" fmla="*/ 69 w 222"/>
                <a:gd name="T3" fmla="*/ 173 h 208"/>
                <a:gd name="T4" fmla="*/ 54 w 222"/>
                <a:gd name="T5" fmla="*/ 208 h 208"/>
                <a:gd name="T6" fmla="*/ 0 w 222"/>
                <a:gd name="T7" fmla="*/ 208 h 208"/>
                <a:gd name="T8" fmla="*/ 95 w 222"/>
                <a:gd name="T9" fmla="*/ 0 h 208"/>
                <a:gd name="T10" fmla="*/ 128 w 222"/>
                <a:gd name="T11" fmla="*/ 0 h 208"/>
                <a:gd name="T12" fmla="*/ 222 w 222"/>
                <a:gd name="T13" fmla="*/ 208 h 208"/>
                <a:gd name="T14" fmla="*/ 168 w 222"/>
                <a:gd name="T15" fmla="*/ 208 h 208"/>
                <a:gd name="T16" fmla="*/ 154 w 222"/>
                <a:gd name="T17" fmla="*/ 173 h 208"/>
                <a:gd name="T18" fmla="*/ 139 w 222"/>
                <a:gd name="T19" fmla="*/ 137 h 208"/>
                <a:gd name="T20" fmla="*/ 111 w 222"/>
                <a:gd name="T21" fmla="*/ 66 h 208"/>
                <a:gd name="T22" fmla="*/ 83 w 222"/>
                <a:gd name="T23" fmla="*/ 137 h 208"/>
                <a:gd name="T24" fmla="*/ 139 w 222"/>
                <a:gd name="T25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" h="208">
                  <a:moveTo>
                    <a:pt x="154" y="173"/>
                  </a:moveTo>
                  <a:lnTo>
                    <a:pt x="69" y="173"/>
                  </a:lnTo>
                  <a:lnTo>
                    <a:pt x="54" y="208"/>
                  </a:lnTo>
                  <a:lnTo>
                    <a:pt x="0" y="208"/>
                  </a:lnTo>
                  <a:lnTo>
                    <a:pt x="95" y="0"/>
                  </a:lnTo>
                  <a:lnTo>
                    <a:pt x="128" y="0"/>
                  </a:lnTo>
                  <a:lnTo>
                    <a:pt x="222" y="208"/>
                  </a:lnTo>
                  <a:lnTo>
                    <a:pt x="168" y="208"/>
                  </a:lnTo>
                  <a:lnTo>
                    <a:pt x="154" y="173"/>
                  </a:lnTo>
                  <a:close/>
                  <a:moveTo>
                    <a:pt x="139" y="137"/>
                  </a:moveTo>
                  <a:lnTo>
                    <a:pt x="111" y="66"/>
                  </a:lnTo>
                  <a:lnTo>
                    <a:pt x="83" y="137"/>
                  </a:lnTo>
                  <a:lnTo>
                    <a:pt x="139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9947275" y="1371601"/>
              <a:ext cx="608013" cy="604838"/>
            </a:xfrm>
            <a:custGeom>
              <a:avLst/>
              <a:gdLst>
                <a:gd name="T0" fmla="*/ 11 w 162"/>
                <a:gd name="T1" fmla="*/ 161 h 161"/>
                <a:gd name="T2" fmla="*/ 4 w 162"/>
                <a:gd name="T3" fmla="*/ 158 h 161"/>
                <a:gd name="T4" fmla="*/ 4 w 162"/>
                <a:gd name="T5" fmla="*/ 143 h 161"/>
                <a:gd name="T6" fmla="*/ 143 w 162"/>
                <a:gd name="T7" fmla="*/ 4 h 161"/>
                <a:gd name="T8" fmla="*/ 157 w 162"/>
                <a:gd name="T9" fmla="*/ 4 h 161"/>
                <a:gd name="T10" fmla="*/ 157 w 162"/>
                <a:gd name="T11" fmla="*/ 19 h 161"/>
                <a:gd name="T12" fmla="*/ 19 w 162"/>
                <a:gd name="T13" fmla="*/ 158 h 161"/>
                <a:gd name="T14" fmla="*/ 11 w 162"/>
                <a:gd name="T15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161">
                  <a:moveTo>
                    <a:pt x="11" y="161"/>
                  </a:moveTo>
                  <a:cubicBezTo>
                    <a:pt x="9" y="161"/>
                    <a:pt x="6" y="160"/>
                    <a:pt x="4" y="158"/>
                  </a:cubicBezTo>
                  <a:cubicBezTo>
                    <a:pt x="0" y="154"/>
                    <a:pt x="0" y="147"/>
                    <a:pt x="4" y="143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7" y="0"/>
                    <a:pt x="153" y="0"/>
                    <a:pt x="157" y="4"/>
                  </a:cubicBezTo>
                  <a:cubicBezTo>
                    <a:pt x="162" y="8"/>
                    <a:pt x="162" y="15"/>
                    <a:pt x="157" y="19"/>
                  </a:cubicBezTo>
                  <a:cubicBezTo>
                    <a:pt x="19" y="158"/>
                    <a:pt x="19" y="158"/>
                    <a:pt x="19" y="158"/>
                  </a:cubicBezTo>
                  <a:cubicBezTo>
                    <a:pt x="17" y="160"/>
                    <a:pt x="14" y="161"/>
                    <a:pt x="1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8" name="Freeform 68"/>
            <p:cNvSpPr>
              <a:spLocks noEditPoints="1"/>
            </p:cNvSpPr>
            <p:nvPr/>
          </p:nvSpPr>
          <p:spPr bwMode="auto">
            <a:xfrm>
              <a:off x="10904538" y="741363"/>
              <a:ext cx="285750" cy="285750"/>
            </a:xfrm>
            <a:custGeom>
              <a:avLst/>
              <a:gdLst>
                <a:gd name="T0" fmla="*/ 38 w 76"/>
                <a:gd name="T1" fmla="*/ 76 h 76"/>
                <a:gd name="T2" fmla="*/ 0 w 76"/>
                <a:gd name="T3" fmla="*/ 38 h 76"/>
                <a:gd name="T4" fmla="*/ 38 w 76"/>
                <a:gd name="T5" fmla="*/ 0 h 76"/>
                <a:gd name="T6" fmla="*/ 76 w 76"/>
                <a:gd name="T7" fmla="*/ 38 h 76"/>
                <a:gd name="T8" fmla="*/ 38 w 76"/>
                <a:gd name="T9" fmla="*/ 76 h 76"/>
                <a:gd name="T10" fmla="*/ 38 w 76"/>
                <a:gd name="T11" fmla="*/ 21 h 76"/>
                <a:gd name="T12" fmla="*/ 21 w 76"/>
                <a:gd name="T13" fmla="*/ 38 h 76"/>
                <a:gd name="T14" fmla="*/ 38 w 76"/>
                <a:gd name="T15" fmla="*/ 55 h 76"/>
                <a:gd name="T16" fmla="*/ 55 w 76"/>
                <a:gd name="T17" fmla="*/ 38 h 76"/>
                <a:gd name="T18" fmla="*/ 38 w 76"/>
                <a:gd name="T19" fmla="*/ 2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6">
                  <a:moveTo>
                    <a:pt x="38" y="76"/>
                  </a:moveTo>
                  <a:cubicBezTo>
                    <a:pt x="17" y="76"/>
                    <a:pt x="0" y="59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9" y="0"/>
                    <a:pt x="76" y="17"/>
                    <a:pt x="76" y="38"/>
                  </a:cubicBezTo>
                  <a:cubicBezTo>
                    <a:pt x="76" y="59"/>
                    <a:pt x="59" y="76"/>
                    <a:pt x="38" y="76"/>
                  </a:cubicBezTo>
                  <a:close/>
                  <a:moveTo>
                    <a:pt x="38" y="21"/>
                  </a:moveTo>
                  <a:cubicBezTo>
                    <a:pt x="28" y="21"/>
                    <a:pt x="21" y="28"/>
                    <a:pt x="21" y="38"/>
                  </a:cubicBezTo>
                  <a:cubicBezTo>
                    <a:pt x="21" y="47"/>
                    <a:pt x="28" y="55"/>
                    <a:pt x="38" y="55"/>
                  </a:cubicBezTo>
                  <a:cubicBezTo>
                    <a:pt x="47" y="55"/>
                    <a:pt x="55" y="47"/>
                    <a:pt x="55" y="38"/>
                  </a:cubicBezTo>
                  <a:cubicBezTo>
                    <a:pt x="55" y="28"/>
                    <a:pt x="47" y="21"/>
                    <a:pt x="3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10645775" y="492126"/>
              <a:ext cx="77788" cy="541338"/>
            </a:xfrm>
            <a:custGeom>
              <a:avLst/>
              <a:gdLst>
                <a:gd name="T0" fmla="*/ 10 w 21"/>
                <a:gd name="T1" fmla="*/ 144 h 144"/>
                <a:gd name="T2" fmla="*/ 0 w 21"/>
                <a:gd name="T3" fmla="*/ 134 h 144"/>
                <a:gd name="T4" fmla="*/ 0 w 21"/>
                <a:gd name="T5" fmla="*/ 10 h 144"/>
                <a:gd name="T6" fmla="*/ 10 w 21"/>
                <a:gd name="T7" fmla="*/ 0 h 144"/>
                <a:gd name="T8" fmla="*/ 21 w 21"/>
                <a:gd name="T9" fmla="*/ 10 h 144"/>
                <a:gd name="T10" fmla="*/ 21 w 21"/>
                <a:gd name="T11" fmla="*/ 134 h 144"/>
                <a:gd name="T12" fmla="*/ 10 w 21"/>
                <a:gd name="T1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4">
                  <a:moveTo>
                    <a:pt x="10" y="144"/>
                  </a:moveTo>
                  <a:cubicBezTo>
                    <a:pt x="4" y="144"/>
                    <a:pt x="0" y="140"/>
                    <a:pt x="0" y="13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1" y="5"/>
                    <a:pt x="21" y="10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1" y="140"/>
                    <a:pt x="16" y="144"/>
                    <a:pt x="10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9677400" y="1150938"/>
              <a:ext cx="803275" cy="195263"/>
            </a:xfrm>
            <a:custGeom>
              <a:avLst/>
              <a:gdLst>
                <a:gd name="T0" fmla="*/ 203 w 214"/>
                <a:gd name="T1" fmla="*/ 15 h 52"/>
                <a:gd name="T2" fmla="*/ 3 w 214"/>
                <a:gd name="T3" fmla="*/ 1 h 52"/>
                <a:gd name="T4" fmla="*/ 0 w 214"/>
                <a:gd name="T5" fmla="*/ 0 h 52"/>
                <a:gd name="T6" fmla="*/ 0 w 214"/>
                <a:gd name="T7" fmla="*/ 52 h 52"/>
                <a:gd name="T8" fmla="*/ 3 w 214"/>
                <a:gd name="T9" fmla="*/ 52 h 52"/>
                <a:gd name="T10" fmla="*/ 203 w 214"/>
                <a:gd name="T11" fmla="*/ 37 h 52"/>
                <a:gd name="T12" fmla="*/ 214 w 214"/>
                <a:gd name="T13" fmla="*/ 26 h 52"/>
                <a:gd name="T14" fmla="*/ 203 w 214"/>
                <a:gd name="T15" fmla="*/ 1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" h="52">
                  <a:moveTo>
                    <a:pt x="203" y="15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9" y="37"/>
                    <a:pt x="214" y="32"/>
                    <a:pt x="214" y="26"/>
                  </a:cubicBezTo>
                  <a:cubicBezTo>
                    <a:pt x="214" y="20"/>
                    <a:pt x="209" y="16"/>
                    <a:pt x="20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10888663" y="1154113"/>
              <a:ext cx="342900" cy="192088"/>
            </a:xfrm>
            <a:custGeom>
              <a:avLst/>
              <a:gdLst>
                <a:gd name="T0" fmla="*/ 74 w 91"/>
                <a:gd name="T1" fmla="*/ 0 h 51"/>
                <a:gd name="T2" fmla="*/ 11 w 91"/>
                <a:gd name="T3" fmla="*/ 14 h 51"/>
                <a:gd name="T4" fmla="*/ 0 w 91"/>
                <a:gd name="T5" fmla="*/ 25 h 51"/>
                <a:gd name="T6" fmla="*/ 11 w 91"/>
                <a:gd name="T7" fmla="*/ 36 h 51"/>
                <a:gd name="T8" fmla="*/ 74 w 91"/>
                <a:gd name="T9" fmla="*/ 51 h 51"/>
                <a:gd name="T10" fmla="*/ 91 w 91"/>
                <a:gd name="T11" fmla="*/ 25 h 51"/>
                <a:gd name="T12" fmla="*/ 74 w 91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51">
                  <a:moveTo>
                    <a:pt x="74" y="0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4" y="16"/>
                    <a:pt x="0" y="19"/>
                    <a:pt x="0" y="25"/>
                  </a:cubicBezTo>
                  <a:cubicBezTo>
                    <a:pt x="0" y="31"/>
                    <a:pt x="4" y="35"/>
                    <a:pt x="11" y="36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51"/>
                    <a:pt x="91" y="31"/>
                    <a:pt x="91" y="25"/>
                  </a:cubicBezTo>
                  <a:cubicBezTo>
                    <a:pt x="91" y="19"/>
                    <a:pt x="74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10814050" y="914401"/>
              <a:ext cx="203200" cy="195263"/>
            </a:xfrm>
            <a:custGeom>
              <a:avLst/>
              <a:gdLst>
                <a:gd name="T0" fmla="*/ 11 w 54"/>
                <a:gd name="T1" fmla="*/ 52 h 52"/>
                <a:gd name="T2" fmla="*/ 4 w 54"/>
                <a:gd name="T3" fmla="*/ 49 h 52"/>
                <a:gd name="T4" fmla="*/ 4 w 54"/>
                <a:gd name="T5" fmla="*/ 34 h 52"/>
                <a:gd name="T6" fmla="*/ 35 w 54"/>
                <a:gd name="T7" fmla="*/ 4 h 52"/>
                <a:gd name="T8" fmla="*/ 50 w 54"/>
                <a:gd name="T9" fmla="*/ 4 h 52"/>
                <a:gd name="T10" fmla="*/ 50 w 54"/>
                <a:gd name="T11" fmla="*/ 19 h 52"/>
                <a:gd name="T12" fmla="*/ 19 w 54"/>
                <a:gd name="T13" fmla="*/ 49 h 52"/>
                <a:gd name="T14" fmla="*/ 11 w 54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2">
                  <a:moveTo>
                    <a:pt x="11" y="52"/>
                  </a:moveTo>
                  <a:cubicBezTo>
                    <a:pt x="9" y="52"/>
                    <a:pt x="6" y="51"/>
                    <a:pt x="4" y="49"/>
                  </a:cubicBezTo>
                  <a:cubicBezTo>
                    <a:pt x="0" y="45"/>
                    <a:pt x="0" y="39"/>
                    <a:pt x="4" y="3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9" y="0"/>
                    <a:pt x="46" y="0"/>
                    <a:pt x="50" y="4"/>
                  </a:cubicBezTo>
                  <a:cubicBezTo>
                    <a:pt x="54" y="8"/>
                    <a:pt x="54" y="14"/>
                    <a:pt x="50" y="1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7" y="51"/>
                    <a:pt x="14" y="52"/>
                    <a:pt x="11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9999663" y="560388"/>
              <a:ext cx="1122363" cy="1119188"/>
            </a:xfrm>
            <a:custGeom>
              <a:avLst/>
              <a:gdLst>
                <a:gd name="T0" fmla="*/ 287 w 299"/>
                <a:gd name="T1" fmla="*/ 298 h 298"/>
                <a:gd name="T2" fmla="*/ 280 w 299"/>
                <a:gd name="T3" fmla="*/ 295 h 298"/>
                <a:gd name="T4" fmla="*/ 4 w 299"/>
                <a:gd name="T5" fmla="*/ 19 h 298"/>
                <a:gd name="T6" fmla="*/ 4 w 299"/>
                <a:gd name="T7" fmla="*/ 4 h 298"/>
                <a:gd name="T8" fmla="*/ 19 w 299"/>
                <a:gd name="T9" fmla="*/ 4 h 298"/>
                <a:gd name="T10" fmla="*/ 295 w 299"/>
                <a:gd name="T11" fmla="*/ 280 h 298"/>
                <a:gd name="T12" fmla="*/ 295 w 299"/>
                <a:gd name="T13" fmla="*/ 295 h 298"/>
                <a:gd name="T14" fmla="*/ 287 w 299"/>
                <a:gd name="T15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9" h="298">
                  <a:moveTo>
                    <a:pt x="287" y="298"/>
                  </a:moveTo>
                  <a:cubicBezTo>
                    <a:pt x="285" y="298"/>
                    <a:pt x="282" y="297"/>
                    <a:pt x="280" y="295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ubicBezTo>
                    <a:pt x="295" y="280"/>
                    <a:pt x="295" y="280"/>
                    <a:pt x="295" y="280"/>
                  </a:cubicBezTo>
                  <a:cubicBezTo>
                    <a:pt x="299" y="284"/>
                    <a:pt x="299" y="291"/>
                    <a:pt x="295" y="295"/>
                  </a:cubicBezTo>
                  <a:cubicBezTo>
                    <a:pt x="293" y="297"/>
                    <a:pt x="290" y="298"/>
                    <a:pt x="287" y="2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4" name="Oval 74"/>
            <p:cNvSpPr>
              <a:spLocks noChangeArrowheads="1"/>
            </p:cNvSpPr>
            <p:nvPr/>
          </p:nvSpPr>
          <p:spPr bwMode="auto">
            <a:xfrm>
              <a:off x="9944100" y="504826"/>
              <a:ext cx="195263" cy="195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5" name="Oval 75"/>
            <p:cNvSpPr>
              <a:spLocks noChangeArrowheads="1"/>
            </p:cNvSpPr>
            <p:nvPr/>
          </p:nvSpPr>
          <p:spPr bwMode="auto">
            <a:xfrm>
              <a:off x="10983913" y="1544638"/>
              <a:ext cx="193675" cy="192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6" name="Oval 76"/>
            <p:cNvSpPr>
              <a:spLocks noChangeArrowheads="1"/>
            </p:cNvSpPr>
            <p:nvPr/>
          </p:nvSpPr>
          <p:spPr bwMode="auto">
            <a:xfrm>
              <a:off x="11091863" y="1150938"/>
              <a:ext cx="195263" cy="195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7" name="Oval 77"/>
            <p:cNvSpPr>
              <a:spLocks noChangeArrowheads="1"/>
            </p:cNvSpPr>
            <p:nvPr/>
          </p:nvSpPr>
          <p:spPr bwMode="auto">
            <a:xfrm>
              <a:off x="9578975" y="1150938"/>
              <a:ext cx="195263" cy="195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8" name="Oval 78"/>
            <p:cNvSpPr>
              <a:spLocks noChangeArrowheads="1"/>
            </p:cNvSpPr>
            <p:nvPr/>
          </p:nvSpPr>
          <p:spPr bwMode="auto">
            <a:xfrm>
              <a:off x="10585450" y="433388"/>
              <a:ext cx="195263" cy="195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10645775" y="1450976"/>
              <a:ext cx="77788" cy="547688"/>
            </a:xfrm>
            <a:custGeom>
              <a:avLst/>
              <a:gdLst>
                <a:gd name="T0" fmla="*/ 10 w 21"/>
                <a:gd name="T1" fmla="*/ 146 h 146"/>
                <a:gd name="T2" fmla="*/ 0 w 21"/>
                <a:gd name="T3" fmla="*/ 136 h 146"/>
                <a:gd name="T4" fmla="*/ 0 w 21"/>
                <a:gd name="T5" fmla="*/ 10 h 146"/>
                <a:gd name="T6" fmla="*/ 10 w 21"/>
                <a:gd name="T7" fmla="*/ 0 h 146"/>
                <a:gd name="T8" fmla="*/ 21 w 21"/>
                <a:gd name="T9" fmla="*/ 10 h 146"/>
                <a:gd name="T10" fmla="*/ 21 w 21"/>
                <a:gd name="T11" fmla="*/ 136 h 146"/>
                <a:gd name="T12" fmla="*/ 10 w 21"/>
                <a:gd name="T13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6">
                  <a:moveTo>
                    <a:pt x="10" y="146"/>
                  </a:moveTo>
                  <a:cubicBezTo>
                    <a:pt x="4" y="146"/>
                    <a:pt x="0" y="142"/>
                    <a:pt x="0" y="1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1" y="4"/>
                    <a:pt x="21" y="10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21" y="142"/>
                    <a:pt x="16" y="146"/>
                    <a:pt x="10" y="1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0" name="Oval 80"/>
            <p:cNvSpPr>
              <a:spLocks noChangeArrowheads="1"/>
            </p:cNvSpPr>
            <p:nvPr/>
          </p:nvSpPr>
          <p:spPr bwMode="auto">
            <a:xfrm>
              <a:off x="10585450" y="1863726"/>
              <a:ext cx="195263" cy="195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1228960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808574" cy="523121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22123" y="0"/>
            <a:ext cx="4782669" cy="523121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3543" y="0"/>
            <a:ext cx="3178458" cy="523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515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712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0" y="0"/>
            <a:ext cx="12193588" cy="6858000"/>
          </a:xfrm>
          <a:custGeom>
            <a:avLst/>
            <a:gdLst>
              <a:gd name="T0" fmla="*/ 5175 w 7681"/>
              <a:gd name="T1" fmla="*/ 0 h 4318"/>
              <a:gd name="T2" fmla="*/ 7681 w 7681"/>
              <a:gd name="T3" fmla="*/ 2511 h 4318"/>
              <a:gd name="T4" fmla="*/ 7680 w 7681"/>
              <a:gd name="T5" fmla="*/ 4318 h 4318"/>
              <a:gd name="T6" fmla="*/ 0 w 7681"/>
              <a:gd name="T7" fmla="*/ 4318 h 4318"/>
              <a:gd name="T8" fmla="*/ 0 w 7681"/>
              <a:gd name="T9" fmla="*/ 0 h 4318"/>
              <a:gd name="T10" fmla="*/ 5175 w 7681"/>
              <a:gd name="T11" fmla="*/ 0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81" h="4318">
                <a:moveTo>
                  <a:pt x="5175" y="0"/>
                </a:moveTo>
                <a:lnTo>
                  <a:pt x="7681" y="2511"/>
                </a:lnTo>
                <a:lnTo>
                  <a:pt x="7680" y="4318"/>
                </a:lnTo>
                <a:lnTo>
                  <a:pt x="0" y="4318"/>
                </a:lnTo>
                <a:lnTo>
                  <a:pt x="0" y="0"/>
                </a:lnTo>
                <a:lnTo>
                  <a:pt x="51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44" name="TextBox 7"/>
          <p:cNvSpPr txBox="1">
            <a:spLocks noChangeArrowheads="1"/>
          </p:cNvSpPr>
          <p:nvPr/>
        </p:nvSpPr>
        <p:spPr bwMode="auto">
          <a:xfrm>
            <a:off x="1019175" y="3120271"/>
            <a:ext cx="716610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s-MX" sz="4000" b="1" dirty="0" smtClean="0">
                <a:solidFill>
                  <a:schemeClr val="tx2"/>
                </a:solidFill>
                <a:latin typeface="+mn-lt"/>
              </a:rPr>
              <a:t>Proceso Normativo</a:t>
            </a:r>
          </a:p>
          <a:p>
            <a:r>
              <a:rPr lang="es-MX" sz="4000" b="1" dirty="0" smtClean="0">
                <a:solidFill>
                  <a:schemeClr val="tx2"/>
                </a:solidFill>
                <a:latin typeface="+mn-lt"/>
              </a:rPr>
              <a:t>Programación de la Operación</a:t>
            </a:r>
            <a:endParaRPr lang="es-CL" sz="6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5" name="CuadroTexto 44"/>
          <p:cNvSpPr txBox="1"/>
          <p:nvPr/>
        </p:nvSpPr>
        <p:spPr>
          <a:xfrm>
            <a:off x="1019175" y="5132630"/>
            <a:ext cx="4470854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s-CL"/>
            </a:defPPr>
            <a:lvl1pPr algn="r">
              <a:defRPr sz="2800" b="1" i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ＭＳ Ｐゴシック" charset="0"/>
              </a:defRPr>
            </a:lvl9pPr>
          </a:lstStyle>
          <a:p>
            <a:pPr algn="l"/>
            <a:r>
              <a:rPr lang="es-CL" sz="1600" b="0" i="0" spc="300" dirty="0" smtClean="0">
                <a:solidFill>
                  <a:schemeClr val="accent6"/>
                </a:solidFill>
              </a:rPr>
              <a:t>Sistemas de Energía</a:t>
            </a:r>
            <a:endParaRPr lang="es-CL" sz="1600" b="0" i="0" spc="300" dirty="0">
              <a:solidFill>
                <a:schemeClr val="accent6"/>
              </a:solidFill>
            </a:endParaRPr>
          </a:p>
          <a:p>
            <a:pPr algn="l"/>
            <a:r>
              <a:rPr lang="es-CL" sz="1600" b="0" i="0" spc="300" dirty="0" smtClean="0">
                <a:solidFill>
                  <a:schemeClr val="accent2"/>
                </a:solidFill>
              </a:rPr>
              <a:t>Mayo 2019</a:t>
            </a:r>
            <a:endParaRPr lang="es-CL" sz="1600" b="0" i="0" spc="300" dirty="0">
              <a:solidFill>
                <a:schemeClr val="accent2"/>
              </a:solidFill>
            </a:endParaRPr>
          </a:p>
        </p:txBody>
      </p:sp>
      <p:pic>
        <p:nvPicPr>
          <p:cNvPr id="46" name="Imagen 4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018" b="88853"/>
          <a:stretch/>
        </p:blipFill>
        <p:spPr>
          <a:xfrm>
            <a:off x="11092720" y="0"/>
            <a:ext cx="1094125" cy="764498"/>
          </a:xfrm>
          <a:prstGeom prst="rect">
            <a:avLst/>
          </a:prstGeom>
        </p:spPr>
      </p:pic>
      <p:grpSp>
        <p:nvGrpSpPr>
          <p:cNvPr id="47" name="Grupo 46"/>
          <p:cNvGrpSpPr/>
          <p:nvPr/>
        </p:nvGrpSpPr>
        <p:grpSpPr>
          <a:xfrm>
            <a:off x="8354406" y="2954215"/>
            <a:ext cx="2196539" cy="1686079"/>
            <a:chOff x="7905750" y="433388"/>
            <a:chExt cx="3381376" cy="2595563"/>
          </a:xfrm>
        </p:grpSpPr>
        <p:sp>
          <p:nvSpPr>
            <p:cNvPr id="48" name="Freeform 34"/>
            <p:cNvSpPr>
              <a:spLocks/>
            </p:cNvSpPr>
            <p:nvPr/>
          </p:nvSpPr>
          <p:spPr bwMode="auto">
            <a:xfrm>
              <a:off x="7923213" y="2871788"/>
              <a:ext cx="147638" cy="157163"/>
            </a:xfrm>
            <a:custGeom>
              <a:avLst/>
              <a:gdLst>
                <a:gd name="T0" fmla="*/ 0 w 39"/>
                <a:gd name="T1" fmla="*/ 23 h 42"/>
                <a:gd name="T2" fmla="*/ 0 w 39"/>
                <a:gd name="T3" fmla="*/ 0 h 42"/>
                <a:gd name="T4" fmla="*/ 10 w 39"/>
                <a:gd name="T5" fmla="*/ 0 h 42"/>
                <a:gd name="T6" fmla="*/ 10 w 39"/>
                <a:gd name="T7" fmla="*/ 24 h 42"/>
                <a:gd name="T8" fmla="*/ 19 w 39"/>
                <a:gd name="T9" fmla="*/ 33 h 42"/>
                <a:gd name="T10" fmla="*/ 28 w 39"/>
                <a:gd name="T11" fmla="*/ 24 h 42"/>
                <a:gd name="T12" fmla="*/ 28 w 39"/>
                <a:gd name="T13" fmla="*/ 0 h 42"/>
                <a:gd name="T14" fmla="*/ 39 w 39"/>
                <a:gd name="T15" fmla="*/ 0 h 42"/>
                <a:gd name="T16" fmla="*/ 39 w 39"/>
                <a:gd name="T17" fmla="*/ 23 h 42"/>
                <a:gd name="T18" fmla="*/ 19 w 39"/>
                <a:gd name="T19" fmla="*/ 42 h 42"/>
                <a:gd name="T20" fmla="*/ 0 w 39"/>
                <a:gd name="T21" fmla="*/ 2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42">
                  <a:moveTo>
                    <a:pt x="0" y="2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8"/>
                    <a:pt x="13" y="33"/>
                    <a:pt x="19" y="33"/>
                  </a:cubicBezTo>
                  <a:cubicBezTo>
                    <a:pt x="26" y="33"/>
                    <a:pt x="28" y="28"/>
                    <a:pt x="28" y="2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35"/>
                    <a:pt x="31" y="42"/>
                    <a:pt x="19" y="42"/>
                  </a:cubicBezTo>
                  <a:cubicBezTo>
                    <a:pt x="8" y="42"/>
                    <a:pt x="0" y="35"/>
                    <a:pt x="0" y="23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49" name="Freeform 35"/>
            <p:cNvSpPr>
              <a:spLocks/>
            </p:cNvSpPr>
            <p:nvPr/>
          </p:nvSpPr>
          <p:spPr bwMode="auto">
            <a:xfrm>
              <a:off x="8126413" y="2867026"/>
              <a:ext cx="150813" cy="161925"/>
            </a:xfrm>
            <a:custGeom>
              <a:avLst/>
              <a:gdLst>
                <a:gd name="T0" fmla="*/ 83 w 95"/>
                <a:gd name="T1" fmla="*/ 102 h 102"/>
                <a:gd name="T2" fmla="*/ 26 w 95"/>
                <a:gd name="T3" fmla="*/ 43 h 102"/>
                <a:gd name="T4" fmla="*/ 26 w 95"/>
                <a:gd name="T5" fmla="*/ 100 h 102"/>
                <a:gd name="T6" fmla="*/ 0 w 95"/>
                <a:gd name="T7" fmla="*/ 100 h 102"/>
                <a:gd name="T8" fmla="*/ 0 w 95"/>
                <a:gd name="T9" fmla="*/ 0 h 102"/>
                <a:gd name="T10" fmla="*/ 14 w 95"/>
                <a:gd name="T11" fmla="*/ 0 h 102"/>
                <a:gd name="T12" fmla="*/ 71 w 95"/>
                <a:gd name="T13" fmla="*/ 59 h 102"/>
                <a:gd name="T14" fmla="*/ 71 w 95"/>
                <a:gd name="T15" fmla="*/ 3 h 102"/>
                <a:gd name="T16" fmla="*/ 95 w 95"/>
                <a:gd name="T17" fmla="*/ 3 h 102"/>
                <a:gd name="T18" fmla="*/ 95 w 95"/>
                <a:gd name="T19" fmla="*/ 102 h 102"/>
                <a:gd name="T20" fmla="*/ 83 w 95"/>
                <a:gd name="T2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2">
                  <a:moveTo>
                    <a:pt x="83" y="102"/>
                  </a:moveTo>
                  <a:lnTo>
                    <a:pt x="26" y="43"/>
                  </a:lnTo>
                  <a:lnTo>
                    <a:pt x="26" y="100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4" y="0"/>
                  </a:lnTo>
                  <a:lnTo>
                    <a:pt x="71" y="59"/>
                  </a:lnTo>
                  <a:lnTo>
                    <a:pt x="71" y="3"/>
                  </a:lnTo>
                  <a:lnTo>
                    <a:pt x="95" y="3"/>
                  </a:lnTo>
                  <a:lnTo>
                    <a:pt x="95" y="102"/>
                  </a:lnTo>
                  <a:lnTo>
                    <a:pt x="83" y="10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0" name="Rectangle 36"/>
            <p:cNvSpPr>
              <a:spLocks noChangeArrowheads="1"/>
            </p:cNvSpPr>
            <p:nvPr/>
          </p:nvSpPr>
          <p:spPr bwMode="auto">
            <a:xfrm>
              <a:off x="8337550" y="2871788"/>
              <a:ext cx="41275" cy="15398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1" name="Freeform 37"/>
            <p:cNvSpPr>
              <a:spLocks/>
            </p:cNvSpPr>
            <p:nvPr/>
          </p:nvSpPr>
          <p:spPr bwMode="auto">
            <a:xfrm>
              <a:off x="8420100" y="2871788"/>
              <a:ext cx="157163" cy="153988"/>
            </a:xfrm>
            <a:custGeom>
              <a:avLst/>
              <a:gdLst>
                <a:gd name="T0" fmla="*/ 99 w 99"/>
                <a:gd name="T1" fmla="*/ 0 h 97"/>
                <a:gd name="T2" fmla="*/ 56 w 99"/>
                <a:gd name="T3" fmla="*/ 97 h 97"/>
                <a:gd name="T4" fmla="*/ 42 w 99"/>
                <a:gd name="T5" fmla="*/ 97 h 97"/>
                <a:gd name="T6" fmla="*/ 0 w 99"/>
                <a:gd name="T7" fmla="*/ 0 h 97"/>
                <a:gd name="T8" fmla="*/ 28 w 99"/>
                <a:gd name="T9" fmla="*/ 0 h 97"/>
                <a:gd name="T10" fmla="*/ 47 w 99"/>
                <a:gd name="T11" fmla="*/ 49 h 97"/>
                <a:gd name="T12" fmla="*/ 52 w 99"/>
                <a:gd name="T13" fmla="*/ 59 h 97"/>
                <a:gd name="T14" fmla="*/ 54 w 99"/>
                <a:gd name="T15" fmla="*/ 49 h 97"/>
                <a:gd name="T16" fmla="*/ 73 w 99"/>
                <a:gd name="T17" fmla="*/ 0 h 97"/>
                <a:gd name="T18" fmla="*/ 99 w 99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7">
                  <a:moveTo>
                    <a:pt x="99" y="0"/>
                  </a:moveTo>
                  <a:lnTo>
                    <a:pt x="56" y="97"/>
                  </a:lnTo>
                  <a:lnTo>
                    <a:pt x="42" y="9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47" y="49"/>
                  </a:lnTo>
                  <a:lnTo>
                    <a:pt x="52" y="59"/>
                  </a:lnTo>
                  <a:lnTo>
                    <a:pt x="54" y="49"/>
                  </a:lnTo>
                  <a:lnTo>
                    <a:pt x="73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8621713" y="2871788"/>
              <a:ext cx="112713" cy="153988"/>
            </a:xfrm>
            <a:custGeom>
              <a:avLst/>
              <a:gdLst>
                <a:gd name="T0" fmla="*/ 24 w 71"/>
                <a:gd name="T1" fmla="*/ 18 h 97"/>
                <a:gd name="T2" fmla="*/ 24 w 71"/>
                <a:gd name="T3" fmla="*/ 37 h 97"/>
                <a:gd name="T4" fmla="*/ 64 w 71"/>
                <a:gd name="T5" fmla="*/ 37 h 97"/>
                <a:gd name="T6" fmla="*/ 64 w 71"/>
                <a:gd name="T7" fmla="*/ 56 h 97"/>
                <a:gd name="T8" fmla="*/ 24 w 71"/>
                <a:gd name="T9" fmla="*/ 56 h 97"/>
                <a:gd name="T10" fmla="*/ 24 w 71"/>
                <a:gd name="T11" fmla="*/ 75 h 97"/>
                <a:gd name="T12" fmla="*/ 71 w 71"/>
                <a:gd name="T13" fmla="*/ 75 h 97"/>
                <a:gd name="T14" fmla="*/ 71 w 71"/>
                <a:gd name="T15" fmla="*/ 97 h 97"/>
                <a:gd name="T16" fmla="*/ 0 w 71"/>
                <a:gd name="T17" fmla="*/ 97 h 97"/>
                <a:gd name="T18" fmla="*/ 0 w 71"/>
                <a:gd name="T19" fmla="*/ 0 h 97"/>
                <a:gd name="T20" fmla="*/ 71 w 71"/>
                <a:gd name="T21" fmla="*/ 0 h 97"/>
                <a:gd name="T22" fmla="*/ 71 w 71"/>
                <a:gd name="T23" fmla="*/ 18 h 97"/>
                <a:gd name="T24" fmla="*/ 24 w 71"/>
                <a:gd name="T25" fmla="*/ 1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97">
                  <a:moveTo>
                    <a:pt x="24" y="18"/>
                  </a:moveTo>
                  <a:lnTo>
                    <a:pt x="24" y="37"/>
                  </a:lnTo>
                  <a:lnTo>
                    <a:pt x="64" y="37"/>
                  </a:lnTo>
                  <a:lnTo>
                    <a:pt x="64" y="56"/>
                  </a:lnTo>
                  <a:lnTo>
                    <a:pt x="24" y="56"/>
                  </a:lnTo>
                  <a:lnTo>
                    <a:pt x="24" y="75"/>
                  </a:lnTo>
                  <a:lnTo>
                    <a:pt x="71" y="75"/>
                  </a:lnTo>
                  <a:lnTo>
                    <a:pt x="71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18"/>
                  </a:lnTo>
                  <a:lnTo>
                    <a:pt x="24" y="1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3" name="Freeform 39"/>
            <p:cNvSpPr>
              <a:spLocks noEditPoints="1"/>
            </p:cNvSpPr>
            <p:nvPr/>
          </p:nvSpPr>
          <p:spPr bwMode="auto">
            <a:xfrm>
              <a:off x="8786813" y="2871788"/>
              <a:ext cx="134938" cy="153988"/>
            </a:xfrm>
            <a:custGeom>
              <a:avLst/>
              <a:gdLst>
                <a:gd name="T0" fmla="*/ 25 w 36"/>
                <a:gd name="T1" fmla="*/ 41 h 41"/>
                <a:gd name="T2" fmla="*/ 17 w 36"/>
                <a:gd name="T3" fmla="*/ 30 h 41"/>
                <a:gd name="T4" fmla="*/ 16 w 36"/>
                <a:gd name="T5" fmla="*/ 30 h 41"/>
                <a:gd name="T6" fmla="*/ 10 w 36"/>
                <a:gd name="T7" fmla="*/ 30 h 41"/>
                <a:gd name="T8" fmla="*/ 10 w 36"/>
                <a:gd name="T9" fmla="*/ 41 h 41"/>
                <a:gd name="T10" fmla="*/ 0 w 36"/>
                <a:gd name="T11" fmla="*/ 41 h 41"/>
                <a:gd name="T12" fmla="*/ 0 w 36"/>
                <a:gd name="T13" fmla="*/ 0 h 41"/>
                <a:gd name="T14" fmla="*/ 17 w 36"/>
                <a:gd name="T15" fmla="*/ 0 h 41"/>
                <a:gd name="T16" fmla="*/ 34 w 36"/>
                <a:gd name="T17" fmla="*/ 15 h 41"/>
                <a:gd name="T18" fmla="*/ 27 w 36"/>
                <a:gd name="T19" fmla="*/ 28 h 41"/>
                <a:gd name="T20" fmla="*/ 36 w 36"/>
                <a:gd name="T21" fmla="*/ 41 h 41"/>
                <a:gd name="T22" fmla="*/ 25 w 36"/>
                <a:gd name="T23" fmla="*/ 41 h 41"/>
                <a:gd name="T24" fmla="*/ 10 w 36"/>
                <a:gd name="T25" fmla="*/ 22 h 41"/>
                <a:gd name="T26" fmla="*/ 16 w 36"/>
                <a:gd name="T27" fmla="*/ 22 h 41"/>
                <a:gd name="T28" fmla="*/ 24 w 36"/>
                <a:gd name="T29" fmla="*/ 15 h 41"/>
                <a:gd name="T30" fmla="*/ 16 w 36"/>
                <a:gd name="T31" fmla="*/ 8 h 41"/>
                <a:gd name="T32" fmla="*/ 10 w 36"/>
                <a:gd name="T33" fmla="*/ 8 h 41"/>
                <a:gd name="T34" fmla="*/ 10 w 36"/>
                <a:gd name="T35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41">
                  <a:moveTo>
                    <a:pt x="25" y="41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7" y="0"/>
                    <a:pt x="34" y="6"/>
                    <a:pt x="34" y="15"/>
                  </a:cubicBezTo>
                  <a:cubicBezTo>
                    <a:pt x="34" y="21"/>
                    <a:pt x="32" y="25"/>
                    <a:pt x="27" y="28"/>
                  </a:cubicBezTo>
                  <a:cubicBezTo>
                    <a:pt x="36" y="41"/>
                    <a:pt x="36" y="41"/>
                    <a:pt x="36" y="41"/>
                  </a:cubicBezTo>
                  <a:lnTo>
                    <a:pt x="25" y="41"/>
                  </a:lnTo>
                  <a:close/>
                  <a:moveTo>
                    <a:pt x="10" y="22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1" y="22"/>
                    <a:pt x="24" y="19"/>
                    <a:pt x="24" y="15"/>
                  </a:cubicBezTo>
                  <a:cubicBezTo>
                    <a:pt x="24" y="11"/>
                    <a:pt x="21" y="8"/>
                    <a:pt x="16" y="8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10" y="2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8956675" y="2867026"/>
              <a:ext cx="127000" cy="161925"/>
            </a:xfrm>
            <a:custGeom>
              <a:avLst/>
              <a:gdLst>
                <a:gd name="T0" fmla="*/ 0 w 34"/>
                <a:gd name="T1" fmla="*/ 38 h 43"/>
                <a:gd name="T2" fmla="*/ 5 w 34"/>
                <a:gd name="T3" fmla="*/ 30 h 43"/>
                <a:gd name="T4" fmla="*/ 17 w 34"/>
                <a:gd name="T5" fmla="*/ 34 h 43"/>
                <a:gd name="T6" fmla="*/ 23 w 34"/>
                <a:gd name="T7" fmla="*/ 30 h 43"/>
                <a:gd name="T8" fmla="*/ 15 w 34"/>
                <a:gd name="T9" fmla="*/ 25 h 43"/>
                <a:gd name="T10" fmla="*/ 2 w 34"/>
                <a:gd name="T11" fmla="*/ 12 h 43"/>
                <a:gd name="T12" fmla="*/ 18 w 34"/>
                <a:gd name="T13" fmla="*/ 0 h 43"/>
                <a:gd name="T14" fmla="*/ 34 w 34"/>
                <a:gd name="T15" fmla="*/ 4 h 43"/>
                <a:gd name="T16" fmla="*/ 29 w 34"/>
                <a:gd name="T17" fmla="*/ 12 h 43"/>
                <a:gd name="T18" fmla="*/ 18 w 34"/>
                <a:gd name="T19" fmla="*/ 9 h 43"/>
                <a:gd name="T20" fmla="*/ 13 w 34"/>
                <a:gd name="T21" fmla="*/ 12 h 43"/>
                <a:gd name="T22" fmla="*/ 21 w 34"/>
                <a:gd name="T23" fmla="*/ 17 h 43"/>
                <a:gd name="T24" fmla="*/ 33 w 34"/>
                <a:gd name="T25" fmla="*/ 30 h 43"/>
                <a:gd name="T26" fmla="*/ 17 w 34"/>
                <a:gd name="T27" fmla="*/ 43 h 43"/>
                <a:gd name="T28" fmla="*/ 0 w 34"/>
                <a:gd name="T29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43">
                  <a:moveTo>
                    <a:pt x="0" y="38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9" y="33"/>
                    <a:pt x="13" y="34"/>
                    <a:pt x="17" y="34"/>
                  </a:cubicBezTo>
                  <a:cubicBezTo>
                    <a:pt x="21" y="34"/>
                    <a:pt x="23" y="33"/>
                    <a:pt x="23" y="30"/>
                  </a:cubicBezTo>
                  <a:cubicBezTo>
                    <a:pt x="23" y="28"/>
                    <a:pt x="22" y="27"/>
                    <a:pt x="15" y="25"/>
                  </a:cubicBezTo>
                  <a:cubicBezTo>
                    <a:pt x="6" y="22"/>
                    <a:pt x="2" y="19"/>
                    <a:pt x="2" y="12"/>
                  </a:cubicBezTo>
                  <a:cubicBezTo>
                    <a:pt x="2" y="5"/>
                    <a:pt x="9" y="0"/>
                    <a:pt x="18" y="0"/>
                  </a:cubicBezTo>
                  <a:cubicBezTo>
                    <a:pt x="24" y="0"/>
                    <a:pt x="30" y="2"/>
                    <a:pt x="34" y="4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6" y="10"/>
                    <a:pt x="22" y="9"/>
                    <a:pt x="18" y="9"/>
                  </a:cubicBezTo>
                  <a:cubicBezTo>
                    <a:pt x="14" y="9"/>
                    <a:pt x="13" y="10"/>
                    <a:pt x="13" y="12"/>
                  </a:cubicBezTo>
                  <a:cubicBezTo>
                    <a:pt x="13" y="14"/>
                    <a:pt x="14" y="15"/>
                    <a:pt x="21" y="17"/>
                  </a:cubicBezTo>
                  <a:cubicBezTo>
                    <a:pt x="30" y="19"/>
                    <a:pt x="33" y="23"/>
                    <a:pt x="33" y="30"/>
                  </a:cubicBezTo>
                  <a:cubicBezTo>
                    <a:pt x="33" y="38"/>
                    <a:pt x="27" y="43"/>
                    <a:pt x="17" y="43"/>
                  </a:cubicBezTo>
                  <a:cubicBezTo>
                    <a:pt x="11" y="43"/>
                    <a:pt x="5" y="41"/>
                    <a:pt x="0" y="38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5" name="Rectangle 41"/>
            <p:cNvSpPr>
              <a:spLocks noChangeArrowheads="1"/>
            </p:cNvSpPr>
            <p:nvPr/>
          </p:nvSpPr>
          <p:spPr bwMode="auto">
            <a:xfrm>
              <a:off x="9132888" y="2871788"/>
              <a:ext cx="41275" cy="15398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6" name="Freeform 42"/>
            <p:cNvSpPr>
              <a:spLocks noEditPoints="1"/>
            </p:cNvSpPr>
            <p:nvPr/>
          </p:nvSpPr>
          <p:spPr bwMode="auto">
            <a:xfrm>
              <a:off x="9234488" y="2871788"/>
              <a:ext cx="149225" cy="153988"/>
            </a:xfrm>
            <a:custGeom>
              <a:avLst/>
              <a:gdLst>
                <a:gd name="T0" fmla="*/ 40 w 40"/>
                <a:gd name="T1" fmla="*/ 21 h 41"/>
                <a:gd name="T2" fmla="*/ 17 w 40"/>
                <a:gd name="T3" fmla="*/ 41 h 41"/>
                <a:gd name="T4" fmla="*/ 0 w 40"/>
                <a:gd name="T5" fmla="*/ 41 h 41"/>
                <a:gd name="T6" fmla="*/ 0 w 40"/>
                <a:gd name="T7" fmla="*/ 0 h 41"/>
                <a:gd name="T8" fmla="*/ 17 w 40"/>
                <a:gd name="T9" fmla="*/ 0 h 41"/>
                <a:gd name="T10" fmla="*/ 40 w 40"/>
                <a:gd name="T11" fmla="*/ 21 h 41"/>
                <a:gd name="T12" fmla="*/ 29 w 40"/>
                <a:gd name="T13" fmla="*/ 21 h 41"/>
                <a:gd name="T14" fmla="*/ 17 w 40"/>
                <a:gd name="T15" fmla="*/ 9 h 41"/>
                <a:gd name="T16" fmla="*/ 10 w 40"/>
                <a:gd name="T17" fmla="*/ 9 h 41"/>
                <a:gd name="T18" fmla="*/ 10 w 40"/>
                <a:gd name="T19" fmla="*/ 32 h 41"/>
                <a:gd name="T20" fmla="*/ 17 w 40"/>
                <a:gd name="T21" fmla="*/ 32 h 41"/>
                <a:gd name="T22" fmla="*/ 29 w 40"/>
                <a:gd name="T23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1">
                  <a:moveTo>
                    <a:pt x="40" y="21"/>
                  </a:moveTo>
                  <a:cubicBezTo>
                    <a:pt x="40" y="33"/>
                    <a:pt x="31" y="41"/>
                    <a:pt x="1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1" y="0"/>
                    <a:pt x="40" y="8"/>
                    <a:pt x="40" y="21"/>
                  </a:cubicBezTo>
                  <a:close/>
                  <a:moveTo>
                    <a:pt x="29" y="21"/>
                  </a:moveTo>
                  <a:cubicBezTo>
                    <a:pt x="29" y="14"/>
                    <a:pt x="25" y="9"/>
                    <a:pt x="1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5" y="32"/>
                    <a:pt x="29" y="27"/>
                    <a:pt x="29" y="2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7" name="Freeform 43"/>
            <p:cNvSpPr>
              <a:spLocks noEditPoints="1"/>
            </p:cNvSpPr>
            <p:nvPr/>
          </p:nvSpPr>
          <p:spPr bwMode="auto">
            <a:xfrm>
              <a:off x="9410700" y="2871788"/>
              <a:ext cx="168275" cy="153988"/>
            </a:xfrm>
            <a:custGeom>
              <a:avLst/>
              <a:gdLst>
                <a:gd name="T0" fmla="*/ 73 w 106"/>
                <a:gd name="T1" fmla="*/ 80 h 97"/>
                <a:gd name="T2" fmla="*/ 33 w 106"/>
                <a:gd name="T3" fmla="*/ 80 h 97"/>
                <a:gd name="T4" fmla="*/ 26 w 106"/>
                <a:gd name="T5" fmla="*/ 97 h 97"/>
                <a:gd name="T6" fmla="*/ 0 w 106"/>
                <a:gd name="T7" fmla="*/ 97 h 97"/>
                <a:gd name="T8" fmla="*/ 45 w 106"/>
                <a:gd name="T9" fmla="*/ 0 h 97"/>
                <a:gd name="T10" fmla="*/ 61 w 106"/>
                <a:gd name="T11" fmla="*/ 0 h 97"/>
                <a:gd name="T12" fmla="*/ 106 w 106"/>
                <a:gd name="T13" fmla="*/ 97 h 97"/>
                <a:gd name="T14" fmla="*/ 80 w 106"/>
                <a:gd name="T15" fmla="*/ 97 h 97"/>
                <a:gd name="T16" fmla="*/ 73 w 106"/>
                <a:gd name="T17" fmla="*/ 80 h 97"/>
                <a:gd name="T18" fmla="*/ 66 w 106"/>
                <a:gd name="T19" fmla="*/ 63 h 97"/>
                <a:gd name="T20" fmla="*/ 52 w 106"/>
                <a:gd name="T21" fmla="*/ 30 h 97"/>
                <a:gd name="T22" fmla="*/ 40 w 106"/>
                <a:gd name="T23" fmla="*/ 63 h 97"/>
                <a:gd name="T24" fmla="*/ 66 w 106"/>
                <a:gd name="T25" fmla="*/ 6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97">
                  <a:moveTo>
                    <a:pt x="73" y="80"/>
                  </a:moveTo>
                  <a:lnTo>
                    <a:pt x="33" y="80"/>
                  </a:lnTo>
                  <a:lnTo>
                    <a:pt x="26" y="97"/>
                  </a:lnTo>
                  <a:lnTo>
                    <a:pt x="0" y="97"/>
                  </a:lnTo>
                  <a:lnTo>
                    <a:pt x="45" y="0"/>
                  </a:lnTo>
                  <a:lnTo>
                    <a:pt x="61" y="0"/>
                  </a:lnTo>
                  <a:lnTo>
                    <a:pt x="106" y="97"/>
                  </a:lnTo>
                  <a:lnTo>
                    <a:pt x="80" y="97"/>
                  </a:lnTo>
                  <a:lnTo>
                    <a:pt x="73" y="80"/>
                  </a:lnTo>
                  <a:close/>
                  <a:moveTo>
                    <a:pt x="66" y="63"/>
                  </a:moveTo>
                  <a:lnTo>
                    <a:pt x="52" y="30"/>
                  </a:lnTo>
                  <a:lnTo>
                    <a:pt x="40" y="63"/>
                  </a:lnTo>
                  <a:lnTo>
                    <a:pt x="66" y="6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8" name="Freeform 44"/>
            <p:cNvSpPr>
              <a:spLocks noEditPoints="1"/>
            </p:cNvSpPr>
            <p:nvPr/>
          </p:nvSpPr>
          <p:spPr bwMode="auto">
            <a:xfrm>
              <a:off x="9620250" y="2871788"/>
              <a:ext cx="150813" cy="153988"/>
            </a:xfrm>
            <a:custGeom>
              <a:avLst/>
              <a:gdLst>
                <a:gd name="T0" fmla="*/ 40 w 40"/>
                <a:gd name="T1" fmla="*/ 21 h 41"/>
                <a:gd name="T2" fmla="*/ 17 w 40"/>
                <a:gd name="T3" fmla="*/ 41 h 41"/>
                <a:gd name="T4" fmla="*/ 0 w 40"/>
                <a:gd name="T5" fmla="*/ 41 h 41"/>
                <a:gd name="T6" fmla="*/ 0 w 40"/>
                <a:gd name="T7" fmla="*/ 0 h 41"/>
                <a:gd name="T8" fmla="*/ 17 w 40"/>
                <a:gd name="T9" fmla="*/ 0 h 41"/>
                <a:gd name="T10" fmla="*/ 40 w 40"/>
                <a:gd name="T11" fmla="*/ 21 h 41"/>
                <a:gd name="T12" fmla="*/ 29 w 40"/>
                <a:gd name="T13" fmla="*/ 21 h 41"/>
                <a:gd name="T14" fmla="*/ 17 w 40"/>
                <a:gd name="T15" fmla="*/ 9 h 41"/>
                <a:gd name="T16" fmla="*/ 10 w 40"/>
                <a:gd name="T17" fmla="*/ 9 h 41"/>
                <a:gd name="T18" fmla="*/ 10 w 40"/>
                <a:gd name="T19" fmla="*/ 32 h 41"/>
                <a:gd name="T20" fmla="*/ 17 w 40"/>
                <a:gd name="T21" fmla="*/ 32 h 41"/>
                <a:gd name="T22" fmla="*/ 29 w 40"/>
                <a:gd name="T23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1">
                  <a:moveTo>
                    <a:pt x="40" y="21"/>
                  </a:moveTo>
                  <a:cubicBezTo>
                    <a:pt x="40" y="33"/>
                    <a:pt x="31" y="41"/>
                    <a:pt x="1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1" y="0"/>
                    <a:pt x="40" y="8"/>
                    <a:pt x="40" y="21"/>
                  </a:cubicBezTo>
                  <a:close/>
                  <a:moveTo>
                    <a:pt x="29" y="21"/>
                  </a:moveTo>
                  <a:cubicBezTo>
                    <a:pt x="29" y="14"/>
                    <a:pt x="24" y="9"/>
                    <a:pt x="1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4" y="32"/>
                    <a:pt x="29" y="27"/>
                    <a:pt x="29" y="2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59" name="Freeform 45"/>
            <p:cNvSpPr>
              <a:spLocks noEditPoints="1"/>
            </p:cNvSpPr>
            <p:nvPr/>
          </p:nvSpPr>
          <p:spPr bwMode="auto">
            <a:xfrm>
              <a:off x="9909175" y="2871788"/>
              <a:ext cx="150813" cy="153988"/>
            </a:xfrm>
            <a:custGeom>
              <a:avLst/>
              <a:gdLst>
                <a:gd name="T0" fmla="*/ 40 w 40"/>
                <a:gd name="T1" fmla="*/ 21 h 41"/>
                <a:gd name="T2" fmla="*/ 17 w 40"/>
                <a:gd name="T3" fmla="*/ 41 h 41"/>
                <a:gd name="T4" fmla="*/ 0 w 40"/>
                <a:gd name="T5" fmla="*/ 41 h 41"/>
                <a:gd name="T6" fmla="*/ 0 w 40"/>
                <a:gd name="T7" fmla="*/ 0 h 41"/>
                <a:gd name="T8" fmla="*/ 17 w 40"/>
                <a:gd name="T9" fmla="*/ 0 h 41"/>
                <a:gd name="T10" fmla="*/ 40 w 40"/>
                <a:gd name="T11" fmla="*/ 21 h 41"/>
                <a:gd name="T12" fmla="*/ 29 w 40"/>
                <a:gd name="T13" fmla="*/ 21 h 41"/>
                <a:gd name="T14" fmla="*/ 17 w 40"/>
                <a:gd name="T15" fmla="*/ 9 h 41"/>
                <a:gd name="T16" fmla="*/ 10 w 40"/>
                <a:gd name="T17" fmla="*/ 9 h 41"/>
                <a:gd name="T18" fmla="*/ 10 w 40"/>
                <a:gd name="T19" fmla="*/ 32 h 41"/>
                <a:gd name="T20" fmla="*/ 17 w 40"/>
                <a:gd name="T21" fmla="*/ 32 h 41"/>
                <a:gd name="T22" fmla="*/ 29 w 40"/>
                <a:gd name="T23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1">
                  <a:moveTo>
                    <a:pt x="40" y="21"/>
                  </a:moveTo>
                  <a:cubicBezTo>
                    <a:pt x="40" y="33"/>
                    <a:pt x="31" y="41"/>
                    <a:pt x="1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1" y="0"/>
                    <a:pt x="40" y="8"/>
                    <a:pt x="40" y="21"/>
                  </a:cubicBezTo>
                  <a:close/>
                  <a:moveTo>
                    <a:pt x="29" y="21"/>
                  </a:moveTo>
                  <a:cubicBezTo>
                    <a:pt x="29" y="14"/>
                    <a:pt x="25" y="9"/>
                    <a:pt x="1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5" y="32"/>
                    <a:pt x="29" y="27"/>
                    <a:pt x="29" y="2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0" name="Freeform 46"/>
            <p:cNvSpPr>
              <a:spLocks/>
            </p:cNvSpPr>
            <p:nvPr/>
          </p:nvSpPr>
          <p:spPr bwMode="auto">
            <a:xfrm>
              <a:off x="10112375" y="2871788"/>
              <a:ext cx="112713" cy="153988"/>
            </a:xfrm>
            <a:custGeom>
              <a:avLst/>
              <a:gdLst>
                <a:gd name="T0" fmla="*/ 24 w 71"/>
                <a:gd name="T1" fmla="*/ 18 h 97"/>
                <a:gd name="T2" fmla="*/ 24 w 71"/>
                <a:gd name="T3" fmla="*/ 37 h 97"/>
                <a:gd name="T4" fmla="*/ 64 w 71"/>
                <a:gd name="T5" fmla="*/ 37 h 97"/>
                <a:gd name="T6" fmla="*/ 64 w 71"/>
                <a:gd name="T7" fmla="*/ 56 h 97"/>
                <a:gd name="T8" fmla="*/ 24 w 71"/>
                <a:gd name="T9" fmla="*/ 56 h 97"/>
                <a:gd name="T10" fmla="*/ 24 w 71"/>
                <a:gd name="T11" fmla="*/ 75 h 97"/>
                <a:gd name="T12" fmla="*/ 71 w 71"/>
                <a:gd name="T13" fmla="*/ 75 h 97"/>
                <a:gd name="T14" fmla="*/ 71 w 71"/>
                <a:gd name="T15" fmla="*/ 97 h 97"/>
                <a:gd name="T16" fmla="*/ 0 w 71"/>
                <a:gd name="T17" fmla="*/ 97 h 97"/>
                <a:gd name="T18" fmla="*/ 0 w 71"/>
                <a:gd name="T19" fmla="*/ 0 h 97"/>
                <a:gd name="T20" fmla="*/ 71 w 71"/>
                <a:gd name="T21" fmla="*/ 0 h 97"/>
                <a:gd name="T22" fmla="*/ 71 w 71"/>
                <a:gd name="T23" fmla="*/ 18 h 97"/>
                <a:gd name="T24" fmla="*/ 24 w 71"/>
                <a:gd name="T25" fmla="*/ 1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97">
                  <a:moveTo>
                    <a:pt x="24" y="18"/>
                  </a:moveTo>
                  <a:lnTo>
                    <a:pt x="24" y="37"/>
                  </a:lnTo>
                  <a:lnTo>
                    <a:pt x="64" y="37"/>
                  </a:lnTo>
                  <a:lnTo>
                    <a:pt x="64" y="56"/>
                  </a:lnTo>
                  <a:lnTo>
                    <a:pt x="24" y="56"/>
                  </a:lnTo>
                  <a:lnTo>
                    <a:pt x="24" y="75"/>
                  </a:lnTo>
                  <a:lnTo>
                    <a:pt x="71" y="75"/>
                  </a:lnTo>
                  <a:lnTo>
                    <a:pt x="71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18"/>
                  </a:lnTo>
                  <a:lnTo>
                    <a:pt x="24" y="1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1" name="Freeform 47"/>
            <p:cNvSpPr>
              <a:spLocks/>
            </p:cNvSpPr>
            <p:nvPr/>
          </p:nvSpPr>
          <p:spPr bwMode="auto">
            <a:xfrm>
              <a:off x="10360025" y="2867026"/>
              <a:ext cx="139700" cy="161925"/>
            </a:xfrm>
            <a:custGeom>
              <a:avLst/>
              <a:gdLst>
                <a:gd name="T0" fmla="*/ 0 w 37"/>
                <a:gd name="T1" fmla="*/ 21 h 43"/>
                <a:gd name="T2" fmla="*/ 22 w 37"/>
                <a:gd name="T3" fmla="*/ 0 h 43"/>
                <a:gd name="T4" fmla="*/ 37 w 37"/>
                <a:gd name="T5" fmla="*/ 4 h 43"/>
                <a:gd name="T6" fmla="*/ 32 w 37"/>
                <a:gd name="T7" fmla="*/ 13 h 43"/>
                <a:gd name="T8" fmla="*/ 23 w 37"/>
                <a:gd name="T9" fmla="*/ 10 h 43"/>
                <a:gd name="T10" fmla="*/ 10 w 37"/>
                <a:gd name="T11" fmla="*/ 21 h 43"/>
                <a:gd name="T12" fmla="*/ 23 w 37"/>
                <a:gd name="T13" fmla="*/ 33 h 43"/>
                <a:gd name="T14" fmla="*/ 32 w 37"/>
                <a:gd name="T15" fmla="*/ 30 h 43"/>
                <a:gd name="T16" fmla="*/ 36 w 37"/>
                <a:gd name="T17" fmla="*/ 39 h 43"/>
                <a:gd name="T18" fmla="*/ 22 w 37"/>
                <a:gd name="T19" fmla="*/ 43 h 43"/>
                <a:gd name="T20" fmla="*/ 0 w 37"/>
                <a:gd name="T2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43">
                  <a:moveTo>
                    <a:pt x="0" y="21"/>
                  </a:moveTo>
                  <a:cubicBezTo>
                    <a:pt x="0" y="9"/>
                    <a:pt x="9" y="0"/>
                    <a:pt x="22" y="0"/>
                  </a:cubicBezTo>
                  <a:cubicBezTo>
                    <a:pt x="30" y="0"/>
                    <a:pt x="34" y="3"/>
                    <a:pt x="37" y="4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0" y="11"/>
                    <a:pt x="27" y="10"/>
                    <a:pt x="23" y="10"/>
                  </a:cubicBezTo>
                  <a:cubicBezTo>
                    <a:pt x="16" y="10"/>
                    <a:pt x="10" y="14"/>
                    <a:pt x="10" y="21"/>
                  </a:cubicBezTo>
                  <a:cubicBezTo>
                    <a:pt x="10" y="28"/>
                    <a:pt x="16" y="33"/>
                    <a:pt x="23" y="33"/>
                  </a:cubicBezTo>
                  <a:cubicBezTo>
                    <a:pt x="27" y="33"/>
                    <a:pt x="30" y="32"/>
                    <a:pt x="32" y="3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4" y="40"/>
                    <a:pt x="30" y="43"/>
                    <a:pt x="22" y="43"/>
                  </a:cubicBezTo>
                  <a:cubicBezTo>
                    <a:pt x="9" y="43"/>
                    <a:pt x="0" y="34"/>
                    <a:pt x="0" y="2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2" name="Freeform 48"/>
            <p:cNvSpPr>
              <a:spLocks/>
            </p:cNvSpPr>
            <p:nvPr/>
          </p:nvSpPr>
          <p:spPr bwMode="auto">
            <a:xfrm>
              <a:off x="10544175" y="2871788"/>
              <a:ext cx="149225" cy="153988"/>
            </a:xfrm>
            <a:custGeom>
              <a:avLst/>
              <a:gdLst>
                <a:gd name="T0" fmla="*/ 94 w 94"/>
                <a:gd name="T1" fmla="*/ 0 h 97"/>
                <a:gd name="T2" fmla="*/ 94 w 94"/>
                <a:gd name="T3" fmla="*/ 97 h 97"/>
                <a:gd name="T4" fmla="*/ 71 w 94"/>
                <a:gd name="T5" fmla="*/ 97 h 97"/>
                <a:gd name="T6" fmla="*/ 71 w 94"/>
                <a:gd name="T7" fmla="*/ 59 h 97"/>
                <a:gd name="T8" fmla="*/ 26 w 94"/>
                <a:gd name="T9" fmla="*/ 59 h 97"/>
                <a:gd name="T10" fmla="*/ 26 w 94"/>
                <a:gd name="T11" fmla="*/ 97 h 97"/>
                <a:gd name="T12" fmla="*/ 0 w 94"/>
                <a:gd name="T13" fmla="*/ 97 h 97"/>
                <a:gd name="T14" fmla="*/ 0 w 94"/>
                <a:gd name="T15" fmla="*/ 0 h 97"/>
                <a:gd name="T16" fmla="*/ 26 w 94"/>
                <a:gd name="T17" fmla="*/ 0 h 97"/>
                <a:gd name="T18" fmla="*/ 26 w 94"/>
                <a:gd name="T19" fmla="*/ 37 h 97"/>
                <a:gd name="T20" fmla="*/ 71 w 94"/>
                <a:gd name="T21" fmla="*/ 37 h 97"/>
                <a:gd name="T22" fmla="*/ 71 w 94"/>
                <a:gd name="T23" fmla="*/ 0 h 97"/>
                <a:gd name="T24" fmla="*/ 94 w 94"/>
                <a:gd name="T2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97">
                  <a:moveTo>
                    <a:pt x="94" y="0"/>
                  </a:moveTo>
                  <a:lnTo>
                    <a:pt x="94" y="97"/>
                  </a:lnTo>
                  <a:lnTo>
                    <a:pt x="71" y="97"/>
                  </a:lnTo>
                  <a:lnTo>
                    <a:pt x="71" y="59"/>
                  </a:lnTo>
                  <a:lnTo>
                    <a:pt x="26" y="59"/>
                  </a:lnTo>
                  <a:lnTo>
                    <a:pt x="26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37"/>
                  </a:lnTo>
                  <a:lnTo>
                    <a:pt x="71" y="37"/>
                  </a:lnTo>
                  <a:lnTo>
                    <a:pt x="71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3" name="Rectangle 49"/>
            <p:cNvSpPr>
              <a:spLocks noChangeArrowheads="1"/>
            </p:cNvSpPr>
            <p:nvPr/>
          </p:nvSpPr>
          <p:spPr bwMode="auto">
            <a:xfrm>
              <a:off x="10753725" y="2871788"/>
              <a:ext cx="41275" cy="15398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4" name="Freeform 50"/>
            <p:cNvSpPr>
              <a:spLocks/>
            </p:cNvSpPr>
            <p:nvPr/>
          </p:nvSpPr>
          <p:spPr bwMode="auto">
            <a:xfrm>
              <a:off x="10855325" y="2871788"/>
              <a:ext cx="112713" cy="153988"/>
            </a:xfrm>
            <a:custGeom>
              <a:avLst/>
              <a:gdLst>
                <a:gd name="T0" fmla="*/ 71 w 71"/>
                <a:gd name="T1" fmla="*/ 75 h 97"/>
                <a:gd name="T2" fmla="*/ 71 w 71"/>
                <a:gd name="T3" fmla="*/ 97 h 97"/>
                <a:gd name="T4" fmla="*/ 0 w 71"/>
                <a:gd name="T5" fmla="*/ 97 h 97"/>
                <a:gd name="T6" fmla="*/ 0 w 71"/>
                <a:gd name="T7" fmla="*/ 0 h 97"/>
                <a:gd name="T8" fmla="*/ 24 w 71"/>
                <a:gd name="T9" fmla="*/ 0 h 97"/>
                <a:gd name="T10" fmla="*/ 24 w 71"/>
                <a:gd name="T11" fmla="*/ 75 h 97"/>
                <a:gd name="T12" fmla="*/ 71 w 71"/>
                <a:gd name="T13" fmla="*/ 7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97">
                  <a:moveTo>
                    <a:pt x="71" y="75"/>
                  </a:moveTo>
                  <a:lnTo>
                    <a:pt x="71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24" y="0"/>
                  </a:lnTo>
                  <a:lnTo>
                    <a:pt x="24" y="75"/>
                  </a:lnTo>
                  <a:lnTo>
                    <a:pt x="71" y="75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5" name="Freeform 51"/>
            <p:cNvSpPr>
              <a:spLocks/>
            </p:cNvSpPr>
            <p:nvPr/>
          </p:nvSpPr>
          <p:spPr bwMode="auto">
            <a:xfrm>
              <a:off x="11012488" y="2871788"/>
              <a:ext cx="117475" cy="153988"/>
            </a:xfrm>
            <a:custGeom>
              <a:avLst/>
              <a:gdLst>
                <a:gd name="T0" fmla="*/ 26 w 74"/>
                <a:gd name="T1" fmla="*/ 18 h 97"/>
                <a:gd name="T2" fmla="*/ 26 w 74"/>
                <a:gd name="T3" fmla="*/ 37 h 97"/>
                <a:gd name="T4" fmla="*/ 67 w 74"/>
                <a:gd name="T5" fmla="*/ 37 h 97"/>
                <a:gd name="T6" fmla="*/ 67 w 74"/>
                <a:gd name="T7" fmla="*/ 56 h 97"/>
                <a:gd name="T8" fmla="*/ 26 w 74"/>
                <a:gd name="T9" fmla="*/ 56 h 97"/>
                <a:gd name="T10" fmla="*/ 26 w 74"/>
                <a:gd name="T11" fmla="*/ 75 h 97"/>
                <a:gd name="T12" fmla="*/ 74 w 74"/>
                <a:gd name="T13" fmla="*/ 75 h 97"/>
                <a:gd name="T14" fmla="*/ 74 w 74"/>
                <a:gd name="T15" fmla="*/ 97 h 97"/>
                <a:gd name="T16" fmla="*/ 0 w 74"/>
                <a:gd name="T17" fmla="*/ 97 h 97"/>
                <a:gd name="T18" fmla="*/ 0 w 74"/>
                <a:gd name="T19" fmla="*/ 0 h 97"/>
                <a:gd name="T20" fmla="*/ 74 w 74"/>
                <a:gd name="T21" fmla="*/ 0 h 97"/>
                <a:gd name="T22" fmla="*/ 74 w 74"/>
                <a:gd name="T23" fmla="*/ 18 h 97"/>
                <a:gd name="T24" fmla="*/ 26 w 74"/>
                <a:gd name="T25" fmla="*/ 1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97">
                  <a:moveTo>
                    <a:pt x="26" y="18"/>
                  </a:moveTo>
                  <a:lnTo>
                    <a:pt x="26" y="37"/>
                  </a:lnTo>
                  <a:lnTo>
                    <a:pt x="67" y="37"/>
                  </a:lnTo>
                  <a:lnTo>
                    <a:pt x="67" y="56"/>
                  </a:lnTo>
                  <a:lnTo>
                    <a:pt x="26" y="56"/>
                  </a:lnTo>
                  <a:lnTo>
                    <a:pt x="26" y="75"/>
                  </a:lnTo>
                  <a:lnTo>
                    <a:pt x="74" y="75"/>
                  </a:lnTo>
                  <a:lnTo>
                    <a:pt x="74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74" y="0"/>
                  </a:lnTo>
                  <a:lnTo>
                    <a:pt x="74" y="18"/>
                  </a:lnTo>
                  <a:lnTo>
                    <a:pt x="26" y="1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6" name="Freeform 52"/>
            <p:cNvSpPr>
              <a:spLocks/>
            </p:cNvSpPr>
            <p:nvPr/>
          </p:nvSpPr>
          <p:spPr bwMode="auto">
            <a:xfrm>
              <a:off x="7905750" y="1868488"/>
              <a:ext cx="292100" cy="338138"/>
            </a:xfrm>
            <a:custGeom>
              <a:avLst/>
              <a:gdLst>
                <a:gd name="T0" fmla="*/ 0 w 78"/>
                <a:gd name="T1" fmla="*/ 45 h 90"/>
                <a:gd name="T2" fmla="*/ 47 w 78"/>
                <a:gd name="T3" fmla="*/ 0 h 90"/>
                <a:gd name="T4" fmla="*/ 78 w 78"/>
                <a:gd name="T5" fmla="*/ 9 h 90"/>
                <a:gd name="T6" fmla="*/ 69 w 78"/>
                <a:gd name="T7" fmla="*/ 26 h 90"/>
                <a:gd name="T8" fmla="*/ 49 w 78"/>
                <a:gd name="T9" fmla="*/ 20 h 90"/>
                <a:gd name="T10" fmla="*/ 23 w 78"/>
                <a:gd name="T11" fmla="*/ 45 h 90"/>
                <a:gd name="T12" fmla="*/ 49 w 78"/>
                <a:gd name="T13" fmla="*/ 70 h 90"/>
                <a:gd name="T14" fmla="*/ 69 w 78"/>
                <a:gd name="T15" fmla="*/ 64 h 90"/>
                <a:gd name="T16" fmla="*/ 77 w 78"/>
                <a:gd name="T17" fmla="*/ 81 h 90"/>
                <a:gd name="T18" fmla="*/ 47 w 78"/>
                <a:gd name="T19" fmla="*/ 90 h 90"/>
                <a:gd name="T20" fmla="*/ 0 w 78"/>
                <a:gd name="T21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0">
                  <a:moveTo>
                    <a:pt x="0" y="45"/>
                  </a:moveTo>
                  <a:cubicBezTo>
                    <a:pt x="0" y="19"/>
                    <a:pt x="20" y="0"/>
                    <a:pt x="47" y="0"/>
                  </a:cubicBezTo>
                  <a:cubicBezTo>
                    <a:pt x="63" y="0"/>
                    <a:pt x="72" y="5"/>
                    <a:pt x="78" y="9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4" y="23"/>
                    <a:pt x="58" y="20"/>
                    <a:pt x="49" y="20"/>
                  </a:cubicBezTo>
                  <a:cubicBezTo>
                    <a:pt x="34" y="20"/>
                    <a:pt x="23" y="30"/>
                    <a:pt x="23" y="45"/>
                  </a:cubicBezTo>
                  <a:cubicBezTo>
                    <a:pt x="23" y="59"/>
                    <a:pt x="34" y="70"/>
                    <a:pt x="49" y="70"/>
                  </a:cubicBezTo>
                  <a:cubicBezTo>
                    <a:pt x="59" y="70"/>
                    <a:pt x="64" y="67"/>
                    <a:pt x="69" y="64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2" y="84"/>
                    <a:pt x="63" y="90"/>
                    <a:pt x="47" y="90"/>
                  </a:cubicBezTo>
                  <a:cubicBezTo>
                    <a:pt x="20" y="90"/>
                    <a:pt x="0" y="71"/>
                    <a:pt x="0" y="45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7" name="Freeform 53"/>
            <p:cNvSpPr>
              <a:spLocks/>
            </p:cNvSpPr>
            <p:nvPr/>
          </p:nvSpPr>
          <p:spPr bwMode="auto">
            <a:xfrm>
              <a:off x="8272463" y="1871663"/>
              <a:ext cx="241300" cy="330200"/>
            </a:xfrm>
            <a:custGeom>
              <a:avLst/>
              <a:gdLst>
                <a:gd name="T0" fmla="*/ 52 w 152"/>
                <a:gd name="T1" fmla="*/ 45 h 208"/>
                <a:gd name="T2" fmla="*/ 52 w 152"/>
                <a:gd name="T3" fmla="*/ 83 h 208"/>
                <a:gd name="T4" fmla="*/ 140 w 152"/>
                <a:gd name="T5" fmla="*/ 83 h 208"/>
                <a:gd name="T6" fmla="*/ 140 w 152"/>
                <a:gd name="T7" fmla="*/ 123 h 208"/>
                <a:gd name="T8" fmla="*/ 52 w 152"/>
                <a:gd name="T9" fmla="*/ 123 h 208"/>
                <a:gd name="T10" fmla="*/ 52 w 152"/>
                <a:gd name="T11" fmla="*/ 163 h 208"/>
                <a:gd name="T12" fmla="*/ 152 w 152"/>
                <a:gd name="T13" fmla="*/ 163 h 208"/>
                <a:gd name="T14" fmla="*/ 152 w 152"/>
                <a:gd name="T15" fmla="*/ 208 h 208"/>
                <a:gd name="T16" fmla="*/ 0 w 152"/>
                <a:gd name="T17" fmla="*/ 208 h 208"/>
                <a:gd name="T18" fmla="*/ 0 w 152"/>
                <a:gd name="T19" fmla="*/ 0 h 208"/>
                <a:gd name="T20" fmla="*/ 152 w 152"/>
                <a:gd name="T21" fmla="*/ 0 h 208"/>
                <a:gd name="T22" fmla="*/ 152 w 152"/>
                <a:gd name="T23" fmla="*/ 45 h 208"/>
                <a:gd name="T24" fmla="*/ 52 w 152"/>
                <a:gd name="T25" fmla="*/ 4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208">
                  <a:moveTo>
                    <a:pt x="52" y="45"/>
                  </a:moveTo>
                  <a:lnTo>
                    <a:pt x="52" y="83"/>
                  </a:lnTo>
                  <a:lnTo>
                    <a:pt x="140" y="83"/>
                  </a:lnTo>
                  <a:lnTo>
                    <a:pt x="140" y="123"/>
                  </a:lnTo>
                  <a:lnTo>
                    <a:pt x="52" y="123"/>
                  </a:lnTo>
                  <a:lnTo>
                    <a:pt x="52" y="163"/>
                  </a:lnTo>
                  <a:lnTo>
                    <a:pt x="152" y="163"/>
                  </a:lnTo>
                  <a:lnTo>
                    <a:pt x="152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45"/>
                  </a:lnTo>
                  <a:lnTo>
                    <a:pt x="52" y="45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8" name="Freeform 54"/>
            <p:cNvSpPr>
              <a:spLocks/>
            </p:cNvSpPr>
            <p:nvPr/>
          </p:nvSpPr>
          <p:spPr bwMode="auto">
            <a:xfrm>
              <a:off x="8607425" y="1868488"/>
              <a:ext cx="314325" cy="338138"/>
            </a:xfrm>
            <a:custGeom>
              <a:avLst/>
              <a:gdLst>
                <a:gd name="T0" fmla="*/ 168 w 198"/>
                <a:gd name="T1" fmla="*/ 213 h 213"/>
                <a:gd name="T2" fmla="*/ 49 w 198"/>
                <a:gd name="T3" fmla="*/ 87 h 213"/>
                <a:gd name="T4" fmla="*/ 49 w 198"/>
                <a:gd name="T5" fmla="*/ 210 h 213"/>
                <a:gd name="T6" fmla="*/ 0 w 198"/>
                <a:gd name="T7" fmla="*/ 210 h 213"/>
                <a:gd name="T8" fmla="*/ 0 w 198"/>
                <a:gd name="T9" fmla="*/ 0 h 213"/>
                <a:gd name="T10" fmla="*/ 28 w 198"/>
                <a:gd name="T11" fmla="*/ 0 h 213"/>
                <a:gd name="T12" fmla="*/ 146 w 198"/>
                <a:gd name="T13" fmla="*/ 125 h 213"/>
                <a:gd name="T14" fmla="*/ 146 w 198"/>
                <a:gd name="T15" fmla="*/ 2 h 213"/>
                <a:gd name="T16" fmla="*/ 196 w 198"/>
                <a:gd name="T17" fmla="*/ 2 h 213"/>
                <a:gd name="T18" fmla="*/ 198 w 198"/>
                <a:gd name="T19" fmla="*/ 213 h 213"/>
                <a:gd name="T20" fmla="*/ 168 w 198"/>
                <a:gd name="T21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213">
                  <a:moveTo>
                    <a:pt x="168" y="213"/>
                  </a:moveTo>
                  <a:lnTo>
                    <a:pt x="49" y="87"/>
                  </a:lnTo>
                  <a:lnTo>
                    <a:pt x="49" y="210"/>
                  </a:lnTo>
                  <a:lnTo>
                    <a:pt x="0" y="210"/>
                  </a:lnTo>
                  <a:lnTo>
                    <a:pt x="0" y="0"/>
                  </a:lnTo>
                  <a:lnTo>
                    <a:pt x="28" y="0"/>
                  </a:lnTo>
                  <a:lnTo>
                    <a:pt x="146" y="125"/>
                  </a:lnTo>
                  <a:lnTo>
                    <a:pt x="146" y="2"/>
                  </a:lnTo>
                  <a:lnTo>
                    <a:pt x="196" y="2"/>
                  </a:lnTo>
                  <a:lnTo>
                    <a:pt x="198" y="213"/>
                  </a:lnTo>
                  <a:lnTo>
                    <a:pt x="168" y="21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69" name="Freeform 55"/>
            <p:cNvSpPr>
              <a:spLocks/>
            </p:cNvSpPr>
            <p:nvPr/>
          </p:nvSpPr>
          <p:spPr bwMode="auto">
            <a:xfrm>
              <a:off x="8993188" y="1871663"/>
              <a:ext cx="301625" cy="330200"/>
            </a:xfrm>
            <a:custGeom>
              <a:avLst/>
              <a:gdLst>
                <a:gd name="T0" fmla="*/ 190 w 190"/>
                <a:gd name="T1" fmla="*/ 45 h 208"/>
                <a:gd name="T2" fmla="*/ 121 w 190"/>
                <a:gd name="T3" fmla="*/ 45 h 208"/>
                <a:gd name="T4" fmla="*/ 121 w 190"/>
                <a:gd name="T5" fmla="*/ 208 h 208"/>
                <a:gd name="T6" fmla="*/ 69 w 190"/>
                <a:gd name="T7" fmla="*/ 208 h 208"/>
                <a:gd name="T8" fmla="*/ 69 w 190"/>
                <a:gd name="T9" fmla="*/ 45 h 208"/>
                <a:gd name="T10" fmla="*/ 0 w 190"/>
                <a:gd name="T11" fmla="*/ 45 h 208"/>
                <a:gd name="T12" fmla="*/ 0 w 190"/>
                <a:gd name="T13" fmla="*/ 0 h 208"/>
                <a:gd name="T14" fmla="*/ 190 w 190"/>
                <a:gd name="T15" fmla="*/ 0 h 208"/>
                <a:gd name="T16" fmla="*/ 190 w 190"/>
                <a:gd name="T17" fmla="*/ 4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08">
                  <a:moveTo>
                    <a:pt x="190" y="45"/>
                  </a:moveTo>
                  <a:lnTo>
                    <a:pt x="121" y="45"/>
                  </a:lnTo>
                  <a:lnTo>
                    <a:pt x="121" y="208"/>
                  </a:lnTo>
                  <a:lnTo>
                    <a:pt x="69" y="208"/>
                  </a:lnTo>
                  <a:lnTo>
                    <a:pt x="69" y="45"/>
                  </a:lnTo>
                  <a:lnTo>
                    <a:pt x="0" y="45"/>
                  </a:lnTo>
                  <a:lnTo>
                    <a:pt x="0" y="0"/>
                  </a:lnTo>
                  <a:lnTo>
                    <a:pt x="190" y="0"/>
                  </a:lnTo>
                  <a:lnTo>
                    <a:pt x="190" y="45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0" name="Freeform 56"/>
            <p:cNvSpPr>
              <a:spLocks noEditPoints="1"/>
            </p:cNvSpPr>
            <p:nvPr/>
          </p:nvSpPr>
          <p:spPr bwMode="auto">
            <a:xfrm>
              <a:off x="9369425" y="1871663"/>
              <a:ext cx="280988" cy="330200"/>
            </a:xfrm>
            <a:custGeom>
              <a:avLst/>
              <a:gdLst>
                <a:gd name="T0" fmla="*/ 51 w 75"/>
                <a:gd name="T1" fmla="*/ 88 h 88"/>
                <a:gd name="T2" fmla="*/ 35 w 75"/>
                <a:gd name="T3" fmla="*/ 65 h 88"/>
                <a:gd name="T4" fmla="*/ 32 w 75"/>
                <a:gd name="T5" fmla="*/ 65 h 88"/>
                <a:gd name="T6" fmla="*/ 21 w 75"/>
                <a:gd name="T7" fmla="*/ 65 h 88"/>
                <a:gd name="T8" fmla="*/ 21 w 75"/>
                <a:gd name="T9" fmla="*/ 88 h 88"/>
                <a:gd name="T10" fmla="*/ 0 w 75"/>
                <a:gd name="T11" fmla="*/ 88 h 88"/>
                <a:gd name="T12" fmla="*/ 0 w 75"/>
                <a:gd name="T13" fmla="*/ 0 h 88"/>
                <a:gd name="T14" fmla="*/ 33 w 75"/>
                <a:gd name="T15" fmla="*/ 0 h 88"/>
                <a:gd name="T16" fmla="*/ 71 w 75"/>
                <a:gd name="T17" fmla="*/ 33 h 88"/>
                <a:gd name="T18" fmla="*/ 55 w 75"/>
                <a:gd name="T19" fmla="*/ 60 h 88"/>
                <a:gd name="T20" fmla="*/ 75 w 75"/>
                <a:gd name="T21" fmla="*/ 88 h 88"/>
                <a:gd name="T22" fmla="*/ 51 w 75"/>
                <a:gd name="T23" fmla="*/ 88 h 88"/>
                <a:gd name="T24" fmla="*/ 21 w 75"/>
                <a:gd name="T25" fmla="*/ 47 h 88"/>
                <a:gd name="T26" fmla="*/ 32 w 75"/>
                <a:gd name="T27" fmla="*/ 47 h 88"/>
                <a:gd name="T28" fmla="*/ 49 w 75"/>
                <a:gd name="T29" fmla="*/ 33 h 88"/>
                <a:gd name="T30" fmla="*/ 32 w 75"/>
                <a:gd name="T31" fmla="*/ 18 h 88"/>
                <a:gd name="T32" fmla="*/ 21 w 75"/>
                <a:gd name="T33" fmla="*/ 18 h 88"/>
                <a:gd name="T34" fmla="*/ 21 w 75"/>
                <a:gd name="T35" fmla="*/ 4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88">
                  <a:moveTo>
                    <a:pt x="51" y="88"/>
                  </a:moveTo>
                  <a:cubicBezTo>
                    <a:pt x="35" y="65"/>
                    <a:pt x="35" y="65"/>
                    <a:pt x="35" y="65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56" y="0"/>
                    <a:pt x="71" y="13"/>
                    <a:pt x="71" y="33"/>
                  </a:cubicBezTo>
                  <a:cubicBezTo>
                    <a:pt x="71" y="45"/>
                    <a:pt x="65" y="54"/>
                    <a:pt x="55" y="60"/>
                  </a:cubicBezTo>
                  <a:cubicBezTo>
                    <a:pt x="75" y="88"/>
                    <a:pt x="75" y="88"/>
                    <a:pt x="75" y="88"/>
                  </a:cubicBezTo>
                  <a:lnTo>
                    <a:pt x="51" y="88"/>
                  </a:lnTo>
                  <a:close/>
                  <a:moveTo>
                    <a:pt x="21" y="47"/>
                  </a:moveTo>
                  <a:cubicBezTo>
                    <a:pt x="32" y="47"/>
                    <a:pt x="32" y="47"/>
                    <a:pt x="32" y="47"/>
                  </a:cubicBezTo>
                  <a:cubicBezTo>
                    <a:pt x="43" y="47"/>
                    <a:pt x="49" y="41"/>
                    <a:pt x="49" y="33"/>
                  </a:cubicBezTo>
                  <a:cubicBezTo>
                    <a:pt x="49" y="24"/>
                    <a:pt x="43" y="18"/>
                    <a:pt x="32" y="18"/>
                  </a:cubicBezTo>
                  <a:cubicBezTo>
                    <a:pt x="21" y="18"/>
                    <a:pt x="21" y="18"/>
                    <a:pt x="21" y="18"/>
                  </a:cubicBezTo>
                  <a:lnTo>
                    <a:pt x="21" y="47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1" name="Freeform 57"/>
            <p:cNvSpPr>
              <a:spLocks noEditPoints="1"/>
            </p:cNvSpPr>
            <p:nvPr/>
          </p:nvSpPr>
          <p:spPr bwMode="auto">
            <a:xfrm>
              <a:off x="9702800" y="1868488"/>
              <a:ext cx="357188" cy="338138"/>
            </a:xfrm>
            <a:custGeom>
              <a:avLst/>
              <a:gdLst>
                <a:gd name="T0" fmla="*/ 0 w 95"/>
                <a:gd name="T1" fmla="*/ 45 h 90"/>
                <a:gd name="T2" fmla="*/ 48 w 95"/>
                <a:gd name="T3" fmla="*/ 0 h 90"/>
                <a:gd name="T4" fmla="*/ 95 w 95"/>
                <a:gd name="T5" fmla="*/ 45 h 90"/>
                <a:gd name="T6" fmla="*/ 48 w 95"/>
                <a:gd name="T7" fmla="*/ 90 h 90"/>
                <a:gd name="T8" fmla="*/ 0 w 95"/>
                <a:gd name="T9" fmla="*/ 45 h 90"/>
                <a:gd name="T10" fmla="*/ 73 w 95"/>
                <a:gd name="T11" fmla="*/ 45 h 90"/>
                <a:gd name="T12" fmla="*/ 48 w 95"/>
                <a:gd name="T13" fmla="*/ 20 h 90"/>
                <a:gd name="T14" fmla="*/ 23 w 95"/>
                <a:gd name="T15" fmla="*/ 45 h 90"/>
                <a:gd name="T16" fmla="*/ 48 w 95"/>
                <a:gd name="T17" fmla="*/ 70 h 90"/>
                <a:gd name="T18" fmla="*/ 73 w 95"/>
                <a:gd name="T19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90">
                  <a:moveTo>
                    <a:pt x="0" y="45"/>
                  </a:moveTo>
                  <a:cubicBezTo>
                    <a:pt x="0" y="19"/>
                    <a:pt x="20" y="0"/>
                    <a:pt x="48" y="0"/>
                  </a:cubicBezTo>
                  <a:cubicBezTo>
                    <a:pt x="75" y="0"/>
                    <a:pt x="95" y="19"/>
                    <a:pt x="95" y="45"/>
                  </a:cubicBezTo>
                  <a:cubicBezTo>
                    <a:pt x="95" y="71"/>
                    <a:pt x="75" y="90"/>
                    <a:pt x="48" y="90"/>
                  </a:cubicBezTo>
                  <a:cubicBezTo>
                    <a:pt x="20" y="90"/>
                    <a:pt x="0" y="71"/>
                    <a:pt x="0" y="45"/>
                  </a:cubicBezTo>
                  <a:close/>
                  <a:moveTo>
                    <a:pt x="73" y="45"/>
                  </a:moveTo>
                  <a:cubicBezTo>
                    <a:pt x="73" y="31"/>
                    <a:pt x="62" y="20"/>
                    <a:pt x="48" y="20"/>
                  </a:cubicBezTo>
                  <a:cubicBezTo>
                    <a:pt x="33" y="20"/>
                    <a:pt x="23" y="31"/>
                    <a:pt x="23" y="45"/>
                  </a:cubicBezTo>
                  <a:cubicBezTo>
                    <a:pt x="23" y="59"/>
                    <a:pt x="33" y="70"/>
                    <a:pt x="48" y="70"/>
                  </a:cubicBezTo>
                  <a:cubicBezTo>
                    <a:pt x="62" y="70"/>
                    <a:pt x="73" y="59"/>
                    <a:pt x="73" y="45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2" name="Freeform 58"/>
            <p:cNvSpPr>
              <a:spLocks noEditPoints="1"/>
            </p:cNvSpPr>
            <p:nvPr/>
          </p:nvSpPr>
          <p:spPr bwMode="auto">
            <a:xfrm>
              <a:off x="7923213" y="2371726"/>
              <a:ext cx="315913" cy="330200"/>
            </a:xfrm>
            <a:custGeom>
              <a:avLst/>
              <a:gdLst>
                <a:gd name="T0" fmla="*/ 84 w 84"/>
                <a:gd name="T1" fmla="*/ 44 h 88"/>
                <a:gd name="T2" fmla="*/ 37 w 84"/>
                <a:gd name="T3" fmla="*/ 88 h 88"/>
                <a:gd name="T4" fmla="*/ 0 w 84"/>
                <a:gd name="T5" fmla="*/ 88 h 88"/>
                <a:gd name="T6" fmla="*/ 0 w 84"/>
                <a:gd name="T7" fmla="*/ 0 h 88"/>
                <a:gd name="T8" fmla="*/ 37 w 84"/>
                <a:gd name="T9" fmla="*/ 0 h 88"/>
                <a:gd name="T10" fmla="*/ 84 w 84"/>
                <a:gd name="T11" fmla="*/ 44 h 88"/>
                <a:gd name="T12" fmla="*/ 62 w 84"/>
                <a:gd name="T13" fmla="*/ 44 h 88"/>
                <a:gd name="T14" fmla="*/ 37 w 84"/>
                <a:gd name="T15" fmla="*/ 19 h 88"/>
                <a:gd name="T16" fmla="*/ 22 w 84"/>
                <a:gd name="T17" fmla="*/ 19 h 88"/>
                <a:gd name="T18" fmla="*/ 22 w 84"/>
                <a:gd name="T19" fmla="*/ 68 h 88"/>
                <a:gd name="T20" fmla="*/ 37 w 84"/>
                <a:gd name="T21" fmla="*/ 68 h 88"/>
                <a:gd name="T22" fmla="*/ 62 w 84"/>
                <a:gd name="T23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8">
                  <a:moveTo>
                    <a:pt x="84" y="44"/>
                  </a:moveTo>
                  <a:cubicBezTo>
                    <a:pt x="84" y="70"/>
                    <a:pt x="65" y="88"/>
                    <a:pt x="37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65" y="0"/>
                    <a:pt x="84" y="17"/>
                    <a:pt x="84" y="44"/>
                  </a:cubicBezTo>
                  <a:close/>
                  <a:moveTo>
                    <a:pt x="62" y="44"/>
                  </a:moveTo>
                  <a:cubicBezTo>
                    <a:pt x="62" y="29"/>
                    <a:pt x="52" y="19"/>
                    <a:pt x="37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52" y="68"/>
                    <a:pt x="62" y="58"/>
                    <a:pt x="62" y="44"/>
                  </a:cubicBez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3" name="Freeform 59"/>
            <p:cNvSpPr>
              <a:spLocks/>
            </p:cNvSpPr>
            <p:nvPr/>
          </p:nvSpPr>
          <p:spPr bwMode="auto">
            <a:xfrm>
              <a:off x="8324850" y="2371726"/>
              <a:ext cx="241300" cy="330200"/>
            </a:xfrm>
            <a:custGeom>
              <a:avLst/>
              <a:gdLst>
                <a:gd name="T0" fmla="*/ 53 w 152"/>
                <a:gd name="T1" fmla="*/ 42 h 208"/>
                <a:gd name="T2" fmla="*/ 53 w 152"/>
                <a:gd name="T3" fmla="*/ 80 h 208"/>
                <a:gd name="T4" fmla="*/ 140 w 152"/>
                <a:gd name="T5" fmla="*/ 80 h 208"/>
                <a:gd name="T6" fmla="*/ 140 w 152"/>
                <a:gd name="T7" fmla="*/ 123 h 208"/>
                <a:gd name="T8" fmla="*/ 53 w 152"/>
                <a:gd name="T9" fmla="*/ 123 h 208"/>
                <a:gd name="T10" fmla="*/ 53 w 152"/>
                <a:gd name="T11" fmla="*/ 163 h 208"/>
                <a:gd name="T12" fmla="*/ 152 w 152"/>
                <a:gd name="T13" fmla="*/ 163 h 208"/>
                <a:gd name="T14" fmla="*/ 152 w 152"/>
                <a:gd name="T15" fmla="*/ 208 h 208"/>
                <a:gd name="T16" fmla="*/ 0 w 152"/>
                <a:gd name="T17" fmla="*/ 208 h 208"/>
                <a:gd name="T18" fmla="*/ 0 w 152"/>
                <a:gd name="T19" fmla="*/ 0 h 208"/>
                <a:gd name="T20" fmla="*/ 152 w 152"/>
                <a:gd name="T21" fmla="*/ 0 h 208"/>
                <a:gd name="T22" fmla="*/ 152 w 152"/>
                <a:gd name="T23" fmla="*/ 42 h 208"/>
                <a:gd name="T24" fmla="*/ 53 w 152"/>
                <a:gd name="T25" fmla="*/ 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208">
                  <a:moveTo>
                    <a:pt x="53" y="42"/>
                  </a:moveTo>
                  <a:lnTo>
                    <a:pt x="53" y="80"/>
                  </a:lnTo>
                  <a:lnTo>
                    <a:pt x="140" y="80"/>
                  </a:lnTo>
                  <a:lnTo>
                    <a:pt x="140" y="123"/>
                  </a:lnTo>
                  <a:lnTo>
                    <a:pt x="53" y="123"/>
                  </a:lnTo>
                  <a:lnTo>
                    <a:pt x="53" y="163"/>
                  </a:lnTo>
                  <a:lnTo>
                    <a:pt x="152" y="163"/>
                  </a:lnTo>
                  <a:lnTo>
                    <a:pt x="152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42"/>
                  </a:lnTo>
                  <a:lnTo>
                    <a:pt x="53" y="42"/>
                  </a:ln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4" name="Freeform 60"/>
            <p:cNvSpPr>
              <a:spLocks/>
            </p:cNvSpPr>
            <p:nvPr/>
          </p:nvSpPr>
          <p:spPr bwMode="auto">
            <a:xfrm>
              <a:off x="8821738" y="2371726"/>
              <a:ext cx="239713" cy="330200"/>
            </a:xfrm>
            <a:custGeom>
              <a:avLst/>
              <a:gdLst>
                <a:gd name="T0" fmla="*/ 52 w 151"/>
                <a:gd name="T1" fmla="*/ 42 h 208"/>
                <a:gd name="T2" fmla="*/ 52 w 151"/>
                <a:gd name="T3" fmla="*/ 80 h 208"/>
                <a:gd name="T4" fmla="*/ 139 w 151"/>
                <a:gd name="T5" fmla="*/ 80 h 208"/>
                <a:gd name="T6" fmla="*/ 139 w 151"/>
                <a:gd name="T7" fmla="*/ 123 h 208"/>
                <a:gd name="T8" fmla="*/ 52 w 151"/>
                <a:gd name="T9" fmla="*/ 123 h 208"/>
                <a:gd name="T10" fmla="*/ 52 w 151"/>
                <a:gd name="T11" fmla="*/ 163 h 208"/>
                <a:gd name="T12" fmla="*/ 151 w 151"/>
                <a:gd name="T13" fmla="*/ 163 h 208"/>
                <a:gd name="T14" fmla="*/ 151 w 151"/>
                <a:gd name="T15" fmla="*/ 208 h 208"/>
                <a:gd name="T16" fmla="*/ 0 w 151"/>
                <a:gd name="T17" fmla="*/ 208 h 208"/>
                <a:gd name="T18" fmla="*/ 0 w 151"/>
                <a:gd name="T19" fmla="*/ 0 h 208"/>
                <a:gd name="T20" fmla="*/ 151 w 151"/>
                <a:gd name="T21" fmla="*/ 0 h 208"/>
                <a:gd name="T22" fmla="*/ 151 w 151"/>
                <a:gd name="T23" fmla="*/ 42 h 208"/>
                <a:gd name="T24" fmla="*/ 52 w 151"/>
                <a:gd name="T25" fmla="*/ 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1" h="208">
                  <a:moveTo>
                    <a:pt x="52" y="42"/>
                  </a:moveTo>
                  <a:lnTo>
                    <a:pt x="52" y="80"/>
                  </a:lnTo>
                  <a:lnTo>
                    <a:pt x="139" y="80"/>
                  </a:lnTo>
                  <a:lnTo>
                    <a:pt x="139" y="123"/>
                  </a:lnTo>
                  <a:lnTo>
                    <a:pt x="52" y="123"/>
                  </a:lnTo>
                  <a:lnTo>
                    <a:pt x="52" y="163"/>
                  </a:lnTo>
                  <a:lnTo>
                    <a:pt x="151" y="163"/>
                  </a:lnTo>
                  <a:lnTo>
                    <a:pt x="151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42"/>
                  </a:lnTo>
                  <a:lnTo>
                    <a:pt x="52" y="42"/>
                  </a:ln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5" name="Freeform 61"/>
            <p:cNvSpPr>
              <a:spLocks/>
            </p:cNvSpPr>
            <p:nvPr/>
          </p:nvSpPr>
          <p:spPr bwMode="auto">
            <a:xfrm>
              <a:off x="9151938" y="2366963"/>
              <a:ext cx="314325" cy="338138"/>
            </a:xfrm>
            <a:custGeom>
              <a:avLst/>
              <a:gdLst>
                <a:gd name="T0" fmla="*/ 170 w 198"/>
                <a:gd name="T1" fmla="*/ 213 h 213"/>
                <a:gd name="T2" fmla="*/ 52 w 198"/>
                <a:gd name="T3" fmla="*/ 88 h 213"/>
                <a:gd name="T4" fmla="*/ 52 w 198"/>
                <a:gd name="T5" fmla="*/ 211 h 213"/>
                <a:gd name="T6" fmla="*/ 0 w 198"/>
                <a:gd name="T7" fmla="*/ 211 h 213"/>
                <a:gd name="T8" fmla="*/ 0 w 198"/>
                <a:gd name="T9" fmla="*/ 0 h 213"/>
                <a:gd name="T10" fmla="*/ 30 w 198"/>
                <a:gd name="T11" fmla="*/ 0 h 213"/>
                <a:gd name="T12" fmla="*/ 149 w 198"/>
                <a:gd name="T13" fmla="*/ 123 h 213"/>
                <a:gd name="T14" fmla="*/ 149 w 198"/>
                <a:gd name="T15" fmla="*/ 3 h 213"/>
                <a:gd name="T16" fmla="*/ 198 w 198"/>
                <a:gd name="T17" fmla="*/ 3 h 213"/>
                <a:gd name="T18" fmla="*/ 198 w 198"/>
                <a:gd name="T19" fmla="*/ 213 h 213"/>
                <a:gd name="T20" fmla="*/ 170 w 198"/>
                <a:gd name="T21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213">
                  <a:moveTo>
                    <a:pt x="170" y="213"/>
                  </a:moveTo>
                  <a:lnTo>
                    <a:pt x="52" y="88"/>
                  </a:lnTo>
                  <a:lnTo>
                    <a:pt x="52" y="211"/>
                  </a:lnTo>
                  <a:lnTo>
                    <a:pt x="0" y="211"/>
                  </a:lnTo>
                  <a:lnTo>
                    <a:pt x="0" y="0"/>
                  </a:lnTo>
                  <a:lnTo>
                    <a:pt x="30" y="0"/>
                  </a:lnTo>
                  <a:lnTo>
                    <a:pt x="149" y="123"/>
                  </a:lnTo>
                  <a:lnTo>
                    <a:pt x="149" y="3"/>
                  </a:lnTo>
                  <a:lnTo>
                    <a:pt x="198" y="3"/>
                  </a:lnTo>
                  <a:lnTo>
                    <a:pt x="198" y="213"/>
                  </a:lnTo>
                  <a:lnTo>
                    <a:pt x="170" y="213"/>
                  </a:ln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6" name="Freeform 62"/>
            <p:cNvSpPr>
              <a:spLocks/>
            </p:cNvSpPr>
            <p:nvPr/>
          </p:nvSpPr>
          <p:spPr bwMode="auto">
            <a:xfrm>
              <a:off x="9571038" y="2371726"/>
              <a:ext cx="241300" cy="330200"/>
            </a:xfrm>
            <a:custGeom>
              <a:avLst/>
              <a:gdLst>
                <a:gd name="T0" fmla="*/ 53 w 152"/>
                <a:gd name="T1" fmla="*/ 42 h 208"/>
                <a:gd name="T2" fmla="*/ 53 w 152"/>
                <a:gd name="T3" fmla="*/ 80 h 208"/>
                <a:gd name="T4" fmla="*/ 140 w 152"/>
                <a:gd name="T5" fmla="*/ 80 h 208"/>
                <a:gd name="T6" fmla="*/ 140 w 152"/>
                <a:gd name="T7" fmla="*/ 123 h 208"/>
                <a:gd name="T8" fmla="*/ 53 w 152"/>
                <a:gd name="T9" fmla="*/ 123 h 208"/>
                <a:gd name="T10" fmla="*/ 53 w 152"/>
                <a:gd name="T11" fmla="*/ 163 h 208"/>
                <a:gd name="T12" fmla="*/ 152 w 152"/>
                <a:gd name="T13" fmla="*/ 163 h 208"/>
                <a:gd name="T14" fmla="*/ 152 w 152"/>
                <a:gd name="T15" fmla="*/ 208 h 208"/>
                <a:gd name="T16" fmla="*/ 0 w 152"/>
                <a:gd name="T17" fmla="*/ 208 h 208"/>
                <a:gd name="T18" fmla="*/ 0 w 152"/>
                <a:gd name="T19" fmla="*/ 0 h 208"/>
                <a:gd name="T20" fmla="*/ 152 w 152"/>
                <a:gd name="T21" fmla="*/ 0 h 208"/>
                <a:gd name="T22" fmla="*/ 152 w 152"/>
                <a:gd name="T23" fmla="*/ 42 h 208"/>
                <a:gd name="T24" fmla="*/ 53 w 152"/>
                <a:gd name="T25" fmla="*/ 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208">
                  <a:moveTo>
                    <a:pt x="53" y="42"/>
                  </a:moveTo>
                  <a:lnTo>
                    <a:pt x="53" y="80"/>
                  </a:lnTo>
                  <a:lnTo>
                    <a:pt x="140" y="80"/>
                  </a:lnTo>
                  <a:lnTo>
                    <a:pt x="140" y="123"/>
                  </a:lnTo>
                  <a:lnTo>
                    <a:pt x="53" y="123"/>
                  </a:lnTo>
                  <a:lnTo>
                    <a:pt x="53" y="163"/>
                  </a:lnTo>
                  <a:lnTo>
                    <a:pt x="152" y="163"/>
                  </a:lnTo>
                  <a:lnTo>
                    <a:pt x="152" y="208"/>
                  </a:lnTo>
                  <a:lnTo>
                    <a:pt x="0" y="208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42"/>
                  </a:lnTo>
                  <a:lnTo>
                    <a:pt x="53" y="42"/>
                  </a:ln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7" name="Freeform 63"/>
            <p:cNvSpPr>
              <a:spLocks noEditPoints="1"/>
            </p:cNvSpPr>
            <p:nvPr/>
          </p:nvSpPr>
          <p:spPr bwMode="auto">
            <a:xfrm>
              <a:off x="9906000" y="2371726"/>
              <a:ext cx="280988" cy="330200"/>
            </a:xfrm>
            <a:custGeom>
              <a:avLst/>
              <a:gdLst>
                <a:gd name="T0" fmla="*/ 51 w 75"/>
                <a:gd name="T1" fmla="*/ 88 h 88"/>
                <a:gd name="T2" fmla="*/ 35 w 75"/>
                <a:gd name="T3" fmla="*/ 64 h 88"/>
                <a:gd name="T4" fmla="*/ 33 w 75"/>
                <a:gd name="T5" fmla="*/ 64 h 88"/>
                <a:gd name="T6" fmla="*/ 21 w 75"/>
                <a:gd name="T7" fmla="*/ 64 h 88"/>
                <a:gd name="T8" fmla="*/ 21 w 75"/>
                <a:gd name="T9" fmla="*/ 88 h 88"/>
                <a:gd name="T10" fmla="*/ 0 w 75"/>
                <a:gd name="T11" fmla="*/ 88 h 88"/>
                <a:gd name="T12" fmla="*/ 0 w 75"/>
                <a:gd name="T13" fmla="*/ 0 h 88"/>
                <a:gd name="T14" fmla="*/ 34 w 75"/>
                <a:gd name="T15" fmla="*/ 0 h 88"/>
                <a:gd name="T16" fmla="*/ 71 w 75"/>
                <a:gd name="T17" fmla="*/ 33 h 88"/>
                <a:gd name="T18" fmla="*/ 55 w 75"/>
                <a:gd name="T19" fmla="*/ 59 h 88"/>
                <a:gd name="T20" fmla="*/ 75 w 75"/>
                <a:gd name="T21" fmla="*/ 88 h 88"/>
                <a:gd name="T22" fmla="*/ 51 w 75"/>
                <a:gd name="T23" fmla="*/ 88 h 88"/>
                <a:gd name="T24" fmla="*/ 21 w 75"/>
                <a:gd name="T25" fmla="*/ 46 h 88"/>
                <a:gd name="T26" fmla="*/ 32 w 75"/>
                <a:gd name="T27" fmla="*/ 46 h 88"/>
                <a:gd name="T28" fmla="*/ 49 w 75"/>
                <a:gd name="T29" fmla="*/ 32 h 88"/>
                <a:gd name="T30" fmla="*/ 32 w 75"/>
                <a:gd name="T31" fmla="*/ 18 h 88"/>
                <a:gd name="T32" fmla="*/ 21 w 75"/>
                <a:gd name="T33" fmla="*/ 18 h 88"/>
                <a:gd name="T34" fmla="*/ 21 w 75"/>
                <a:gd name="T35" fmla="*/ 4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88">
                  <a:moveTo>
                    <a:pt x="51" y="88"/>
                  </a:moveTo>
                  <a:cubicBezTo>
                    <a:pt x="35" y="64"/>
                    <a:pt x="35" y="64"/>
                    <a:pt x="35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56" y="0"/>
                    <a:pt x="71" y="13"/>
                    <a:pt x="71" y="33"/>
                  </a:cubicBezTo>
                  <a:cubicBezTo>
                    <a:pt x="71" y="45"/>
                    <a:pt x="65" y="54"/>
                    <a:pt x="55" y="59"/>
                  </a:cubicBezTo>
                  <a:cubicBezTo>
                    <a:pt x="75" y="88"/>
                    <a:pt x="75" y="88"/>
                    <a:pt x="75" y="88"/>
                  </a:cubicBezTo>
                  <a:lnTo>
                    <a:pt x="51" y="88"/>
                  </a:lnTo>
                  <a:close/>
                  <a:moveTo>
                    <a:pt x="21" y="46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43" y="46"/>
                    <a:pt x="49" y="41"/>
                    <a:pt x="49" y="32"/>
                  </a:cubicBezTo>
                  <a:cubicBezTo>
                    <a:pt x="49" y="24"/>
                    <a:pt x="43" y="18"/>
                    <a:pt x="32" y="18"/>
                  </a:cubicBezTo>
                  <a:cubicBezTo>
                    <a:pt x="21" y="18"/>
                    <a:pt x="21" y="18"/>
                    <a:pt x="21" y="18"/>
                  </a:cubicBezTo>
                  <a:lnTo>
                    <a:pt x="21" y="46"/>
                  </a:ln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8" name="Freeform 64"/>
            <p:cNvSpPr>
              <a:spLocks/>
            </p:cNvSpPr>
            <p:nvPr/>
          </p:nvSpPr>
          <p:spPr bwMode="auto">
            <a:xfrm>
              <a:off x="10239375" y="2363788"/>
              <a:ext cx="312738" cy="341313"/>
            </a:xfrm>
            <a:custGeom>
              <a:avLst/>
              <a:gdLst>
                <a:gd name="T0" fmla="*/ 83 w 83"/>
                <a:gd name="T1" fmla="*/ 44 h 91"/>
                <a:gd name="T2" fmla="*/ 83 w 83"/>
                <a:gd name="T3" fmla="*/ 80 h 91"/>
                <a:gd name="T4" fmla="*/ 49 w 83"/>
                <a:gd name="T5" fmla="*/ 91 h 91"/>
                <a:gd name="T6" fmla="*/ 0 w 83"/>
                <a:gd name="T7" fmla="*/ 46 h 91"/>
                <a:gd name="T8" fmla="*/ 49 w 83"/>
                <a:gd name="T9" fmla="*/ 0 h 91"/>
                <a:gd name="T10" fmla="*/ 80 w 83"/>
                <a:gd name="T11" fmla="*/ 9 h 91"/>
                <a:gd name="T12" fmla="*/ 70 w 83"/>
                <a:gd name="T13" fmla="*/ 27 h 91"/>
                <a:gd name="T14" fmla="*/ 50 w 83"/>
                <a:gd name="T15" fmla="*/ 21 h 91"/>
                <a:gd name="T16" fmla="*/ 23 w 83"/>
                <a:gd name="T17" fmla="*/ 46 h 91"/>
                <a:gd name="T18" fmla="*/ 50 w 83"/>
                <a:gd name="T19" fmla="*/ 71 h 91"/>
                <a:gd name="T20" fmla="*/ 62 w 83"/>
                <a:gd name="T21" fmla="*/ 69 h 91"/>
                <a:gd name="T22" fmla="*/ 62 w 83"/>
                <a:gd name="T23" fmla="*/ 44 h 91"/>
                <a:gd name="T24" fmla="*/ 83 w 83"/>
                <a:gd name="T25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91">
                  <a:moveTo>
                    <a:pt x="83" y="44"/>
                  </a:moveTo>
                  <a:cubicBezTo>
                    <a:pt x="83" y="80"/>
                    <a:pt x="83" y="80"/>
                    <a:pt x="83" y="80"/>
                  </a:cubicBezTo>
                  <a:cubicBezTo>
                    <a:pt x="78" y="84"/>
                    <a:pt x="67" y="91"/>
                    <a:pt x="49" y="91"/>
                  </a:cubicBezTo>
                  <a:cubicBezTo>
                    <a:pt x="20" y="91"/>
                    <a:pt x="0" y="71"/>
                    <a:pt x="0" y="46"/>
                  </a:cubicBezTo>
                  <a:cubicBezTo>
                    <a:pt x="0" y="20"/>
                    <a:pt x="20" y="0"/>
                    <a:pt x="49" y="0"/>
                  </a:cubicBezTo>
                  <a:cubicBezTo>
                    <a:pt x="68" y="0"/>
                    <a:pt x="77" y="7"/>
                    <a:pt x="80" y="9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68" y="25"/>
                    <a:pt x="61" y="21"/>
                    <a:pt x="50" y="21"/>
                  </a:cubicBezTo>
                  <a:cubicBezTo>
                    <a:pt x="34" y="21"/>
                    <a:pt x="23" y="31"/>
                    <a:pt x="23" y="46"/>
                  </a:cubicBezTo>
                  <a:cubicBezTo>
                    <a:pt x="23" y="61"/>
                    <a:pt x="35" y="71"/>
                    <a:pt x="50" y="71"/>
                  </a:cubicBezTo>
                  <a:cubicBezTo>
                    <a:pt x="54" y="71"/>
                    <a:pt x="59" y="71"/>
                    <a:pt x="62" y="69"/>
                  </a:cubicBezTo>
                  <a:cubicBezTo>
                    <a:pt x="62" y="44"/>
                    <a:pt x="62" y="44"/>
                    <a:pt x="62" y="44"/>
                  </a:cubicBezTo>
                  <a:lnTo>
                    <a:pt x="83" y="44"/>
                  </a:ln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79" name="Freeform 65"/>
            <p:cNvSpPr>
              <a:spLocks noEditPoints="1"/>
            </p:cNvSpPr>
            <p:nvPr/>
          </p:nvSpPr>
          <p:spPr bwMode="auto">
            <a:xfrm>
              <a:off x="10615613" y="2224088"/>
              <a:ext cx="165100" cy="477838"/>
            </a:xfrm>
            <a:custGeom>
              <a:avLst/>
              <a:gdLst>
                <a:gd name="T0" fmla="*/ 0 w 104"/>
                <a:gd name="T1" fmla="*/ 48 h 301"/>
                <a:gd name="T2" fmla="*/ 83 w 104"/>
                <a:gd name="T3" fmla="*/ 0 h 301"/>
                <a:gd name="T4" fmla="*/ 104 w 104"/>
                <a:gd name="T5" fmla="*/ 43 h 301"/>
                <a:gd name="T6" fmla="*/ 14 w 104"/>
                <a:gd name="T7" fmla="*/ 79 h 301"/>
                <a:gd name="T8" fmla="*/ 0 w 104"/>
                <a:gd name="T9" fmla="*/ 48 h 301"/>
                <a:gd name="T10" fmla="*/ 19 w 104"/>
                <a:gd name="T11" fmla="*/ 93 h 301"/>
                <a:gd name="T12" fmla="*/ 71 w 104"/>
                <a:gd name="T13" fmla="*/ 93 h 301"/>
                <a:gd name="T14" fmla="*/ 71 w 104"/>
                <a:gd name="T15" fmla="*/ 301 h 301"/>
                <a:gd name="T16" fmla="*/ 19 w 104"/>
                <a:gd name="T17" fmla="*/ 301 h 301"/>
                <a:gd name="T18" fmla="*/ 19 w 104"/>
                <a:gd name="T19" fmla="*/ 93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301">
                  <a:moveTo>
                    <a:pt x="0" y="48"/>
                  </a:moveTo>
                  <a:lnTo>
                    <a:pt x="83" y="0"/>
                  </a:lnTo>
                  <a:lnTo>
                    <a:pt x="104" y="43"/>
                  </a:lnTo>
                  <a:lnTo>
                    <a:pt x="14" y="79"/>
                  </a:lnTo>
                  <a:lnTo>
                    <a:pt x="0" y="48"/>
                  </a:lnTo>
                  <a:close/>
                  <a:moveTo>
                    <a:pt x="19" y="93"/>
                  </a:moveTo>
                  <a:lnTo>
                    <a:pt x="71" y="93"/>
                  </a:lnTo>
                  <a:lnTo>
                    <a:pt x="71" y="301"/>
                  </a:lnTo>
                  <a:lnTo>
                    <a:pt x="19" y="301"/>
                  </a:lnTo>
                  <a:lnTo>
                    <a:pt x="19" y="93"/>
                  </a:ln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0" name="Freeform 66"/>
            <p:cNvSpPr>
              <a:spLocks noEditPoints="1"/>
            </p:cNvSpPr>
            <p:nvPr/>
          </p:nvSpPr>
          <p:spPr bwMode="auto">
            <a:xfrm>
              <a:off x="10791825" y="2371726"/>
              <a:ext cx="352425" cy="330200"/>
            </a:xfrm>
            <a:custGeom>
              <a:avLst/>
              <a:gdLst>
                <a:gd name="T0" fmla="*/ 154 w 222"/>
                <a:gd name="T1" fmla="*/ 173 h 208"/>
                <a:gd name="T2" fmla="*/ 69 w 222"/>
                <a:gd name="T3" fmla="*/ 173 h 208"/>
                <a:gd name="T4" fmla="*/ 54 w 222"/>
                <a:gd name="T5" fmla="*/ 208 h 208"/>
                <a:gd name="T6" fmla="*/ 0 w 222"/>
                <a:gd name="T7" fmla="*/ 208 h 208"/>
                <a:gd name="T8" fmla="*/ 95 w 222"/>
                <a:gd name="T9" fmla="*/ 0 h 208"/>
                <a:gd name="T10" fmla="*/ 128 w 222"/>
                <a:gd name="T11" fmla="*/ 0 h 208"/>
                <a:gd name="T12" fmla="*/ 222 w 222"/>
                <a:gd name="T13" fmla="*/ 208 h 208"/>
                <a:gd name="T14" fmla="*/ 168 w 222"/>
                <a:gd name="T15" fmla="*/ 208 h 208"/>
                <a:gd name="T16" fmla="*/ 154 w 222"/>
                <a:gd name="T17" fmla="*/ 173 h 208"/>
                <a:gd name="T18" fmla="*/ 139 w 222"/>
                <a:gd name="T19" fmla="*/ 137 h 208"/>
                <a:gd name="T20" fmla="*/ 111 w 222"/>
                <a:gd name="T21" fmla="*/ 66 h 208"/>
                <a:gd name="T22" fmla="*/ 83 w 222"/>
                <a:gd name="T23" fmla="*/ 137 h 208"/>
                <a:gd name="T24" fmla="*/ 139 w 222"/>
                <a:gd name="T25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2" h="208">
                  <a:moveTo>
                    <a:pt x="154" y="173"/>
                  </a:moveTo>
                  <a:lnTo>
                    <a:pt x="69" y="173"/>
                  </a:lnTo>
                  <a:lnTo>
                    <a:pt x="54" y="208"/>
                  </a:lnTo>
                  <a:lnTo>
                    <a:pt x="0" y="208"/>
                  </a:lnTo>
                  <a:lnTo>
                    <a:pt x="95" y="0"/>
                  </a:lnTo>
                  <a:lnTo>
                    <a:pt x="128" y="0"/>
                  </a:lnTo>
                  <a:lnTo>
                    <a:pt x="222" y="208"/>
                  </a:lnTo>
                  <a:lnTo>
                    <a:pt x="168" y="208"/>
                  </a:lnTo>
                  <a:lnTo>
                    <a:pt x="154" y="173"/>
                  </a:lnTo>
                  <a:close/>
                  <a:moveTo>
                    <a:pt x="139" y="137"/>
                  </a:moveTo>
                  <a:lnTo>
                    <a:pt x="111" y="66"/>
                  </a:lnTo>
                  <a:lnTo>
                    <a:pt x="83" y="137"/>
                  </a:lnTo>
                  <a:lnTo>
                    <a:pt x="139" y="137"/>
                  </a:ln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1" name="Freeform 67"/>
            <p:cNvSpPr>
              <a:spLocks/>
            </p:cNvSpPr>
            <p:nvPr/>
          </p:nvSpPr>
          <p:spPr bwMode="auto">
            <a:xfrm>
              <a:off x="9947275" y="1371601"/>
              <a:ext cx="608013" cy="604838"/>
            </a:xfrm>
            <a:custGeom>
              <a:avLst/>
              <a:gdLst>
                <a:gd name="T0" fmla="*/ 11 w 162"/>
                <a:gd name="T1" fmla="*/ 161 h 161"/>
                <a:gd name="T2" fmla="*/ 4 w 162"/>
                <a:gd name="T3" fmla="*/ 158 h 161"/>
                <a:gd name="T4" fmla="*/ 4 w 162"/>
                <a:gd name="T5" fmla="*/ 143 h 161"/>
                <a:gd name="T6" fmla="*/ 143 w 162"/>
                <a:gd name="T7" fmla="*/ 4 h 161"/>
                <a:gd name="T8" fmla="*/ 157 w 162"/>
                <a:gd name="T9" fmla="*/ 4 h 161"/>
                <a:gd name="T10" fmla="*/ 157 w 162"/>
                <a:gd name="T11" fmla="*/ 19 h 161"/>
                <a:gd name="T12" fmla="*/ 19 w 162"/>
                <a:gd name="T13" fmla="*/ 158 h 161"/>
                <a:gd name="T14" fmla="*/ 11 w 162"/>
                <a:gd name="T15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161">
                  <a:moveTo>
                    <a:pt x="11" y="161"/>
                  </a:moveTo>
                  <a:cubicBezTo>
                    <a:pt x="9" y="161"/>
                    <a:pt x="6" y="160"/>
                    <a:pt x="4" y="158"/>
                  </a:cubicBezTo>
                  <a:cubicBezTo>
                    <a:pt x="0" y="154"/>
                    <a:pt x="0" y="147"/>
                    <a:pt x="4" y="143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7" y="0"/>
                    <a:pt x="153" y="0"/>
                    <a:pt x="157" y="4"/>
                  </a:cubicBezTo>
                  <a:cubicBezTo>
                    <a:pt x="162" y="8"/>
                    <a:pt x="162" y="15"/>
                    <a:pt x="157" y="19"/>
                  </a:cubicBezTo>
                  <a:cubicBezTo>
                    <a:pt x="19" y="158"/>
                    <a:pt x="19" y="158"/>
                    <a:pt x="19" y="158"/>
                  </a:cubicBezTo>
                  <a:cubicBezTo>
                    <a:pt x="17" y="160"/>
                    <a:pt x="14" y="161"/>
                    <a:pt x="11" y="16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2" name="Freeform 68"/>
            <p:cNvSpPr>
              <a:spLocks noEditPoints="1"/>
            </p:cNvSpPr>
            <p:nvPr/>
          </p:nvSpPr>
          <p:spPr bwMode="auto">
            <a:xfrm>
              <a:off x="10904538" y="741363"/>
              <a:ext cx="285750" cy="285750"/>
            </a:xfrm>
            <a:custGeom>
              <a:avLst/>
              <a:gdLst>
                <a:gd name="T0" fmla="*/ 38 w 76"/>
                <a:gd name="T1" fmla="*/ 76 h 76"/>
                <a:gd name="T2" fmla="*/ 0 w 76"/>
                <a:gd name="T3" fmla="*/ 38 h 76"/>
                <a:gd name="T4" fmla="*/ 38 w 76"/>
                <a:gd name="T5" fmla="*/ 0 h 76"/>
                <a:gd name="T6" fmla="*/ 76 w 76"/>
                <a:gd name="T7" fmla="*/ 38 h 76"/>
                <a:gd name="T8" fmla="*/ 38 w 76"/>
                <a:gd name="T9" fmla="*/ 76 h 76"/>
                <a:gd name="T10" fmla="*/ 38 w 76"/>
                <a:gd name="T11" fmla="*/ 21 h 76"/>
                <a:gd name="T12" fmla="*/ 21 w 76"/>
                <a:gd name="T13" fmla="*/ 38 h 76"/>
                <a:gd name="T14" fmla="*/ 38 w 76"/>
                <a:gd name="T15" fmla="*/ 55 h 76"/>
                <a:gd name="T16" fmla="*/ 55 w 76"/>
                <a:gd name="T17" fmla="*/ 38 h 76"/>
                <a:gd name="T18" fmla="*/ 38 w 76"/>
                <a:gd name="T19" fmla="*/ 2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6">
                  <a:moveTo>
                    <a:pt x="38" y="76"/>
                  </a:moveTo>
                  <a:cubicBezTo>
                    <a:pt x="17" y="76"/>
                    <a:pt x="0" y="59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9" y="0"/>
                    <a:pt x="76" y="17"/>
                    <a:pt x="76" y="38"/>
                  </a:cubicBezTo>
                  <a:cubicBezTo>
                    <a:pt x="76" y="59"/>
                    <a:pt x="59" y="76"/>
                    <a:pt x="38" y="76"/>
                  </a:cubicBezTo>
                  <a:close/>
                  <a:moveTo>
                    <a:pt x="38" y="21"/>
                  </a:moveTo>
                  <a:cubicBezTo>
                    <a:pt x="28" y="21"/>
                    <a:pt x="21" y="28"/>
                    <a:pt x="21" y="38"/>
                  </a:cubicBezTo>
                  <a:cubicBezTo>
                    <a:pt x="21" y="47"/>
                    <a:pt x="28" y="55"/>
                    <a:pt x="38" y="55"/>
                  </a:cubicBezTo>
                  <a:cubicBezTo>
                    <a:pt x="47" y="55"/>
                    <a:pt x="55" y="47"/>
                    <a:pt x="55" y="38"/>
                  </a:cubicBezTo>
                  <a:cubicBezTo>
                    <a:pt x="55" y="28"/>
                    <a:pt x="47" y="21"/>
                    <a:pt x="38" y="2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3" name="Freeform 69"/>
            <p:cNvSpPr>
              <a:spLocks/>
            </p:cNvSpPr>
            <p:nvPr/>
          </p:nvSpPr>
          <p:spPr bwMode="auto">
            <a:xfrm>
              <a:off x="10645775" y="492126"/>
              <a:ext cx="77788" cy="541338"/>
            </a:xfrm>
            <a:custGeom>
              <a:avLst/>
              <a:gdLst>
                <a:gd name="T0" fmla="*/ 10 w 21"/>
                <a:gd name="T1" fmla="*/ 144 h 144"/>
                <a:gd name="T2" fmla="*/ 0 w 21"/>
                <a:gd name="T3" fmla="*/ 134 h 144"/>
                <a:gd name="T4" fmla="*/ 0 w 21"/>
                <a:gd name="T5" fmla="*/ 10 h 144"/>
                <a:gd name="T6" fmla="*/ 10 w 21"/>
                <a:gd name="T7" fmla="*/ 0 h 144"/>
                <a:gd name="T8" fmla="*/ 21 w 21"/>
                <a:gd name="T9" fmla="*/ 10 h 144"/>
                <a:gd name="T10" fmla="*/ 21 w 21"/>
                <a:gd name="T11" fmla="*/ 134 h 144"/>
                <a:gd name="T12" fmla="*/ 10 w 21"/>
                <a:gd name="T1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4">
                  <a:moveTo>
                    <a:pt x="10" y="144"/>
                  </a:moveTo>
                  <a:cubicBezTo>
                    <a:pt x="4" y="144"/>
                    <a:pt x="0" y="140"/>
                    <a:pt x="0" y="13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1" y="5"/>
                    <a:pt x="21" y="10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1" y="140"/>
                    <a:pt x="16" y="144"/>
                    <a:pt x="10" y="144"/>
                  </a:cubicBezTo>
                  <a:close/>
                </a:path>
              </a:pathLst>
            </a:custGeom>
            <a:solidFill>
              <a:srgbClr val="1B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4" name="Freeform 70"/>
            <p:cNvSpPr>
              <a:spLocks/>
            </p:cNvSpPr>
            <p:nvPr/>
          </p:nvSpPr>
          <p:spPr bwMode="auto">
            <a:xfrm>
              <a:off x="9677400" y="1150938"/>
              <a:ext cx="803275" cy="195263"/>
            </a:xfrm>
            <a:custGeom>
              <a:avLst/>
              <a:gdLst>
                <a:gd name="T0" fmla="*/ 203 w 214"/>
                <a:gd name="T1" fmla="*/ 15 h 52"/>
                <a:gd name="T2" fmla="*/ 3 w 214"/>
                <a:gd name="T3" fmla="*/ 1 h 52"/>
                <a:gd name="T4" fmla="*/ 0 w 214"/>
                <a:gd name="T5" fmla="*/ 0 h 52"/>
                <a:gd name="T6" fmla="*/ 0 w 214"/>
                <a:gd name="T7" fmla="*/ 52 h 52"/>
                <a:gd name="T8" fmla="*/ 3 w 214"/>
                <a:gd name="T9" fmla="*/ 52 h 52"/>
                <a:gd name="T10" fmla="*/ 203 w 214"/>
                <a:gd name="T11" fmla="*/ 37 h 52"/>
                <a:gd name="T12" fmla="*/ 214 w 214"/>
                <a:gd name="T13" fmla="*/ 26 h 52"/>
                <a:gd name="T14" fmla="*/ 203 w 214"/>
                <a:gd name="T15" fmla="*/ 1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" h="52">
                  <a:moveTo>
                    <a:pt x="203" y="15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9" y="37"/>
                    <a:pt x="214" y="32"/>
                    <a:pt x="214" y="26"/>
                  </a:cubicBezTo>
                  <a:cubicBezTo>
                    <a:pt x="214" y="20"/>
                    <a:pt x="209" y="16"/>
                    <a:pt x="203" y="15"/>
                  </a:cubicBezTo>
                  <a:close/>
                </a:path>
              </a:pathLst>
            </a:custGeom>
            <a:solidFill>
              <a:srgbClr val="1B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5" name="Freeform 71"/>
            <p:cNvSpPr>
              <a:spLocks/>
            </p:cNvSpPr>
            <p:nvPr/>
          </p:nvSpPr>
          <p:spPr bwMode="auto">
            <a:xfrm>
              <a:off x="10888663" y="1154113"/>
              <a:ext cx="342900" cy="192088"/>
            </a:xfrm>
            <a:custGeom>
              <a:avLst/>
              <a:gdLst>
                <a:gd name="T0" fmla="*/ 74 w 91"/>
                <a:gd name="T1" fmla="*/ 0 h 51"/>
                <a:gd name="T2" fmla="*/ 11 w 91"/>
                <a:gd name="T3" fmla="*/ 14 h 51"/>
                <a:gd name="T4" fmla="*/ 0 w 91"/>
                <a:gd name="T5" fmla="*/ 25 h 51"/>
                <a:gd name="T6" fmla="*/ 11 w 91"/>
                <a:gd name="T7" fmla="*/ 36 h 51"/>
                <a:gd name="T8" fmla="*/ 74 w 91"/>
                <a:gd name="T9" fmla="*/ 51 h 51"/>
                <a:gd name="T10" fmla="*/ 91 w 91"/>
                <a:gd name="T11" fmla="*/ 25 h 51"/>
                <a:gd name="T12" fmla="*/ 74 w 91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51">
                  <a:moveTo>
                    <a:pt x="74" y="0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4" y="16"/>
                    <a:pt x="0" y="19"/>
                    <a:pt x="0" y="25"/>
                  </a:cubicBezTo>
                  <a:cubicBezTo>
                    <a:pt x="0" y="31"/>
                    <a:pt x="4" y="35"/>
                    <a:pt x="11" y="36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51"/>
                    <a:pt x="91" y="31"/>
                    <a:pt x="91" y="25"/>
                  </a:cubicBezTo>
                  <a:cubicBezTo>
                    <a:pt x="91" y="19"/>
                    <a:pt x="74" y="0"/>
                    <a:pt x="74" y="0"/>
                  </a:cubicBezTo>
                  <a:close/>
                </a:path>
              </a:pathLst>
            </a:custGeom>
            <a:solidFill>
              <a:srgbClr val="1B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6" name="Freeform 72"/>
            <p:cNvSpPr>
              <a:spLocks/>
            </p:cNvSpPr>
            <p:nvPr/>
          </p:nvSpPr>
          <p:spPr bwMode="auto">
            <a:xfrm>
              <a:off x="10814050" y="914401"/>
              <a:ext cx="203200" cy="195263"/>
            </a:xfrm>
            <a:custGeom>
              <a:avLst/>
              <a:gdLst>
                <a:gd name="T0" fmla="*/ 11 w 54"/>
                <a:gd name="T1" fmla="*/ 52 h 52"/>
                <a:gd name="T2" fmla="*/ 4 w 54"/>
                <a:gd name="T3" fmla="*/ 49 h 52"/>
                <a:gd name="T4" fmla="*/ 4 w 54"/>
                <a:gd name="T5" fmla="*/ 34 h 52"/>
                <a:gd name="T6" fmla="*/ 35 w 54"/>
                <a:gd name="T7" fmla="*/ 4 h 52"/>
                <a:gd name="T8" fmla="*/ 50 w 54"/>
                <a:gd name="T9" fmla="*/ 4 h 52"/>
                <a:gd name="T10" fmla="*/ 50 w 54"/>
                <a:gd name="T11" fmla="*/ 19 h 52"/>
                <a:gd name="T12" fmla="*/ 19 w 54"/>
                <a:gd name="T13" fmla="*/ 49 h 52"/>
                <a:gd name="T14" fmla="*/ 11 w 54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2">
                  <a:moveTo>
                    <a:pt x="11" y="52"/>
                  </a:moveTo>
                  <a:cubicBezTo>
                    <a:pt x="9" y="52"/>
                    <a:pt x="6" y="51"/>
                    <a:pt x="4" y="49"/>
                  </a:cubicBezTo>
                  <a:cubicBezTo>
                    <a:pt x="0" y="45"/>
                    <a:pt x="0" y="39"/>
                    <a:pt x="4" y="3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9" y="0"/>
                    <a:pt x="46" y="0"/>
                    <a:pt x="50" y="4"/>
                  </a:cubicBezTo>
                  <a:cubicBezTo>
                    <a:pt x="54" y="8"/>
                    <a:pt x="54" y="14"/>
                    <a:pt x="50" y="1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7" y="51"/>
                    <a:pt x="14" y="52"/>
                    <a:pt x="11" y="5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7" name="Freeform 73"/>
            <p:cNvSpPr>
              <a:spLocks/>
            </p:cNvSpPr>
            <p:nvPr/>
          </p:nvSpPr>
          <p:spPr bwMode="auto">
            <a:xfrm>
              <a:off x="9999663" y="560388"/>
              <a:ext cx="1122363" cy="1119188"/>
            </a:xfrm>
            <a:custGeom>
              <a:avLst/>
              <a:gdLst>
                <a:gd name="T0" fmla="*/ 287 w 299"/>
                <a:gd name="T1" fmla="*/ 298 h 298"/>
                <a:gd name="T2" fmla="*/ 280 w 299"/>
                <a:gd name="T3" fmla="*/ 295 h 298"/>
                <a:gd name="T4" fmla="*/ 4 w 299"/>
                <a:gd name="T5" fmla="*/ 19 h 298"/>
                <a:gd name="T6" fmla="*/ 4 w 299"/>
                <a:gd name="T7" fmla="*/ 4 h 298"/>
                <a:gd name="T8" fmla="*/ 19 w 299"/>
                <a:gd name="T9" fmla="*/ 4 h 298"/>
                <a:gd name="T10" fmla="*/ 295 w 299"/>
                <a:gd name="T11" fmla="*/ 280 h 298"/>
                <a:gd name="T12" fmla="*/ 295 w 299"/>
                <a:gd name="T13" fmla="*/ 295 h 298"/>
                <a:gd name="T14" fmla="*/ 287 w 299"/>
                <a:gd name="T15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9" h="298">
                  <a:moveTo>
                    <a:pt x="287" y="298"/>
                  </a:moveTo>
                  <a:cubicBezTo>
                    <a:pt x="285" y="298"/>
                    <a:pt x="282" y="297"/>
                    <a:pt x="280" y="295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ubicBezTo>
                    <a:pt x="295" y="280"/>
                    <a:pt x="295" y="280"/>
                    <a:pt x="295" y="280"/>
                  </a:cubicBezTo>
                  <a:cubicBezTo>
                    <a:pt x="299" y="284"/>
                    <a:pt x="299" y="291"/>
                    <a:pt x="295" y="295"/>
                  </a:cubicBezTo>
                  <a:cubicBezTo>
                    <a:pt x="293" y="297"/>
                    <a:pt x="290" y="298"/>
                    <a:pt x="287" y="298"/>
                  </a:cubicBezTo>
                  <a:close/>
                </a:path>
              </a:pathLst>
            </a:cu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8" name="Oval 74"/>
            <p:cNvSpPr>
              <a:spLocks noChangeArrowheads="1"/>
            </p:cNvSpPr>
            <p:nvPr/>
          </p:nvSpPr>
          <p:spPr bwMode="auto">
            <a:xfrm>
              <a:off x="9944100" y="504826"/>
              <a:ext cx="195263" cy="195263"/>
            </a:xfrm>
            <a:prstGeom prst="ellipse">
              <a:avLst/>
            </a:pr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89" name="Oval 75"/>
            <p:cNvSpPr>
              <a:spLocks noChangeArrowheads="1"/>
            </p:cNvSpPr>
            <p:nvPr/>
          </p:nvSpPr>
          <p:spPr bwMode="auto">
            <a:xfrm>
              <a:off x="10983913" y="1544638"/>
              <a:ext cx="193675" cy="192088"/>
            </a:xfrm>
            <a:prstGeom prst="ellipse">
              <a:avLst/>
            </a:prstGeom>
            <a:solidFill>
              <a:srgbClr val="F9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90" name="Oval 76"/>
            <p:cNvSpPr>
              <a:spLocks noChangeArrowheads="1"/>
            </p:cNvSpPr>
            <p:nvPr/>
          </p:nvSpPr>
          <p:spPr bwMode="auto">
            <a:xfrm>
              <a:off x="11091863" y="1150938"/>
              <a:ext cx="195263" cy="195263"/>
            </a:xfrm>
            <a:prstGeom prst="ellipse">
              <a:avLst/>
            </a:prstGeom>
            <a:solidFill>
              <a:srgbClr val="1B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91" name="Oval 77"/>
            <p:cNvSpPr>
              <a:spLocks noChangeArrowheads="1"/>
            </p:cNvSpPr>
            <p:nvPr/>
          </p:nvSpPr>
          <p:spPr bwMode="auto">
            <a:xfrm>
              <a:off x="9578975" y="1150938"/>
              <a:ext cx="195263" cy="195263"/>
            </a:xfrm>
            <a:prstGeom prst="ellipse">
              <a:avLst/>
            </a:prstGeom>
            <a:solidFill>
              <a:srgbClr val="1B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92" name="Oval 78"/>
            <p:cNvSpPr>
              <a:spLocks noChangeArrowheads="1"/>
            </p:cNvSpPr>
            <p:nvPr/>
          </p:nvSpPr>
          <p:spPr bwMode="auto">
            <a:xfrm>
              <a:off x="10585450" y="433388"/>
              <a:ext cx="195263" cy="195263"/>
            </a:xfrm>
            <a:prstGeom prst="ellipse">
              <a:avLst/>
            </a:prstGeom>
            <a:solidFill>
              <a:srgbClr val="1B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93" name="Freeform 79"/>
            <p:cNvSpPr>
              <a:spLocks/>
            </p:cNvSpPr>
            <p:nvPr/>
          </p:nvSpPr>
          <p:spPr bwMode="auto">
            <a:xfrm>
              <a:off x="10645775" y="1450976"/>
              <a:ext cx="77788" cy="547688"/>
            </a:xfrm>
            <a:custGeom>
              <a:avLst/>
              <a:gdLst>
                <a:gd name="T0" fmla="*/ 10 w 21"/>
                <a:gd name="T1" fmla="*/ 146 h 146"/>
                <a:gd name="T2" fmla="*/ 0 w 21"/>
                <a:gd name="T3" fmla="*/ 136 h 146"/>
                <a:gd name="T4" fmla="*/ 0 w 21"/>
                <a:gd name="T5" fmla="*/ 10 h 146"/>
                <a:gd name="T6" fmla="*/ 10 w 21"/>
                <a:gd name="T7" fmla="*/ 0 h 146"/>
                <a:gd name="T8" fmla="*/ 21 w 21"/>
                <a:gd name="T9" fmla="*/ 10 h 146"/>
                <a:gd name="T10" fmla="*/ 21 w 21"/>
                <a:gd name="T11" fmla="*/ 136 h 146"/>
                <a:gd name="T12" fmla="*/ 10 w 21"/>
                <a:gd name="T13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6">
                  <a:moveTo>
                    <a:pt x="10" y="146"/>
                  </a:moveTo>
                  <a:cubicBezTo>
                    <a:pt x="4" y="146"/>
                    <a:pt x="0" y="142"/>
                    <a:pt x="0" y="1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1" y="4"/>
                    <a:pt x="21" y="10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21" y="142"/>
                    <a:pt x="16" y="146"/>
                    <a:pt x="10" y="146"/>
                  </a:cubicBezTo>
                  <a:close/>
                </a:path>
              </a:pathLst>
            </a:custGeom>
            <a:solidFill>
              <a:srgbClr val="1B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94" name="Oval 80"/>
            <p:cNvSpPr>
              <a:spLocks noChangeArrowheads="1"/>
            </p:cNvSpPr>
            <p:nvPr/>
          </p:nvSpPr>
          <p:spPr bwMode="auto">
            <a:xfrm>
              <a:off x="10585450" y="1863726"/>
              <a:ext cx="195263" cy="195263"/>
            </a:xfrm>
            <a:prstGeom prst="ellipse">
              <a:avLst/>
            </a:prstGeom>
            <a:solidFill>
              <a:srgbClr val="1B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</p:grpSp>
      <p:pic>
        <p:nvPicPr>
          <p:cNvPr id="95" name="Imagen 9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4472" y="5213194"/>
            <a:ext cx="2105861" cy="38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13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adroTexto 72"/>
          <p:cNvSpPr txBox="1"/>
          <p:nvPr/>
        </p:nvSpPr>
        <p:spPr>
          <a:xfrm>
            <a:off x="376237" y="71628"/>
            <a:ext cx="10787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200" dirty="0" smtClean="0"/>
              <a:t>Proceso Normativo Programación Operación</a:t>
            </a:r>
            <a:endParaRPr lang="es-CL" sz="3200" dirty="0"/>
          </a:p>
        </p:txBody>
      </p:sp>
      <p:sp>
        <p:nvSpPr>
          <p:cNvPr id="3" name="CuadroTexto 2"/>
          <p:cNvSpPr txBox="1"/>
          <p:nvPr/>
        </p:nvSpPr>
        <p:spPr>
          <a:xfrm>
            <a:off x="376237" y="1280060"/>
            <a:ext cx="110103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Proceso Programación Operación: </a:t>
            </a:r>
            <a:r>
              <a:rPr lang="es-MX" sz="20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s-MX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ejoras posibles.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Incorporación de reservas en mediano/largo plazo: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Metodología 1: </a:t>
            </a:r>
            <a:r>
              <a:rPr lang="es-MX" sz="2000" dirty="0">
                <a:latin typeface="Calibri" panose="020F0502020204030204" pitchFamily="34" charset="0"/>
                <a:cs typeface="Calibri" panose="020F0502020204030204" pitchFamily="34" charset="0"/>
              </a:rPr>
              <a:t>Incorporación variable binaria </a:t>
            </a:r>
            <a:r>
              <a:rPr lang="es-MX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al modelo optimización (aproximaciones).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s-MX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s-MX" sz="2000" dirty="0">
                <a:latin typeface="Calibri" panose="020F0502020204030204" pitchFamily="34" charset="0"/>
                <a:cs typeface="Calibri" panose="020F0502020204030204" pitchFamily="34" charset="0"/>
              </a:rPr>
              <a:t>Metodología 2: Proceso iterativo.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s-MX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Impactos de reserva</a:t>
            </a:r>
            <a:r>
              <a:rPr lang="es-MX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MX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en el largo plazo.</a:t>
            </a:r>
            <a:endParaRPr lang="es-MX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83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adroTexto 72"/>
          <p:cNvSpPr txBox="1"/>
          <p:nvPr/>
        </p:nvSpPr>
        <p:spPr>
          <a:xfrm>
            <a:off x="376237" y="71628"/>
            <a:ext cx="107876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200" dirty="0" smtClean="0"/>
              <a:t>Programación de la Operación</a:t>
            </a:r>
          </a:p>
          <a:p>
            <a:pPr algn="ctr"/>
            <a:r>
              <a:rPr lang="es-CL" sz="2000" dirty="0" smtClean="0"/>
              <a:t>Mejoras posibles</a:t>
            </a:r>
            <a:endParaRPr lang="es-CL" sz="2000" dirty="0"/>
          </a:p>
        </p:txBody>
      </p:sp>
      <p:sp>
        <p:nvSpPr>
          <p:cNvPr id="3" name="Rectángulo redondeado 2"/>
          <p:cNvSpPr/>
          <p:nvPr/>
        </p:nvSpPr>
        <p:spPr>
          <a:xfrm>
            <a:off x="376237" y="1329267"/>
            <a:ext cx="4174067" cy="4758266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1ª </a:t>
            </a:r>
            <a:r>
              <a:rPr lang="es-MX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es-MX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 9 bloques (3D,3N,3M)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Etapas sucesivas	</a:t>
            </a:r>
          </a:p>
          <a:p>
            <a:r>
              <a:rPr lang="es-MX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(semana/meses)</a:t>
            </a: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Tratamiento hidrológico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MX" b="1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s-MX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Metodología Reserva</a:t>
            </a:r>
          </a:p>
          <a:p>
            <a:endParaRPr lang="es-MX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+ Sistemas de almacenamiento.</a:t>
            </a:r>
          </a:p>
          <a:p>
            <a:r>
              <a:rPr 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s-MX" sz="1400" dirty="0">
                <a:latin typeface="Calibri" panose="020F0502020204030204" pitchFamily="34" charset="0"/>
                <a:cs typeface="Calibri" panose="020F0502020204030204" pitchFamily="34" charset="0"/>
              </a:rPr>
              <a:t>Partida en caliente (cortes iniciales</a:t>
            </a:r>
            <a:r>
              <a:rPr 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s-MX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MX" sz="1400" dirty="0">
                <a:latin typeface="Calibri" panose="020F0502020204030204" pitchFamily="34" charset="0"/>
                <a:cs typeface="Calibri" panose="020F0502020204030204" pitchFamily="34" charset="0"/>
              </a:rPr>
              <a:t>+ Cortes de factibilidad 2.0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6896669" y="1329267"/>
            <a:ext cx="4174067" cy="47582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168hrs con variables enteras.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Evaluación de desempeño de restricciones</a:t>
            </a:r>
            <a:r>
              <a:rPr lang="es-MX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Reserva </a:t>
            </a:r>
            <a:r>
              <a:rPr lang="es-MX" sz="1400" dirty="0">
                <a:latin typeface="Calibri" panose="020F0502020204030204" pitchFamily="34" charset="0"/>
                <a:cs typeface="Calibri" panose="020F0502020204030204" pitchFamily="34" charset="0"/>
              </a:rPr>
              <a:t>primaria, secundaria (AGC).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MX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MX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1200" dirty="0">
                <a:latin typeface="Calibri" panose="020F0502020204030204" pitchFamily="34" charset="0"/>
                <a:cs typeface="Calibri" panose="020F0502020204030204" pitchFamily="34" charset="0"/>
              </a:rPr>
              <a:t>Rampas de subida/bajada</a:t>
            </a:r>
            <a:r>
              <a:rPr lang="es-MX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.*</a:t>
            </a:r>
            <a:endParaRPr lang="es-MX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Tiempos mínimos de operación</a:t>
            </a:r>
            <a:r>
              <a:rPr 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.*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Tiempos de partida.*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MX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Desfases hidráulicos*.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Función de costos variables térmicos*.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MX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Tunning</a:t>
            </a:r>
            <a:r>
              <a:rPr lang="es-MX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(Soporte Técnico)</a:t>
            </a:r>
            <a:r>
              <a:rPr lang="es-MX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Optimizador/Algoritmo </a:t>
            </a:r>
            <a:r>
              <a:rPr lang="es-MX" sz="14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CPLEX/</a:t>
            </a:r>
            <a:r>
              <a:rPr lang="es-MX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Barrier</a:t>
            </a:r>
            <a:r>
              <a:rPr 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s-MX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3831187" y="5764944"/>
            <a:ext cx="2777067" cy="389466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bg1"/>
                </a:solidFill>
              </a:rPr>
              <a:t>1 vez a la semana</a:t>
            </a:r>
          </a:p>
          <a:p>
            <a:pPr algn="ctr"/>
            <a:r>
              <a:rPr lang="es-MX" sz="1200" dirty="0" smtClean="0">
                <a:solidFill>
                  <a:schemeClr val="bg1"/>
                </a:solidFill>
              </a:rPr>
              <a:t>+ ajustes diarios con cortes iniciales</a:t>
            </a:r>
            <a:endParaRPr lang="es-MX" sz="1200" dirty="0">
              <a:solidFill>
                <a:schemeClr val="bg1"/>
              </a:solidFill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9342987" y="5764944"/>
            <a:ext cx="2777067" cy="389466"/>
          </a:xfrm>
          <a:prstGeom prst="roundRect">
            <a:avLst/>
          </a:prstGeom>
          <a:solidFill>
            <a:schemeClr val="tx2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1 vez al día</a:t>
            </a:r>
            <a:endParaRPr lang="es-MX" sz="12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1340206" y="955120"/>
            <a:ext cx="2246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 smtClean="0"/>
              <a:t>Mediano Plazo (2 años)</a:t>
            </a:r>
            <a:endParaRPr lang="es-MX" sz="16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8128000" y="959935"/>
            <a:ext cx="18569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 smtClean="0"/>
              <a:t>Corto Plazo (1sem)</a:t>
            </a:r>
            <a:endParaRPr lang="es-MX" sz="1600" dirty="0"/>
          </a:p>
        </p:txBody>
      </p:sp>
      <p:sp>
        <p:nvSpPr>
          <p:cNvPr id="10" name="Abrir llave 9"/>
          <p:cNvSpPr/>
          <p:nvPr/>
        </p:nvSpPr>
        <p:spPr>
          <a:xfrm>
            <a:off x="3289167" y="3250961"/>
            <a:ext cx="228600" cy="761999"/>
          </a:xfrm>
          <a:prstGeom prst="leftBrac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1400">
              <a:solidFill>
                <a:schemeClr val="bg1"/>
              </a:solidFill>
            </a:endParaRPr>
          </a:p>
        </p:txBody>
      </p:sp>
      <p:sp>
        <p:nvSpPr>
          <p:cNvPr id="13" name="Abrir llave 12"/>
          <p:cNvSpPr/>
          <p:nvPr/>
        </p:nvSpPr>
        <p:spPr>
          <a:xfrm>
            <a:off x="2633962" y="2166432"/>
            <a:ext cx="204807" cy="757532"/>
          </a:xfrm>
          <a:prstGeom prst="leftBrac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1400">
              <a:solidFill>
                <a:schemeClr val="bg1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776723" y="2315689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Nbloq</a:t>
            </a:r>
            <a:r>
              <a:rPr lang="es-MX" sz="1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5</a:t>
            </a:r>
          </a:p>
          <a:p>
            <a:r>
              <a:rPr lang="es-MX" sz="1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(2D,2N,1M)</a:t>
            </a:r>
            <a:endParaRPr lang="es-MX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425679" y="3344881"/>
            <a:ext cx="8483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N° Sim</a:t>
            </a:r>
          </a:p>
          <a:p>
            <a:r>
              <a:rPr lang="es-MX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N° </a:t>
            </a:r>
            <a:r>
              <a:rPr lang="es-MX" sz="16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</a:t>
            </a:r>
            <a:endParaRPr lang="es-MX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" name="Conector recto de flecha 17"/>
          <p:cNvCxnSpPr/>
          <p:nvPr/>
        </p:nvCxnSpPr>
        <p:spPr>
          <a:xfrm>
            <a:off x="4842933" y="2548467"/>
            <a:ext cx="176532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/>
          <p:cNvSpPr txBox="1"/>
          <p:nvPr/>
        </p:nvSpPr>
        <p:spPr>
          <a:xfrm>
            <a:off x="5024986" y="2003031"/>
            <a:ext cx="139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Valor del agua 1ª semana</a:t>
            </a:r>
            <a:endParaRPr lang="es-MX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Conector recto de flecha 19"/>
          <p:cNvCxnSpPr/>
          <p:nvPr/>
        </p:nvCxnSpPr>
        <p:spPr>
          <a:xfrm>
            <a:off x="4842933" y="4330421"/>
            <a:ext cx="176532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/>
          <p:cNvSpPr txBox="1"/>
          <p:nvPr/>
        </p:nvSpPr>
        <p:spPr>
          <a:xfrm>
            <a:off x="4894422" y="4330421"/>
            <a:ext cx="192124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estado operativo de centrales </a:t>
            </a:r>
            <a:r>
              <a:rPr lang="es-MX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MX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solución inicial)</a:t>
            </a:r>
          </a:p>
          <a:p>
            <a:endParaRPr lang="es-MX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MX" sz="1400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s-MX" sz="1400" b="1" dirty="0">
                <a:latin typeface="Calibri" panose="020F0502020204030204" pitchFamily="34" charset="0"/>
                <a:cs typeface="Calibri" panose="020F0502020204030204" pitchFamily="34" charset="0"/>
              </a:rPr>
              <a:t>cotas </a:t>
            </a:r>
            <a:r>
              <a:rPr 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finales embalses.</a:t>
            </a:r>
            <a:endParaRPr lang="es-MX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8936586" y="6552040"/>
            <a:ext cx="31834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0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 Confirmar si es que ya están siendo consideradas</a:t>
            </a:r>
            <a:endParaRPr lang="es-MX" sz="10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riángulo isósceles 13"/>
          <p:cNvSpPr/>
          <p:nvPr/>
        </p:nvSpPr>
        <p:spPr>
          <a:xfrm rot="16200000">
            <a:off x="4228915" y="3697979"/>
            <a:ext cx="150249" cy="172193"/>
          </a:xfrm>
          <a:prstGeom prst="triangl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Triángulo isósceles 21"/>
          <p:cNvSpPr/>
          <p:nvPr/>
        </p:nvSpPr>
        <p:spPr>
          <a:xfrm rot="16200000">
            <a:off x="2926544" y="4672190"/>
            <a:ext cx="150249" cy="172193"/>
          </a:xfrm>
          <a:prstGeom prst="triangl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Triángulo isósceles 23"/>
          <p:cNvSpPr/>
          <p:nvPr/>
        </p:nvSpPr>
        <p:spPr>
          <a:xfrm rot="5400000">
            <a:off x="4622753" y="4430354"/>
            <a:ext cx="186351" cy="169005"/>
          </a:xfrm>
          <a:prstGeom prst="triangl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Triángulo isósceles 24"/>
          <p:cNvSpPr/>
          <p:nvPr/>
        </p:nvSpPr>
        <p:spPr>
          <a:xfrm rot="16200000">
            <a:off x="3868123" y="1645478"/>
            <a:ext cx="150249" cy="172193"/>
          </a:xfrm>
          <a:prstGeom prst="triangl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Triángulo isósceles 25"/>
          <p:cNvSpPr/>
          <p:nvPr/>
        </p:nvSpPr>
        <p:spPr>
          <a:xfrm rot="5400000">
            <a:off x="6954149" y="2348573"/>
            <a:ext cx="186351" cy="169005"/>
          </a:xfrm>
          <a:prstGeom prst="triangl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Triángulo isósceles 26"/>
          <p:cNvSpPr/>
          <p:nvPr/>
        </p:nvSpPr>
        <p:spPr>
          <a:xfrm rot="5400000">
            <a:off x="6936669" y="5125839"/>
            <a:ext cx="186351" cy="169005"/>
          </a:xfrm>
          <a:prstGeom prst="triangl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328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adroTexto 72"/>
          <p:cNvSpPr txBox="1"/>
          <p:nvPr/>
        </p:nvSpPr>
        <p:spPr>
          <a:xfrm>
            <a:off x="376237" y="71628"/>
            <a:ext cx="107876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200" dirty="0" smtClean="0"/>
              <a:t>Proceso Normativo Programación Operación</a:t>
            </a:r>
          </a:p>
          <a:p>
            <a:pPr algn="ctr"/>
            <a:r>
              <a:rPr lang="es-MX" sz="2000" dirty="0"/>
              <a:t>Incorporación de reservas en mediano/largo plazo</a:t>
            </a:r>
            <a:endParaRPr lang="es-CL" sz="2000" dirty="0"/>
          </a:p>
        </p:txBody>
      </p:sp>
      <p:sp>
        <p:nvSpPr>
          <p:cNvPr id="4" name="CuadroTexto 3"/>
          <p:cNvSpPr txBox="1"/>
          <p:nvPr/>
        </p:nvSpPr>
        <p:spPr>
          <a:xfrm>
            <a:off x="290339" y="1226053"/>
            <a:ext cx="4224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Metodología 1: Restricciones aproximadas</a:t>
            </a:r>
            <a:endParaRPr lang="es-MX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9 Rectángulo"/>
              <p:cNvSpPr/>
              <p:nvPr/>
            </p:nvSpPr>
            <p:spPr>
              <a:xfrm>
                <a:off x="2114746" y="2584806"/>
                <a:ext cx="4267200" cy="6906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L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s-ES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s-ES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CL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s-CL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  <m:r>
                          <a:rPr lang="es-CL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s-CL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</a:rPr>
                          <m:t>𝑡</m:t>
                        </m:r>
                      </m:sub>
                      <m:sup>
                        <m:r>
                          <a:rPr lang="es-CL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</a:rPr>
                          <m:t>𝑆</m:t>
                        </m:r>
                      </m:sup>
                    </m:sSubSup>
                  </m:oMath>
                </a14:m>
                <a:r>
                  <a:rPr lang="es-E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 smtClean="0">
                            <a:latin typeface="Cambria Math"/>
                            <a:ea typeface="Cambria Math"/>
                          </a:rPr>
                          <m:t>≤</m:t>
                        </m:r>
                        <m:acc>
                          <m:accPr>
                            <m:chr m:val="̅"/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es-ES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s-ES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s-ES" i="1" smtClean="0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s-E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s-E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𝐜</m:t>
                        </m:r>
                        <m:r>
                          <a:rPr lang="es-ES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</m:sSub>
                  </m:oMath>
                </a14:m>
                <a:endParaRPr lang="es-ES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9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4746" y="2584806"/>
                <a:ext cx="4267200" cy="690638"/>
              </a:xfrm>
              <a:prstGeom prst="rect">
                <a:avLst/>
              </a:prstGeom>
              <a:blipFill rotWithShape="0">
                <a:blip r:embed="rId3"/>
                <a:stretch>
                  <a:fillRect t="-265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10 Rectángulo"/>
          <p:cNvSpPr/>
          <p:nvPr/>
        </p:nvSpPr>
        <p:spPr>
          <a:xfrm>
            <a:off x="470321" y="2051406"/>
            <a:ext cx="7964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s-CL" dirty="0" smtClean="0">
                <a:latin typeface="Calibri" panose="020F0502020204030204" pitchFamily="34" charset="0"/>
                <a:cs typeface="Calibri" panose="020F0502020204030204" pitchFamily="34" charset="0"/>
              </a:rPr>
              <a:t>Restricción de reserva en giro de subida máxima que puede aportar una central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11 Rectángulo"/>
              <p:cNvSpPr/>
              <p:nvPr/>
            </p:nvSpPr>
            <p:spPr>
              <a:xfrm>
                <a:off x="2202877" y="3073784"/>
                <a:ext cx="1254446" cy="3958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CL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s-CL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𝑐</m:t>
                          </m:r>
                          <m:r>
                            <a:rPr lang="es-CL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s-CL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𝑡</m:t>
                          </m:r>
                        </m:sub>
                        <m:sup>
                          <m:r>
                            <a:rPr lang="es-CL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𝑆</m:t>
                          </m:r>
                        </m:sup>
                      </m:sSubSup>
                      <m:r>
                        <a:rPr lang="es-CL" i="1" smtClean="0">
                          <a:latin typeface="Cambria Math"/>
                          <a:ea typeface="Cambria Math"/>
                        </a:rPr>
                        <m:t>≤</m:t>
                      </m:r>
                      <m:sSubSup>
                        <m:sSub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CL" i="1">
                              <a:latin typeface="Cambria Math"/>
                            </a:rPr>
                            <m:t>𝑅𝐺</m:t>
                          </m:r>
                        </m:e>
                        <m:sub>
                          <m:r>
                            <a:rPr lang="es-CL" i="1">
                              <a:latin typeface="Cambria Math"/>
                            </a:rPr>
                            <m:t>𝑐</m:t>
                          </m:r>
                        </m:sub>
                        <m:sup>
                          <m:r>
                            <a:rPr lang="es-CL" i="1">
                              <a:latin typeface="Cambria Math"/>
                            </a:rPr>
                            <m:t>𝑆</m:t>
                          </m:r>
                        </m:sup>
                      </m:sSubSup>
                    </m:oMath>
                  </m:oMathPara>
                </a14:m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1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2877" y="3073784"/>
                <a:ext cx="1254446" cy="39587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16 Rectángulo"/>
          <p:cNvSpPr/>
          <p:nvPr/>
        </p:nvSpPr>
        <p:spPr>
          <a:xfrm>
            <a:off x="526552" y="3589308"/>
            <a:ext cx="5861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s-CL" dirty="0" smtClean="0">
                <a:latin typeface="Calibri" panose="020F0502020204030204" pitchFamily="34" charset="0"/>
                <a:cs typeface="Calibri" panose="020F0502020204030204" pitchFamily="34" charset="0"/>
              </a:rPr>
              <a:t>Restricción de reserva en giro de subida máxima por zona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17 Rectángulo"/>
              <p:cNvSpPr/>
              <p:nvPr/>
            </p:nvSpPr>
            <p:spPr>
              <a:xfrm>
                <a:off x="2050552" y="3971535"/>
                <a:ext cx="1812804" cy="7645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s-CL" b="0" i="1" smtClean="0">
                              <a:latin typeface="Cambria Math"/>
                            </a:rPr>
                            <m:t>𝑐</m:t>
                          </m:r>
                          <m:r>
                            <a:rPr lang="es-CL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𝜖</m:t>
                          </m:r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𝐾</m:t>
                          </m:r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s-ES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CL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s-CL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/>
                                </a:rPr>
                                <m:t>𝑐</m:t>
                              </m:r>
                              <m:r>
                                <a:rPr lang="es-CL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s-CL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s-CL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/>
                                </a:rPr>
                                <m:t>𝑆</m:t>
                              </m:r>
                            </m:sup>
                          </m:sSubSup>
                        </m:e>
                      </m:nary>
                      <m:r>
                        <a:rPr lang="es-ES" i="1" smtClean="0">
                          <a:latin typeface="Cambria Math"/>
                          <a:ea typeface="Cambria Math"/>
                        </a:rPr>
                        <m:t>≥</m:t>
                      </m:r>
                      <m:sSubSup>
                        <m:sSubSup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CL" i="1">
                              <a:latin typeface="Cambria Math"/>
                            </a:rPr>
                            <m:t>𝑅𝐺</m:t>
                          </m:r>
                        </m:e>
                        <m:sub>
                          <m:r>
                            <a:rPr lang="es-CL" i="1">
                              <a:latin typeface="Cambria Math"/>
                            </a:rPr>
                            <m:t>𝑘</m:t>
                          </m:r>
                          <m:r>
                            <a:rPr lang="es-CL" i="1">
                              <a:latin typeface="Cambria Math"/>
                            </a:rPr>
                            <m:t>,</m:t>
                          </m:r>
                          <m:r>
                            <a:rPr lang="es-CL" i="1">
                              <a:latin typeface="Cambria Math"/>
                            </a:rPr>
                            <m:t>𝑡</m:t>
                          </m:r>
                        </m:sub>
                        <m:sup>
                          <m:r>
                            <a:rPr lang="es-CL" i="1">
                              <a:latin typeface="Cambria Math"/>
                            </a:rPr>
                            <m:t>𝑆</m:t>
                          </m:r>
                        </m:sup>
                      </m:sSubSup>
                    </m:oMath>
                  </m:oMathPara>
                </a14:m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" name="17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0552" y="3971535"/>
                <a:ext cx="1812804" cy="76450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ángulo 14"/>
              <p:cNvSpPr/>
              <p:nvPr/>
            </p:nvSpPr>
            <p:spPr>
              <a:xfrm>
                <a:off x="6381946" y="2584806"/>
                <a:ext cx="2815194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s-E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𝐜</m:t>
                        </m:r>
                        <m:r>
                          <a:rPr lang="es-ES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s-CL" b="1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: Variable binaria 0 </a:t>
                </a:r>
                <a:r>
                  <a:rPr lang="es-CL" b="1" dirty="0" err="1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ó</a:t>
                </a:r>
                <a:r>
                  <a:rPr lang="es-CL" b="1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1</a:t>
                </a:r>
                <a:r>
                  <a:rPr lang="es-CL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5" name="Rectángu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1946" y="2584806"/>
                <a:ext cx="2815194" cy="381515"/>
              </a:xfrm>
              <a:prstGeom prst="rect">
                <a:avLst/>
              </a:prstGeom>
              <a:blipFill rotWithShape="0">
                <a:blip r:embed="rId6"/>
                <a:stretch>
                  <a:fillRect t="-6349" b="-2222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uadroTexto 1"/>
          <p:cNvSpPr txBox="1"/>
          <p:nvPr/>
        </p:nvSpPr>
        <p:spPr>
          <a:xfrm>
            <a:off x="434259" y="5282005"/>
            <a:ext cx="114099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Opciones a evaluar: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Variable binaria como parámetro de entrada aplicable a ciertas centrales: conocimiento del sistema.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Linealización de variable binaria entre 0 &lt; m &lt; 1: redondeo en iteraciones finales del modelo PLP.</a:t>
            </a:r>
            <a:endParaRPr lang="es-MX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77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adroTexto 72"/>
          <p:cNvSpPr txBox="1"/>
          <p:nvPr/>
        </p:nvSpPr>
        <p:spPr>
          <a:xfrm>
            <a:off x="376237" y="71628"/>
            <a:ext cx="107876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200" dirty="0" smtClean="0"/>
              <a:t>Proceso Normativo Programación Operación</a:t>
            </a:r>
          </a:p>
          <a:p>
            <a:pPr algn="ctr"/>
            <a:r>
              <a:rPr lang="es-MX" sz="2000" dirty="0"/>
              <a:t>Incorporación de reservas en mediano/largo plazo</a:t>
            </a:r>
            <a:endParaRPr lang="es-CL" sz="2000" dirty="0"/>
          </a:p>
        </p:txBody>
      </p:sp>
      <p:sp>
        <p:nvSpPr>
          <p:cNvPr id="4" name="CuadroTexto 3"/>
          <p:cNvSpPr txBox="1"/>
          <p:nvPr/>
        </p:nvSpPr>
        <p:spPr>
          <a:xfrm>
            <a:off x="290339" y="1226053"/>
            <a:ext cx="3302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Metodología </a:t>
            </a:r>
            <a:r>
              <a:rPr lang="es-MX" b="1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s-MX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 Proceso iterativo</a:t>
            </a:r>
            <a:endParaRPr lang="es-MX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2624191" y="1857258"/>
            <a:ext cx="4069048" cy="492840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Etapa 1: Ejecutar Modelo PLP </a:t>
            </a:r>
            <a:endParaRPr lang="es-C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2624191" y="2962489"/>
            <a:ext cx="4069048" cy="55436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Etapa 2: Ejecutar UC para “n” esc. </a:t>
            </a:r>
            <a:r>
              <a:rPr lang="es-CL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hidros</a:t>
            </a:r>
            <a:endParaRPr lang="es-CL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290339" y="2233976"/>
            <a:ext cx="2262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6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Input a UC:</a:t>
            </a:r>
          </a:p>
          <a:p>
            <a:pPr algn="r"/>
            <a:r>
              <a:rPr lang="es-C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Uso (valor) del agua (</a:t>
            </a:r>
            <a:r>
              <a:rPr lang="es-CL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plpemb.csv)</a:t>
            </a:r>
            <a:endParaRPr lang="es-CL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2827814" y="3565960"/>
            <a:ext cx="1392102" cy="5543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smtClean="0">
                <a:latin typeface="Calibri" panose="020F0502020204030204" pitchFamily="34" charset="0"/>
                <a:cs typeface="Calibri" panose="020F0502020204030204" pitchFamily="34" charset="0"/>
              </a:rPr>
              <a:t>Ejecutar  UC </a:t>
            </a:r>
            <a:r>
              <a:rPr lang="es-CL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esc</a:t>
            </a:r>
            <a:r>
              <a:rPr lang="es-C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hidro</a:t>
            </a:r>
            <a:r>
              <a:rPr lang="es-C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i</a:t>
            </a:r>
          </a:p>
        </p:txBody>
      </p:sp>
      <p:sp>
        <p:nvSpPr>
          <p:cNvPr id="39" name="Rectángulo 38"/>
          <p:cNvSpPr/>
          <p:nvPr/>
        </p:nvSpPr>
        <p:spPr>
          <a:xfrm>
            <a:off x="5079211" y="3574880"/>
            <a:ext cx="1360774" cy="5543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Ejecutar UC </a:t>
            </a:r>
            <a:r>
              <a:rPr lang="es-CL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esc</a:t>
            </a:r>
            <a:r>
              <a:rPr lang="es-C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hidro</a:t>
            </a:r>
            <a:r>
              <a:rPr lang="es-C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n</a:t>
            </a:r>
          </a:p>
        </p:txBody>
      </p:sp>
      <p:sp>
        <p:nvSpPr>
          <p:cNvPr id="40" name="Rectángulo 39"/>
          <p:cNvSpPr/>
          <p:nvPr/>
        </p:nvSpPr>
        <p:spPr>
          <a:xfrm>
            <a:off x="2609964" y="5955938"/>
            <a:ext cx="4069048" cy="55436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Etapa 4: Generar archivo de entrada a PLP (plpmances.dat)</a:t>
            </a:r>
          </a:p>
        </p:txBody>
      </p:sp>
      <p:sp>
        <p:nvSpPr>
          <p:cNvPr id="47" name="Rectángulo 46"/>
          <p:cNvSpPr/>
          <p:nvPr/>
        </p:nvSpPr>
        <p:spPr>
          <a:xfrm>
            <a:off x="2609964" y="4970097"/>
            <a:ext cx="4069048" cy="55436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Etapa 3: Generación por central por hora considerando restricción de reserva</a:t>
            </a:r>
          </a:p>
        </p:txBody>
      </p:sp>
      <p:sp>
        <p:nvSpPr>
          <p:cNvPr id="49" name="CuadroTexto 48"/>
          <p:cNvSpPr txBox="1"/>
          <p:nvPr/>
        </p:nvSpPr>
        <p:spPr>
          <a:xfrm>
            <a:off x="6956675" y="3117261"/>
            <a:ext cx="275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Retroalimentación a PLP: </a:t>
            </a:r>
          </a:p>
          <a:p>
            <a:r>
              <a:rPr lang="es-C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Ajustes a </a:t>
            </a:r>
            <a:r>
              <a:rPr lang="es-CL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Pmax</a:t>
            </a:r>
            <a:r>
              <a:rPr lang="es-C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s-CL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Pmin</a:t>
            </a:r>
            <a:endParaRPr lang="es-CL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C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por escenario hidrológico</a:t>
            </a:r>
          </a:p>
          <a:p>
            <a:r>
              <a:rPr lang="es-CL" sz="1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CL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plpmances.dat</a:t>
            </a:r>
            <a:r>
              <a:rPr lang="es-C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s-C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" name="Conector angular 2"/>
          <p:cNvCxnSpPr>
            <a:stCxn id="40" idx="3"/>
            <a:endCxn id="34" idx="3"/>
          </p:cNvCxnSpPr>
          <p:nvPr/>
        </p:nvCxnSpPr>
        <p:spPr>
          <a:xfrm flipV="1">
            <a:off x="6679012" y="2103678"/>
            <a:ext cx="14227" cy="4129442"/>
          </a:xfrm>
          <a:prstGeom prst="bentConnector3">
            <a:avLst>
              <a:gd name="adj1" fmla="val 1706804"/>
            </a:avLst>
          </a:prstGeom>
          <a:ln w="317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4483352" y="3655870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…</a:t>
            </a:r>
            <a:endParaRPr lang="es-MX" dirty="0"/>
          </a:p>
        </p:txBody>
      </p:sp>
      <p:cxnSp>
        <p:nvCxnSpPr>
          <p:cNvPr id="9" name="Conector recto de flecha 8"/>
          <p:cNvCxnSpPr>
            <a:stCxn id="34" idx="2"/>
            <a:endCxn id="35" idx="0"/>
          </p:cNvCxnSpPr>
          <p:nvPr/>
        </p:nvCxnSpPr>
        <p:spPr>
          <a:xfrm>
            <a:off x="4658715" y="2350098"/>
            <a:ext cx="0" cy="612391"/>
          </a:xfrm>
          <a:prstGeom prst="straightConnector1">
            <a:avLst/>
          </a:prstGeom>
          <a:ln w="317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>
            <a:stCxn id="37" idx="2"/>
            <a:endCxn id="47" idx="0"/>
          </p:cNvCxnSpPr>
          <p:nvPr/>
        </p:nvCxnSpPr>
        <p:spPr>
          <a:xfrm>
            <a:off x="3523865" y="4120324"/>
            <a:ext cx="1120623" cy="849773"/>
          </a:xfrm>
          <a:prstGeom prst="straightConnector1">
            <a:avLst/>
          </a:prstGeom>
          <a:ln w="317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de flecha 53"/>
          <p:cNvCxnSpPr>
            <a:stCxn id="39" idx="2"/>
            <a:endCxn id="47" idx="0"/>
          </p:cNvCxnSpPr>
          <p:nvPr/>
        </p:nvCxnSpPr>
        <p:spPr>
          <a:xfrm flipH="1">
            <a:off x="4644488" y="4129244"/>
            <a:ext cx="1115110" cy="840853"/>
          </a:xfrm>
          <a:prstGeom prst="straightConnector1">
            <a:avLst/>
          </a:prstGeom>
          <a:ln w="317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de flecha 54"/>
          <p:cNvCxnSpPr>
            <a:stCxn id="47" idx="2"/>
            <a:endCxn id="40" idx="0"/>
          </p:cNvCxnSpPr>
          <p:nvPr/>
        </p:nvCxnSpPr>
        <p:spPr>
          <a:xfrm>
            <a:off x="4644488" y="5524461"/>
            <a:ext cx="0" cy="431477"/>
          </a:xfrm>
          <a:prstGeom prst="straightConnector1">
            <a:avLst/>
          </a:prstGeom>
          <a:ln w="317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uadroTexto 28"/>
          <p:cNvSpPr txBox="1"/>
          <p:nvPr/>
        </p:nvSpPr>
        <p:spPr>
          <a:xfrm>
            <a:off x="7752521" y="5713933"/>
            <a:ext cx="44394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Supuestos a definir: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Etapas a resolver con UC.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Resolver solo un esc. hidrológico (determinista).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Tipo de centrales a ajustar (solo embalses?)</a:t>
            </a:r>
            <a:endParaRPr lang="es-MX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6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adroTexto 72"/>
          <p:cNvSpPr txBox="1"/>
          <p:nvPr/>
        </p:nvSpPr>
        <p:spPr>
          <a:xfrm>
            <a:off x="376237" y="71628"/>
            <a:ext cx="107876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200" dirty="0" smtClean="0"/>
              <a:t>Proceso Normativo Programación Operación</a:t>
            </a:r>
          </a:p>
          <a:p>
            <a:pPr algn="ctr"/>
            <a:r>
              <a:rPr lang="es-MX" sz="2000" dirty="0" smtClean="0"/>
              <a:t>Impacto de reserva – Caso de prueba</a:t>
            </a:r>
            <a:endParaRPr lang="es-CL" sz="2000" dirty="0"/>
          </a:p>
        </p:txBody>
      </p:sp>
      <p:sp>
        <p:nvSpPr>
          <p:cNvPr id="3" name="CuadroTexto 2"/>
          <p:cNvSpPr txBox="1"/>
          <p:nvPr/>
        </p:nvSpPr>
        <p:spPr>
          <a:xfrm>
            <a:off x="423334" y="1152449"/>
            <a:ext cx="117686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L" dirty="0" smtClean="0">
                <a:latin typeface="Calibri" panose="020F0502020204030204" pitchFamily="34" charset="0"/>
                <a:cs typeface="Calibri" panose="020F0502020204030204" pitchFamily="34" charset="0"/>
              </a:rPr>
              <a:t>Caso simplificado, caso determinístico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L" dirty="0" smtClean="0">
                <a:latin typeface="Calibri" panose="020F0502020204030204" pitchFamily="34" charset="0"/>
                <a:cs typeface="Calibri" panose="020F0502020204030204" pitchFamily="34" charset="0"/>
              </a:rPr>
              <a:t>Se resuelve el despacho para 1 año completo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L" dirty="0" smtClean="0">
                <a:latin typeface="Calibri" panose="020F0502020204030204" pitchFamily="34" charset="0"/>
                <a:cs typeface="Calibri" panose="020F0502020204030204" pitchFamily="34" charset="0"/>
              </a:rPr>
              <a:t>1 central </a:t>
            </a:r>
            <a:r>
              <a:rPr lang="es-CL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hidro</a:t>
            </a:r>
            <a:r>
              <a:rPr lang="es-CL" dirty="0" smtClean="0">
                <a:latin typeface="Calibri" panose="020F0502020204030204" pitchFamily="34" charset="0"/>
                <a:cs typeface="Calibri" panose="020F0502020204030204" pitchFamily="34" charset="0"/>
              </a:rPr>
              <a:t> con capacidad de regulación (</a:t>
            </a:r>
            <a:r>
              <a:rPr lang="es-CL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aprox</a:t>
            </a:r>
            <a:r>
              <a:rPr lang="es-CL" dirty="0" smtClean="0">
                <a:latin typeface="Calibri" panose="020F0502020204030204" pitchFamily="34" charset="0"/>
                <a:cs typeface="Calibri" panose="020F0502020204030204" pitchFamily="34" charset="0"/>
              </a:rPr>
              <a:t> . El Toro)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L" dirty="0" smtClean="0">
                <a:latin typeface="Calibri" panose="020F0502020204030204" pitchFamily="34" charset="0"/>
                <a:cs typeface="Calibri" panose="020F0502020204030204" pitchFamily="34" charset="0"/>
              </a:rPr>
              <a:t>Energía total = 100.540 </a:t>
            </a:r>
            <a:r>
              <a:rPr lang="es-CL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GWh</a:t>
            </a:r>
            <a:r>
              <a:rPr lang="es-CL" dirty="0" smtClean="0">
                <a:latin typeface="Calibri" panose="020F0502020204030204" pitchFamily="34" charset="0"/>
                <a:cs typeface="Calibri" panose="020F0502020204030204" pitchFamily="34" charset="0"/>
              </a:rPr>
              <a:t> (energía proyectada al 2025)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L" dirty="0" smtClean="0">
                <a:latin typeface="Calibri" panose="020F0502020204030204" pitchFamily="34" charset="0"/>
                <a:cs typeface="Calibri" panose="020F0502020204030204" pitchFamily="34" charset="0"/>
              </a:rPr>
              <a:t>21% de energía solar y </a:t>
            </a:r>
            <a:r>
              <a:rPr lang="es-CL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eólca</a:t>
            </a:r>
            <a:endParaRPr lang="es-CL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L" dirty="0" smtClean="0">
                <a:latin typeface="Calibri" panose="020F0502020204030204" pitchFamily="34" charset="0"/>
                <a:cs typeface="Calibri" panose="020F0502020204030204" pitchFamily="34" charset="0"/>
              </a:rPr>
              <a:t>Requerimiento de reserva secundaria 622-830 MW</a:t>
            </a:r>
            <a:endParaRPr lang="es-C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103" y="3396227"/>
            <a:ext cx="6306184" cy="336017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322910" y="6332177"/>
            <a:ext cx="2513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400" smtClean="0">
                <a:latin typeface="Calibri" panose="020F0502020204030204" pitchFamily="34" charset="0"/>
                <a:cs typeface="Calibri" panose="020F0502020204030204" pitchFamily="34" charset="0"/>
              </a:rPr>
              <a:t>Participación generación</a:t>
            </a:r>
            <a:endParaRPr lang="es-CL" sz="1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0287" y="5045336"/>
            <a:ext cx="3951713" cy="171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52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136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adroTexto 72"/>
          <p:cNvSpPr txBox="1"/>
          <p:nvPr/>
        </p:nvSpPr>
        <p:spPr>
          <a:xfrm>
            <a:off x="376237" y="71628"/>
            <a:ext cx="107876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200" dirty="0" smtClean="0"/>
              <a:t>Proceso Normativo Programación Operación</a:t>
            </a:r>
          </a:p>
          <a:p>
            <a:pPr algn="ctr"/>
            <a:r>
              <a:rPr lang="es-MX" sz="2000" dirty="0" smtClean="0"/>
              <a:t>Impacto de reserva – Caso de prueba</a:t>
            </a:r>
            <a:endParaRPr lang="es-CL" sz="2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376237" y="1238510"/>
            <a:ext cx="11768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L" dirty="0" smtClean="0">
                <a:latin typeface="Calibri" panose="020F0502020204030204" pitchFamily="34" charset="0"/>
                <a:cs typeface="Calibri" panose="020F0502020204030204" pitchFamily="34" charset="0"/>
              </a:rPr>
              <a:t>Impacto de restricción de reserva en cota de embalse </a:t>
            </a:r>
            <a:endParaRPr lang="es-C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7" y="1882172"/>
            <a:ext cx="8155491" cy="49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58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Centro de Energia">
      <a:dk1>
        <a:srgbClr val="1BB5BC"/>
      </a:dk1>
      <a:lt1>
        <a:sysClr val="window" lastClr="FFFFFF"/>
      </a:lt1>
      <a:dk2>
        <a:srgbClr val="666666"/>
      </a:dk2>
      <a:lt2>
        <a:srgbClr val="E7E6E6"/>
      </a:lt2>
      <a:accent1>
        <a:srgbClr val="AFABAB"/>
      </a:accent1>
      <a:accent2>
        <a:srgbClr val="666666"/>
      </a:accent2>
      <a:accent3>
        <a:srgbClr val="1BB5BC"/>
      </a:accent3>
      <a:accent4>
        <a:srgbClr val="1BB5BC"/>
      </a:accent4>
      <a:accent5>
        <a:srgbClr val="F9A600"/>
      </a:accent5>
      <a:accent6>
        <a:srgbClr val="F9A600"/>
      </a:accent6>
      <a:hlink>
        <a:srgbClr val="1BB5BC"/>
      </a:hlink>
      <a:folHlink>
        <a:srgbClr val="F9A600"/>
      </a:folHlink>
    </a:clrScheme>
    <a:fontScheme name="Centro de Energía">
      <a:majorFont>
        <a:latin typeface="Cambria"/>
        <a:ea typeface=""/>
        <a:cs typeface=""/>
      </a:majorFont>
      <a:minorFont>
        <a:latin typeface="Franklin 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5423</TotalTime>
  <Words>519</Words>
  <Application>Microsoft Office PowerPoint</Application>
  <PresentationFormat>Panorámica</PresentationFormat>
  <Paragraphs>115</Paragraphs>
  <Slides>8</Slides>
  <Notes>3</Notes>
  <HiddenSlides>1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6" baseType="lpstr">
      <vt:lpstr>ＭＳ Ｐゴシック</vt:lpstr>
      <vt:lpstr>Arial</vt:lpstr>
      <vt:lpstr>Calibri</vt:lpstr>
      <vt:lpstr>Cambria</vt:lpstr>
      <vt:lpstr>Cambria Math</vt:lpstr>
      <vt:lpstr>Franklin Gothic Medium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Visualogica</dc:creator>
  <cp:lastModifiedBy>Rodrigo</cp:lastModifiedBy>
  <cp:revision>491</cp:revision>
  <dcterms:created xsi:type="dcterms:W3CDTF">2018-04-18T20:57:35Z</dcterms:created>
  <dcterms:modified xsi:type="dcterms:W3CDTF">2019-05-22T14:20:49Z</dcterms:modified>
</cp:coreProperties>
</file>